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39"/>
  </p:notesMasterIdLst>
  <p:sldIdLst>
    <p:sldId id="259" r:id="rId4"/>
    <p:sldId id="263" r:id="rId5"/>
    <p:sldId id="279" r:id="rId6"/>
    <p:sldId id="359" r:id="rId7"/>
    <p:sldId id="302" r:id="rId8"/>
    <p:sldId id="356" r:id="rId9"/>
    <p:sldId id="357" r:id="rId10"/>
    <p:sldId id="358" r:id="rId11"/>
    <p:sldId id="298" r:id="rId12"/>
    <p:sldId id="300" r:id="rId13"/>
    <p:sldId id="299" r:id="rId14"/>
    <p:sldId id="316" r:id="rId15"/>
    <p:sldId id="332" r:id="rId16"/>
    <p:sldId id="326" r:id="rId17"/>
    <p:sldId id="272" r:id="rId18"/>
    <p:sldId id="333" r:id="rId19"/>
    <p:sldId id="317" r:id="rId20"/>
    <p:sldId id="314" r:id="rId21"/>
    <p:sldId id="309" r:id="rId22"/>
    <p:sldId id="331" r:id="rId23"/>
    <p:sldId id="318" r:id="rId24"/>
    <p:sldId id="319" r:id="rId25"/>
    <p:sldId id="320" r:id="rId26"/>
    <p:sldId id="321" r:id="rId27"/>
    <p:sldId id="310" r:id="rId28"/>
    <p:sldId id="277" r:id="rId29"/>
    <p:sldId id="322" r:id="rId30"/>
    <p:sldId id="323" r:id="rId31"/>
    <p:sldId id="324" r:id="rId32"/>
    <p:sldId id="325" r:id="rId33"/>
    <p:sldId id="328" r:id="rId34"/>
    <p:sldId id="329" r:id="rId35"/>
    <p:sldId id="327" r:id="rId36"/>
    <p:sldId id="282" r:id="rId37"/>
    <p:sldId id="261"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6D82"/>
    <a:srgbClr val="BED181"/>
    <a:srgbClr val="0CB692"/>
    <a:srgbClr val="375A52"/>
    <a:srgbClr val="767171"/>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7" autoAdjust="0"/>
    <p:restoredTop sz="94607" autoAdjust="0"/>
  </p:normalViewPr>
  <p:slideViewPr>
    <p:cSldViewPr snapToGrid="0">
      <p:cViewPr varScale="1">
        <p:scale>
          <a:sx n="113" d="100"/>
          <a:sy n="113" d="100"/>
        </p:scale>
        <p:origin x="679" y="9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70AE1-6D4B-419E-B48A-ECC701F58E96}" type="datetimeFigureOut">
              <a:rPr lang="zh-CN" altLang="en-US" smtClean="0"/>
              <a:t>2024/10/17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E43E2-2097-429B-A1C1-7F006BE9A04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22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23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24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14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15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16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18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19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20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AE43E2-2097-429B-A1C1-7F006BE9A040}"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PA_组合 14"/>
          <p:cNvGrpSpPr/>
          <p:nvPr userDrawn="1">
            <p:custDataLst>
              <p:tags r:id="rId1"/>
            </p:custDataLst>
          </p:nvPr>
        </p:nvGrpSpPr>
        <p:grpSpPr>
          <a:xfrm>
            <a:off x="0" y="0"/>
            <a:ext cx="12192000" cy="6887838"/>
            <a:chOff x="6431420" y="-718796"/>
            <a:chExt cx="12192000" cy="6887838"/>
          </a:xfrm>
        </p:grpSpPr>
        <p:pic>
          <p:nvPicPr>
            <p:cNvPr id="8" name="图片 7"/>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431420" y="-703877"/>
              <a:ext cx="12192000" cy="6858000"/>
            </a:xfrm>
            <a:prstGeom prst="rect">
              <a:avLst/>
            </a:prstGeom>
          </p:spPr>
        </p:pic>
        <p:sp>
          <p:nvSpPr>
            <p:cNvPr id="9" name="矩形 8"/>
            <p:cNvSpPr/>
            <p:nvPr/>
          </p:nvSpPr>
          <p:spPr>
            <a:xfrm>
              <a:off x="6431420" y="-718796"/>
              <a:ext cx="12192000" cy="688783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8EF0DA-ED0A-4717-8BC2-0AC3825A0AD0}" type="datetimeFigureOut">
              <a:rPr lang="zh-CN" altLang="en-US" smtClean="0"/>
              <a:t>2024/10/17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CB264D-7D23-4327-B93F-935CC6D94327}"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EF0DA-ED0A-4717-8BC2-0AC3825A0AD0}" type="datetimeFigureOut">
              <a:rPr lang="zh-CN" altLang="en-US" smtClean="0"/>
              <a:t>2024/10/17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B264D-7D23-4327-B93F-935CC6D9432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image" Target="../media/image4.png"/><Relationship Id="rId3" Type="http://schemas.openxmlformats.org/officeDocument/2006/relationships/tags" Target="../tags/tag8.xml"/><Relationship Id="rId21" Type="http://schemas.openxmlformats.org/officeDocument/2006/relationships/image" Target="../media/image6.png"/><Relationship Id="rId7" Type="http://schemas.openxmlformats.org/officeDocument/2006/relationships/tags" Target="../tags/tag12.xml"/><Relationship Id="rId12" Type="http://schemas.openxmlformats.org/officeDocument/2006/relationships/tags" Target="../tags/tag17.xml"/><Relationship Id="rId17" Type="http://schemas.microsoft.com/office/2007/relationships/hdphoto" Target="../media/hdphoto1.wdp"/><Relationship Id="rId2" Type="http://schemas.openxmlformats.org/officeDocument/2006/relationships/tags" Target="../tags/tag7.xml"/><Relationship Id="rId16" Type="http://schemas.openxmlformats.org/officeDocument/2006/relationships/image" Target="../media/image3.png"/><Relationship Id="rId20" Type="http://schemas.microsoft.com/office/2007/relationships/hdphoto" Target="../media/hdphoto2.wdp"/><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image" Target="../media/image2.png"/><Relationship Id="rId10" Type="http://schemas.openxmlformats.org/officeDocument/2006/relationships/tags" Target="../tags/tag15.xml"/><Relationship Id="rId19" Type="http://schemas.openxmlformats.org/officeDocument/2006/relationships/image" Target="../media/image5.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slideLayout" Target="../slideLayouts/slideLayout1.xml"/><Relationship Id="rId22"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10800000">
            <a:off x="3570515" y="1970314"/>
            <a:ext cx="5007428" cy="4316748"/>
          </a:xfrm>
          <a:prstGeom prst="triangle">
            <a:avLst/>
          </a:pr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0800000">
            <a:off x="2576577" y="2838169"/>
            <a:ext cx="427880" cy="368862"/>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2777453" y="3667859"/>
            <a:ext cx="2759746" cy="2379091"/>
          </a:xfrm>
          <a:prstGeom prst="triangle">
            <a:avLst/>
          </a:pr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6241435" y="4266573"/>
            <a:ext cx="427880" cy="368862"/>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3425920" y="4188494"/>
            <a:ext cx="1462810" cy="1337820"/>
          </a:xfrm>
          <a:prstGeom prst="triangle">
            <a:avLst/>
          </a:prstGeom>
          <a:solidFill>
            <a:srgbClr val="516D8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9044306">
            <a:off x="7702701" y="4970516"/>
            <a:ext cx="427880" cy="368862"/>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9044306">
            <a:off x="8781152" y="4441543"/>
            <a:ext cx="170002" cy="146553"/>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9044306">
            <a:off x="9477480" y="4816199"/>
            <a:ext cx="170002" cy="146553"/>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4836188">
            <a:off x="10837507" y="3432430"/>
            <a:ext cx="236683" cy="204036"/>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4836188">
            <a:off x="9590855" y="3674266"/>
            <a:ext cx="236683" cy="204036"/>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4836188">
            <a:off x="10203478" y="3886219"/>
            <a:ext cx="236683" cy="204036"/>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2438400" y="1509485"/>
            <a:ext cx="5007428" cy="4316748"/>
          </a:xfrm>
          <a:prstGeom prst="triangle">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67"/>
          <p:cNvSpPr/>
          <p:nvPr/>
        </p:nvSpPr>
        <p:spPr>
          <a:xfrm rot="10800000">
            <a:off x="9337419" y="0"/>
            <a:ext cx="2441304" cy="2104573"/>
          </a:xfrm>
          <a:custGeom>
            <a:avLst/>
            <a:gdLst>
              <a:gd name="connsiteX0" fmla="*/ 2441304 w 2441304"/>
              <a:gd name="connsiteY0" fmla="*/ 2104573 h 2104573"/>
              <a:gd name="connsiteX1" fmla="*/ 0 w 2441304"/>
              <a:gd name="connsiteY1" fmla="*/ 2104573 h 2104573"/>
              <a:gd name="connsiteX2" fmla="*/ 1220652 w 2441304"/>
              <a:gd name="connsiteY2" fmla="*/ 0 h 2104573"/>
            </a:gdLst>
            <a:ahLst/>
            <a:cxnLst>
              <a:cxn ang="0">
                <a:pos x="connsiteX0" y="connsiteY0"/>
              </a:cxn>
              <a:cxn ang="0">
                <a:pos x="connsiteX1" y="connsiteY1"/>
              </a:cxn>
              <a:cxn ang="0">
                <a:pos x="connsiteX2" y="connsiteY2"/>
              </a:cxn>
            </a:cxnLst>
            <a:rect l="l" t="t" r="r" b="b"/>
            <a:pathLst>
              <a:path w="2441304" h="2104573">
                <a:moveTo>
                  <a:pt x="2441304" y="2104573"/>
                </a:moveTo>
                <a:lnTo>
                  <a:pt x="0" y="2104573"/>
                </a:lnTo>
                <a:lnTo>
                  <a:pt x="1220652" y="0"/>
                </a:lnTo>
                <a:close/>
              </a:path>
            </a:pathLst>
          </a:custGeom>
          <a:solidFill>
            <a:srgbClr val="516D8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66"/>
          <p:cNvSpPr/>
          <p:nvPr/>
        </p:nvSpPr>
        <p:spPr>
          <a:xfrm rot="10800000">
            <a:off x="10178754" y="71202"/>
            <a:ext cx="2013353" cy="2165347"/>
          </a:xfrm>
          <a:custGeom>
            <a:avLst/>
            <a:gdLst>
              <a:gd name="connsiteX0" fmla="*/ 2013353 w 2013353"/>
              <a:gd name="connsiteY0" fmla="*/ 2165347 h 2165347"/>
              <a:gd name="connsiteX1" fmla="*/ 0 w 2013353"/>
              <a:gd name="connsiteY1" fmla="*/ 2165347 h 2165347"/>
              <a:gd name="connsiteX2" fmla="*/ 0 w 2013353"/>
              <a:gd name="connsiteY2" fmla="*/ 1305951 h 2165347"/>
              <a:gd name="connsiteX3" fmla="*/ 757452 w 2013353"/>
              <a:gd name="connsiteY3" fmla="*/ 0 h 2165347"/>
            </a:gdLst>
            <a:ahLst/>
            <a:cxnLst>
              <a:cxn ang="0">
                <a:pos x="connsiteX0" y="connsiteY0"/>
              </a:cxn>
              <a:cxn ang="0">
                <a:pos x="connsiteX1" y="connsiteY1"/>
              </a:cxn>
              <a:cxn ang="0">
                <a:pos x="connsiteX2" y="connsiteY2"/>
              </a:cxn>
              <a:cxn ang="0">
                <a:pos x="connsiteX3" y="connsiteY3"/>
              </a:cxn>
            </a:cxnLst>
            <a:rect l="l" t="t" r="r" b="b"/>
            <a:pathLst>
              <a:path w="2013353" h="2165347">
                <a:moveTo>
                  <a:pt x="2013353" y="2165347"/>
                </a:moveTo>
                <a:lnTo>
                  <a:pt x="0" y="2165347"/>
                </a:lnTo>
                <a:lnTo>
                  <a:pt x="0" y="1305951"/>
                </a:lnTo>
                <a:lnTo>
                  <a:pt x="757452" y="0"/>
                </a:lnTo>
                <a:close/>
              </a:path>
            </a:pathLst>
          </a:custGeom>
          <a:solidFill>
            <a:srgbClr val="0CB69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等腰三角形 18"/>
          <p:cNvSpPr/>
          <p:nvPr/>
        </p:nvSpPr>
        <p:spPr>
          <a:xfrm rot="10800000">
            <a:off x="10558071" y="272314"/>
            <a:ext cx="1416663" cy="1221261"/>
          </a:xfrm>
          <a:prstGeom prst="triangle">
            <a:avLst/>
          </a:prstGeom>
          <a:solidFill>
            <a:srgbClr val="EED66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9974863" y="1533914"/>
            <a:ext cx="661965" cy="570659"/>
          </a:xfrm>
          <a:prstGeom prst="triangle">
            <a:avLst/>
          </a:prstGeom>
          <a:solidFill>
            <a:srgbClr val="EED66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11632369" y="1953679"/>
            <a:ext cx="230499" cy="198706"/>
          </a:xfrm>
          <a:prstGeom prst="triangle">
            <a:avLst/>
          </a:prstGeom>
          <a:solidFill>
            <a:srgbClr val="0CB69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0924670" y="2582852"/>
            <a:ext cx="230499" cy="198706"/>
          </a:xfrm>
          <a:prstGeom prst="triangle">
            <a:avLst/>
          </a:prstGeom>
          <a:solidFill>
            <a:srgbClr val="0CB69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0800000">
            <a:off x="10879601" y="2071208"/>
            <a:ext cx="230499" cy="198706"/>
          </a:xfrm>
          <a:prstGeom prst="triangle">
            <a:avLst/>
          </a:prstGeom>
          <a:solidFill>
            <a:srgbClr val="0CB69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0800000">
            <a:off x="11155169" y="2203505"/>
            <a:ext cx="401359" cy="345999"/>
          </a:xfrm>
          <a:prstGeom prst="triangle">
            <a:avLst/>
          </a:prstGeom>
          <a:solidFill>
            <a:srgbClr val="516D8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9612174" y="1054522"/>
            <a:ext cx="230499" cy="198706"/>
          </a:xfrm>
          <a:prstGeom prst="triangle">
            <a:avLst/>
          </a:prstGeom>
          <a:solidFill>
            <a:srgbClr val="0CB69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_矩形 17"/>
          <p:cNvSpPr/>
          <p:nvPr>
            <p:custDataLst>
              <p:tags r:id="rId1"/>
            </p:custDataLst>
          </p:nvPr>
        </p:nvSpPr>
        <p:spPr>
          <a:xfrm>
            <a:off x="404245" y="2386479"/>
            <a:ext cx="10096075" cy="111545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_文本框 6"/>
          <p:cNvSpPr txBox="1"/>
          <p:nvPr>
            <p:custDataLst>
              <p:tags r:id="rId2"/>
            </p:custDataLst>
          </p:nvPr>
        </p:nvSpPr>
        <p:spPr>
          <a:xfrm>
            <a:off x="-657429" y="2341238"/>
            <a:ext cx="12706261" cy="1107996"/>
          </a:xfrm>
          <a:prstGeom prst="rect">
            <a:avLst/>
          </a:prstGeom>
          <a:noFill/>
        </p:spPr>
        <p:txBody>
          <a:bodyPr wrap="square" rtlCol="0">
            <a:spAutoFit/>
          </a:bodyPr>
          <a:lstStyle/>
          <a:p>
            <a:pPr algn="ctr"/>
            <a:r>
              <a:rPr lang="zh-CN" altLang="en-US" sz="6600" dirty="0">
                <a:solidFill>
                  <a:srgbClr val="516D82"/>
                </a:solidFill>
                <a:latin typeface="造字工房力黑（非商用）常规体" pitchFamily="2" charset="-122"/>
                <a:ea typeface="造字工房力黑（非商用）常规体" pitchFamily="2" charset="-122"/>
              </a:rPr>
              <a:t>书海图书管理系统项目展示</a:t>
            </a:r>
          </a:p>
        </p:txBody>
      </p:sp>
      <p:sp>
        <p:nvSpPr>
          <p:cNvPr id="33" name="PA_文本框 21"/>
          <p:cNvSpPr txBox="1"/>
          <p:nvPr>
            <p:custDataLst>
              <p:tags r:id="rId3"/>
            </p:custDataLst>
          </p:nvPr>
        </p:nvSpPr>
        <p:spPr>
          <a:xfrm>
            <a:off x="6185666" y="5374436"/>
            <a:ext cx="5863166" cy="830997"/>
          </a:xfrm>
          <a:prstGeom prst="rect">
            <a:avLst/>
          </a:prstGeom>
          <a:noFill/>
        </p:spPr>
        <p:txBody>
          <a:bodyPr wrap="square" rtlCol="0">
            <a:spAutoFit/>
          </a:bodyPr>
          <a:lstStyle/>
          <a:p>
            <a:pPr algn="ctr"/>
            <a:endParaRPr lang="en-US" altLang="zh-CN" sz="2400" spc="300" dirty="0">
              <a:solidFill>
                <a:srgbClr val="01C293"/>
              </a:solidFill>
              <a:latin typeface="微软雅黑" panose="020B0503020204020204" pitchFamily="34" charset="-122"/>
              <a:ea typeface="微软雅黑" panose="020B0503020204020204" pitchFamily="34" charset="-122"/>
            </a:endParaRPr>
          </a:p>
          <a:p>
            <a:pPr algn="ctr"/>
            <a:r>
              <a:rPr lang="zh-CN" altLang="en-US" sz="2400" spc="300" dirty="0">
                <a:solidFill>
                  <a:srgbClr val="01C293"/>
                </a:solidFill>
                <a:latin typeface="微软雅黑" panose="020B0503020204020204" pitchFamily="34" charset="-122"/>
                <a:ea typeface="微软雅黑" panose="020B0503020204020204" pitchFamily="34" charset="-122"/>
              </a:rPr>
              <a:t>日期：</a:t>
            </a:r>
            <a:r>
              <a:rPr lang="en-US" altLang="zh-CN" sz="2400" spc="300" dirty="0">
                <a:solidFill>
                  <a:srgbClr val="01C293"/>
                </a:solidFill>
                <a:latin typeface="微软雅黑" panose="020B0503020204020204" pitchFamily="34" charset="-122"/>
                <a:ea typeface="微软雅黑" panose="020B0503020204020204" pitchFamily="34" charset="-122"/>
              </a:rPr>
              <a:t>xx</a:t>
            </a:r>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226" y="-1"/>
            <a:ext cx="1212337" cy="23210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26" name="文本框 25"/>
          <p:cNvSpPr txBox="1"/>
          <p:nvPr/>
        </p:nvSpPr>
        <p:spPr>
          <a:xfrm>
            <a:off x="314960" y="187960"/>
            <a:ext cx="425136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2</a:t>
            </a: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项目结构和功能介绍</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pic>
        <p:nvPicPr>
          <p:cNvPr id="7" name="图片 6"/>
          <p:cNvPicPr>
            <a:picLocks noChangeAspect="1"/>
          </p:cNvPicPr>
          <p:nvPr/>
        </p:nvPicPr>
        <p:blipFill>
          <a:blip r:embed="rId3"/>
          <a:stretch>
            <a:fillRect/>
          </a:stretch>
        </p:blipFill>
        <p:spPr>
          <a:xfrm>
            <a:off x="437321" y="679963"/>
            <a:ext cx="9701744" cy="60388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23" name="矩形 22"/>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11" name="文本框 10"/>
          <p:cNvSpPr txBox="1"/>
          <p:nvPr/>
        </p:nvSpPr>
        <p:spPr>
          <a:xfrm>
            <a:off x="598052" y="624434"/>
            <a:ext cx="4502785" cy="835198"/>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数据库设计</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425136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2</a:t>
            </a: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项目结构和功能介绍</a:t>
            </a:r>
          </a:p>
        </p:txBody>
      </p:sp>
      <p:pic>
        <p:nvPicPr>
          <p:cNvPr id="9" name="图片 8"/>
          <p:cNvPicPr>
            <a:picLocks noChangeAspect="1"/>
          </p:cNvPicPr>
          <p:nvPr/>
        </p:nvPicPr>
        <p:blipFill rotWithShape="1">
          <a:blip r:embed="rId3"/>
          <a:srcRect l="5217" t="13157" r="12749" b="11062"/>
          <a:stretch>
            <a:fillRect/>
          </a:stretch>
        </p:blipFill>
        <p:spPr>
          <a:xfrm>
            <a:off x="643488" y="1330554"/>
            <a:ext cx="3483422" cy="3468626"/>
          </a:xfrm>
          <a:prstGeom prst="rect">
            <a:avLst/>
          </a:prstGeom>
        </p:spPr>
      </p:pic>
      <p:pic>
        <p:nvPicPr>
          <p:cNvPr id="17" name="图片 16"/>
          <p:cNvPicPr>
            <a:picLocks noChangeAspect="1"/>
          </p:cNvPicPr>
          <p:nvPr/>
        </p:nvPicPr>
        <p:blipFill rotWithShape="1">
          <a:blip r:embed="rId4"/>
          <a:srcRect l="4442" t="2189" r="8637" b="2609"/>
          <a:stretch>
            <a:fillRect/>
          </a:stretch>
        </p:blipFill>
        <p:spPr>
          <a:xfrm>
            <a:off x="5636632" y="894080"/>
            <a:ext cx="3544010" cy="458903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23" name="矩形 22"/>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11" name="文本框 10"/>
          <p:cNvSpPr txBox="1"/>
          <p:nvPr/>
        </p:nvSpPr>
        <p:spPr>
          <a:xfrm>
            <a:off x="598052" y="624434"/>
            <a:ext cx="4502785" cy="835198"/>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数据库设计</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425136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2</a:t>
            </a: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项目结构和功能介绍</a:t>
            </a:r>
          </a:p>
        </p:txBody>
      </p:sp>
      <p:pic>
        <p:nvPicPr>
          <p:cNvPr id="13" name="图片 12"/>
          <p:cNvPicPr>
            <a:picLocks noChangeAspect="1"/>
          </p:cNvPicPr>
          <p:nvPr/>
        </p:nvPicPr>
        <p:blipFill>
          <a:blip r:embed="rId3"/>
          <a:stretch>
            <a:fillRect/>
          </a:stretch>
        </p:blipFill>
        <p:spPr>
          <a:xfrm>
            <a:off x="607064" y="1200719"/>
            <a:ext cx="2533486" cy="2552974"/>
          </a:xfrm>
          <a:prstGeom prst="rect">
            <a:avLst/>
          </a:prstGeom>
        </p:spPr>
      </p:pic>
      <p:pic>
        <p:nvPicPr>
          <p:cNvPr id="15" name="图片 14"/>
          <p:cNvPicPr>
            <a:picLocks noChangeAspect="1"/>
          </p:cNvPicPr>
          <p:nvPr/>
        </p:nvPicPr>
        <p:blipFill>
          <a:blip r:embed="rId4"/>
          <a:stretch>
            <a:fillRect/>
          </a:stretch>
        </p:blipFill>
        <p:spPr>
          <a:xfrm>
            <a:off x="6620995" y="1200719"/>
            <a:ext cx="2470147" cy="2496217"/>
          </a:xfrm>
          <a:prstGeom prst="rect">
            <a:avLst/>
          </a:prstGeom>
        </p:spPr>
      </p:pic>
      <p:pic>
        <p:nvPicPr>
          <p:cNvPr id="3" name="图片 2"/>
          <p:cNvPicPr>
            <a:picLocks noChangeAspect="1"/>
          </p:cNvPicPr>
          <p:nvPr/>
        </p:nvPicPr>
        <p:blipFill rotWithShape="1">
          <a:blip r:embed="rId5"/>
          <a:srcRect l="6059" t="2822" r="5762" b="4107"/>
          <a:stretch>
            <a:fillRect/>
          </a:stretch>
        </p:blipFill>
        <p:spPr>
          <a:xfrm>
            <a:off x="3635864" y="1162078"/>
            <a:ext cx="2421445" cy="2591615"/>
          </a:xfrm>
          <a:prstGeom prst="rect">
            <a:avLst/>
          </a:prstGeom>
        </p:spPr>
      </p:pic>
      <p:pic>
        <p:nvPicPr>
          <p:cNvPr id="6" name="图片 5"/>
          <p:cNvPicPr>
            <a:picLocks noChangeAspect="1"/>
          </p:cNvPicPr>
          <p:nvPr/>
        </p:nvPicPr>
        <p:blipFill>
          <a:blip r:embed="rId6"/>
          <a:stretch>
            <a:fillRect/>
          </a:stretch>
        </p:blipFill>
        <p:spPr>
          <a:xfrm>
            <a:off x="527499" y="3930843"/>
            <a:ext cx="2613051" cy="2606265"/>
          </a:xfrm>
          <a:prstGeom prst="rect">
            <a:avLst/>
          </a:prstGeom>
        </p:spPr>
      </p:pic>
      <p:pic>
        <p:nvPicPr>
          <p:cNvPr id="9" name="图片 8"/>
          <p:cNvPicPr>
            <a:picLocks noChangeAspect="1"/>
          </p:cNvPicPr>
          <p:nvPr/>
        </p:nvPicPr>
        <p:blipFill>
          <a:blip r:embed="rId7"/>
          <a:stretch>
            <a:fillRect/>
          </a:stretch>
        </p:blipFill>
        <p:spPr>
          <a:xfrm>
            <a:off x="3529767" y="3930843"/>
            <a:ext cx="2647094" cy="2606265"/>
          </a:xfrm>
          <a:prstGeom prst="rect">
            <a:avLst/>
          </a:prstGeom>
        </p:spPr>
      </p:pic>
      <p:pic>
        <p:nvPicPr>
          <p:cNvPr id="12" name="图片 11"/>
          <p:cNvPicPr>
            <a:picLocks noChangeAspect="1"/>
          </p:cNvPicPr>
          <p:nvPr/>
        </p:nvPicPr>
        <p:blipFill>
          <a:blip r:embed="rId8"/>
          <a:stretch>
            <a:fillRect/>
          </a:stretch>
        </p:blipFill>
        <p:spPr>
          <a:xfrm>
            <a:off x="6620995" y="3877478"/>
            <a:ext cx="2599650" cy="26062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23" name="矩形 22"/>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11" name="文本框 10"/>
          <p:cNvSpPr txBox="1"/>
          <p:nvPr/>
        </p:nvSpPr>
        <p:spPr>
          <a:xfrm>
            <a:off x="598052" y="624434"/>
            <a:ext cx="4502785" cy="835198"/>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数据库设计</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425136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2</a:t>
            </a: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项目结构和功能介绍</a:t>
            </a:r>
          </a:p>
        </p:txBody>
      </p:sp>
      <p:sp>
        <p:nvSpPr>
          <p:cNvPr id="6" name="文本框 5"/>
          <p:cNvSpPr txBox="1"/>
          <p:nvPr/>
        </p:nvSpPr>
        <p:spPr>
          <a:xfrm>
            <a:off x="868963" y="1834480"/>
            <a:ext cx="1363081" cy="369332"/>
          </a:xfrm>
          <a:prstGeom prst="rect">
            <a:avLst/>
          </a:prstGeom>
          <a:noFill/>
        </p:spPr>
        <p:txBody>
          <a:bodyPr wrap="square" rtlCol="0">
            <a:spAutoFit/>
          </a:bodyPr>
          <a:lstStyle/>
          <a:p>
            <a:r>
              <a:rPr lang="zh-CN" altLang="en-US" b="1" dirty="0"/>
              <a:t>表关系图</a:t>
            </a:r>
          </a:p>
        </p:txBody>
      </p:sp>
      <p:pic>
        <p:nvPicPr>
          <p:cNvPr id="3" name="图片 2">
            <a:extLst>
              <a:ext uri="{FF2B5EF4-FFF2-40B4-BE49-F238E27FC236}">
                <a16:creationId xmlns:a16="http://schemas.microsoft.com/office/drawing/2014/main" id="{3B6C7607-DC9A-F4D9-BC0D-99360A3601C9}"/>
              </a:ext>
            </a:extLst>
          </p:cNvPr>
          <p:cNvPicPr>
            <a:picLocks noChangeAspect="1"/>
          </p:cNvPicPr>
          <p:nvPr/>
        </p:nvPicPr>
        <p:blipFill>
          <a:blip r:embed="rId3"/>
          <a:stretch>
            <a:fillRect/>
          </a:stretch>
        </p:blipFill>
        <p:spPr>
          <a:xfrm>
            <a:off x="2232044" y="1042033"/>
            <a:ext cx="8363475" cy="56930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 name="文本框 5"/>
          <p:cNvSpPr txBox="1"/>
          <p:nvPr/>
        </p:nvSpPr>
        <p:spPr>
          <a:xfrm>
            <a:off x="5489506" y="3033622"/>
            <a:ext cx="2110524" cy="1200329"/>
          </a:xfrm>
          <a:prstGeom prst="rect">
            <a:avLst/>
          </a:prstGeom>
          <a:noFill/>
        </p:spPr>
        <p:txBody>
          <a:bodyPr wrap="squar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单击此处添加内容</a:t>
            </a:r>
          </a:p>
        </p:txBody>
      </p:sp>
      <p:sp>
        <p:nvSpPr>
          <p:cNvPr id="24" name="文本框 23"/>
          <p:cNvSpPr txBox="1"/>
          <p:nvPr/>
        </p:nvSpPr>
        <p:spPr>
          <a:xfrm>
            <a:off x="7904011" y="18796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登录界面展示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7" name="文本框 6"/>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8" name="图片 7"/>
          <p:cNvPicPr>
            <a:picLocks noChangeAspect="1"/>
          </p:cNvPicPr>
          <p:nvPr/>
        </p:nvPicPr>
        <p:blipFill>
          <a:blip r:embed="rId4"/>
          <a:stretch>
            <a:fillRect/>
          </a:stretch>
        </p:blipFill>
        <p:spPr>
          <a:xfrm>
            <a:off x="314960" y="765164"/>
            <a:ext cx="10811881" cy="59380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 name="文本框 5"/>
          <p:cNvSpPr txBox="1"/>
          <p:nvPr/>
        </p:nvSpPr>
        <p:spPr>
          <a:xfrm>
            <a:off x="5489506" y="3033622"/>
            <a:ext cx="2110524" cy="1200329"/>
          </a:xfrm>
          <a:prstGeom prst="rect">
            <a:avLst/>
          </a:prstGeom>
          <a:noFill/>
        </p:spPr>
        <p:txBody>
          <a:bodyPr wrap="squar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单击此处添加内容</a:t>
            </a:r>
          </a:p>
        </p:txBody>
      </p:sp>
      <p:sp>
        <p:nvSpPr>
          <p:cNvPr id="24" name="文本框 23"/>
          <p:cNvSpPr txBox="1"/>
          <p:nvPr/>
        </p:nvSpPr>
        <p:spPr>
          <a:xfrm>
            <a:off x="7909690" y="10223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2" name="文本框 1"/>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964" y="814932"/>
            <a:ext cx="9790983" cy="5898915"/>
          </a:xfrm>
          <a:prstGeom prst="rect">
            <a:avLst/>
          </a:prstGeom>
        </p:spPr>
      </p:pic>
      <p:pic>
        <p:nvPicPr>
          <p:cNvPr id="14" name="图片 13"/>
          <p:cNvPicPr>
            <a:picLocks noChangeAspect="1"/>
          </p:cNvPicPr>
          <p:nvPr/>
        </p:nvPicPr>
        <p:blipFill>
          <a:blip r:embed="rId5"/>
          <a:stretch>
            <a:fillRect/>
          </a:stretch>
        </p:blipFill>
        <p:spPr>
          <a:xfrm>
            <a:off x="868964" y="814932"/>
            <a:ext cx="10238967" cy="5659873"/>
          </a:xfrm>
          <a:prstGeom prst="rect">
            <a:avLst/>
          </a:prstGeom>
        </p:spPr>
      </p:pic>
      <p:sp>
        <p:nvSpPr>
          <p:cNvPr id="15" name="文本框 14"/>
          <p:cNvSpPr txBox="1"/>
          <p:nvPr/>
        </p:nvSpPr>
        <p:spPr>
          <a:xfrm>
            <a:off x="136128" y="1069668"/>
            <a:ext cx="538850" cy="1569660"/>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首页</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 name="文本框 5"/>
          <p:cNvSpPr txBox="1"/>
          <p:nvPr/>
        </p:nvSpPr>
        <p:spPr>
          <a:xfrm>
            <a:off x="5489506" y="3033622"/>
            <a:ext cx="2110524" cy="1200329"/>
          </a:xfrm>
          <a:prstGeom prst="rect">
            <a:avLst/>
          </a:prstGeom>
          <a:noFill/>
        </p:spPr>
        <p:txBody>
          <a:bodyPr wrap="squar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单击此处添加内容</a:t>
            </a:r>
          </a:p>
        </p:txBody>
      </p:sp>
      <p:sp>
        <p:nvSpPr>
          <p:cNvPr id="24" name="文本框 23"/>
          <p:cNvSpPr txBox="1"/>
          <p:nvPr/>
        </p:nvSpPr>
        <p:spPr>
          <a:xfrm>
            <a:off x="7904011" y="18796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136128" y="1069668"/>
            <a:ext cx="538850" cy="2308324"/>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智能推荐</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8" name="图片 7"/>
          <p:cNvPicPr>
            <a:picLocks noChangeAspect="1"/>
          </p:cNvPicPr>
          <p:nvPr/>
        </p:nvPicPr>
        <p:blipFill>
          <a:blip r:embed="rId4"/>
          <a:stretch>
            <a:fillRect/>
          </a:stretch>
        </p:blipFill>
        <p:spPr>
          <a:xfrm>
            <a:off x="829206" y="894080"/>
            <a:ext cx="10331017" cy="5635754"/>
          </a:xfrm>
          <a:prstGeom prst="rect">
            <a:avLst/>
          </a:prstGeom>
        </p:spPr>
      </p:pic>
      <p:pic>
        <p:nvPicPr>
          <p:cNvPr id="5" name="图片 4"/>
          <p:cNvPicPr>
            <a:picLocks noChangeAspect="1"/>
          </p:cNvPicPr>
          <p:nvPr/>
        </p:nvPicPr>
        <p:blipFill>
          <a:blip r:embed="rId5"/>
          <a:stretch>
            <a:fillRect/>
          </a:stretch>
        </p:blipFill>
        <p:spPr>
          <a:xfrm>
            <a:off x="829206" y="946699"/>
            <a:ext cx="10279902" cy="5623774"/>
          </a:xfrm>
          <a:prstGeom prst="rect">
            <a:avLst/>
          </a:prstGeom>
        </p:spPr>
      </p:pic>
      <p:pic>
        <p:nvPicPr>
          <p:cNvPr id="10" name="图片 9"/>
          <p:cNvPicPr>
            <a:picLocks noChangeAspect="1"/>
          </p:cNvPicPr>
          <p:nvPr/>
        </p:nvPicPr>
        <p:blipFill>
          <a:blip r:embed="rId6"/>
          <a:stretch>
            <a:fillRect/>
          </a:stretch>
        </p:blipFill>
        <p:spPr>
          <a:xfrm>
            <a:off x="829206" y="921181"/>
            <a:ext cx="10331017" cy="56628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 name="文本框 5"/>
          <p:cNvSpPr txBox="1"/>
          <p:nvPr/>
        </p:nvSpPr>
        <p:spPr>
          <a:xfrm>
            <a:off x="5489506" y="3033622"/>
            <a:ext cx="2110524" cy="1200329"/>
          </a:xfrm>
          <a:prstGeom prst="rect">
            <a:avLst/>
          </a:prstGeom>
          <a:noFill/>
        </p:spPr>
        <p:txBody>
          <a:bodyPr wrap="squar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单击此处添加内容</a:t>
            </a:r>
          </a:p>
        </p:txBody>
      </p:sp>
      <p:sp>
        <p:nvSpPr>
          <p:cNvPr id="24" name="文本框 23"/>
          <p:cNvSpPr txBox="1"/>
          <p:nvPr/>
        </p:nvSpPr>
        <p:spPr>
          <a:xfrm>
            <a:off x="7904011" y="18796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136128" y="1069668"/>
            <a:ext cx="538850" cy="2308324"/>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图书查询</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5" name="图片 4"/>
          <p:cNvPicPr>
            <a:picLocks noChangeAspect="1"/>
          </p:cNvPicPr>
          <p:nvPr/>
        </p:nvPicPr>
        <p:blipFill>
          <a:blip r:embed="rId4"/>
          <a:stretch>
            <a:fillRect/>
          </a:stretch>
        </p:blipFill>
        <p:spPr>
          <a:xfrm>
            <a:off x="764568" y="894080"/>
            <a:ext cx="10426572" cy="5716862"/>
          </a:xfrm>
          <a:prstGeom prst="rect">
            <a:avLst/>
          </a:prstGeom>
        </p:spPr>
      </p:pic>
      <p:pic>
        <p:nvPicPr>
          <p:cNvPr id="9" name="图片 8"/>
          <p:cNvPicPr>
            <a:picLocks noChangeAspect="1"/>
          </p:cNvPicPr>
          <p:nvPr/>
        </p:nvPicPr>
        <p:blipFill>
          <a:blip r:embed="rId5"/>
          <a:stretch>
            <a:fillRect/>
          </a:stretch>
        </p:blipFill>
        <p:spPr>
          <a:xfrm>
            <a:off x="764568" y="892269"/>
            <a:ext cx="10426572" cy="5720485"/>
          </a:xfrm>
          <a:prstGeom prst="rect">
            <a:avLst/>
          </a:prstGeom>
        </p:spPr>
      </p:pic>
      <p:pic>
        <p:nvPicPr>
          <p:cNvPr id="11" name="图片 10"/>
          <p:cNvPicPr>
            <a:picLocks noChangeAspect="1"/>
          </p:cNvPicPr>
          <p:nvPr/>
        </p:nvPicPr>
        <p:blipFill>
          <a:blip r:embed="rId6"/>
          <a:stretch>
            <a:fillRect/>
          </a:stretch>
        </p:blipFill>
        <p:spPr>
          <a:xfrm>
            <a:off x="764567" y="890456"/>
            <a:ext cx="10426571" cy="57221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 name="文本框 5"/>
          <p:cNvSpPr txBox="1"/>
          <p:nvPr/>
        </p:nvSpPr>
        <p:spPr>
          <a:xfrm>
            <a:off x="5489506" y="3033622"/>
            <a:ext cx="2110524" cy="1200329"/>
          </a:xfrm>
          <a:prstGeom prst="rect">
            <a:avLst/>
          </a:prstGeom>
          <a:noFill/>
        </p:spPr>
        <p:txBody>
          <a:bodyPr wrap="squar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单击此处添加内容</a:t>
            </a:r>
          </a:p>
        </p:txBody>
      </p:sp>
      <p:sp>
        <p:nvSpPr>
          <p:cNvPr id="24" name="文本框 23"/>
          <p:cNvSpPr txBox="1"/>
          <p:nvPr/>
        </p:nvSpPr>
        <p:spPr>
          <a:xfrm>
            <a:off x="7904011" y="18796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136128" y="1069668"/>
            <a:ext cx="538850" cy="2308324"/>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图书借阅</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9" name="图片 8"/>
          <p:cNvPicPr>
            <a:picLocks noChangeAspect="1"/>
          </p:cNvPicPr>
          <p:nvPr/>
        </p:nvPicPr>
        <p:blipFill rotWithShape="1">
          <a:blip r:embed="rId4"/>
          <a:srcRect l="-120" t="7453" b="5259"/>
          <a:stretch>
            <a:fillRect/>
          </a:stretch>
        </p:blipFill>
        <p:spPr>
          <a:xfrm>
            <a:off x="674978" y="837476"/>
            <a:ext cx="10122201" cy="5592620"/>
          </a:xfrm>
          <a:prstGeom prst="rect">
            <a:avLst/>
          </a:prstGeom>
        </p:spPr>
      </p:pic>
      <p:pic>
        <p:nvPicPr>
          <p:cNvPr id="11" name="图片 10"/>
          <p:cNvPicPr>
            <a:picLocks noChangeAspect="1"/>
          </p:cNvPicPr>
          <p:nvPr/>
        </p:nvPicPr>
        <p:blipFill>
          <a:blip r:embed="rId5"/>
          <a:stretch>
            <a:fillRect/>
          </a:stretch>
        </p:blipFill>
        <p:spPr>
          <a:xfrm>
            <a:off x="674978" y="837475"/>
            <a:ext cx="10119474" cy="5592619"/>
          </a:xfrm>
          <a:prstGeom prst="rect">
            <a:avLst/>
          </a:prstGeom>
        </p:spPr>
      </p:pic>
      <p:pic>
        <p:nvPicPr>
          <p:cNvPr id="13" name="图片 12"/>
          <p:cNvPicPr>
            <a:picLocks noChangeAspect="1"/>
          </p:cNvPicPr>
          <p:nvPr/>
        </p:nvPicPr>
        <p:blipFill>
          <a:blip r:embed="rId6"/>
          <a:stretch>
            <a:fillRect/>
          </a:stretch>
        </p:blipFill>
        <p:spPr>
          <a:xfrm>
            <a:off x="674978" y="837475"/>
            <a:ext cx="10431354" cy="57807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pic>
        <p:nvPicPr>
          <p:cNvPr id="18" name="图片 17"/>
          <p:cNvPicPr>
            <a:picLocks noChangeAspect="1"/>
          </p:cNvPicPr>
          <p:nvPr/>
        </p:nvPicPr>
        <p:blipFill>
          <a:blip r:embed="rId4"/>
          <a:stretch>
            <a:fillRect/>
          </a:stretch>
        </p:blipFill>
        <p:spPr>
          <a:xfrm>
            <a:off x="697900" y="868545"/>
            <a:ext cx="10497474" cy="5777623"/>
          </a:xfrm>
          <a:prstGeom prst="rect">
            <a:avLst/>
          </a:prstGeom>
        </p:spPr>
      </p:pic>
      <p:sp>
        <p:nvSpPr>
          <p:cNvPr id="24" name="文本框 23"/>
          <p:cNvSpPr txBox="1"/>
          <p:nvPr/>
        </p:nvSpPr>
        <p:spPr>
          <a:xfrm>
            <a:off x="7904011" y="18796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136128" y="1069668"/>
            <a:ext cx="538850" cy="2308324"/>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图书归还</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12" name="图片 11"/>
          <p:cNvPicPr>
            <a:picLocks noChangeAspect="1"/>
          </p:cNvPicPr>
          <p:nvPr/>
        </p:nvPicPr>
        <p:blipFill>
          <a:blip r:embed="rId5"/>
          <a:stretch>
            <a:fillRect/>
          </a:stretch>
        </p:blipFill>
        <p:spPr>
          <a:xfrm>
            <a:off x="719086" y="868544"/>
            <a:ext cx="10442628" cy="5777624"/>
          </a:xfrm>
          <a:prstGeom prst="rect">
            <a:avLst/>
          </a:prstGeom>
        </p:spPr>
      </p:pic>
      <p:pic>
        <p:nvPicPr>
          <p:cNvPr id="14" name="图片 13"/>
          <p:cNvPicPr>
            <a:picLocks noChangeAspect="1"/>
          </p:cNvPicPr>
          <p:nvPr/>
        </p:nvPicPr>
        <p:blipFill>
          <a:blip r:embed="rId6"/>
          <a:stretch>
            <a:fillRect/>
          </a:stretch>
        </p:blipFill>
        <p:spPr>
          <a:xfrm>
            <a:off x="719086" y="894080"/>
            <a:ext cx="10520396" cy="5777624"/>
          </a:xfrm>
          <a:prstGeom prst="rect">
            <a:avLst/>
          </a:prstGeom>
        </p:spPr>
      </p:pic>
      <p:pic>
        <p:nvPicPr>
          <p:cNvPr id="16" name="图片 15"/>
          <p:cNvPicPr>
            <a:picLocks noChangeAspect="1"/>
          </p:cNvPicPr>
          <p:nvPr/>
        </p:nvPicPr>
        <p:blipFill>
          <a:blip r:embed="rId7"/>
          <a:stretch>
            <a:fillRect/>
          </a:stretch>
        </p:blipFill>
        <p:spPr>
          <a:xfrm>
            <a:off x="697900" y="868543"/>
            <a:ext cx="10520396" cy="58568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867364" y="19938"/>
            <a:ext cx="1212337" cy="2321083"/>
          </a:xfrm>
          <a:prstGeom prst="rect">
            <a:avLst/>
          </a:prstGeom>
        </p:spPr>
      </p:pic>
      <p:cxnSp>
        <p:nvCxnSpPr>
          <p:cNvPr id="20" name="PA_直接连接符 10"/>
          <p:cNvCxnSpPr/>
          <p:nvPr>
            <p:custDataLst>
              <p:tags r:id="rId1"/>
            </p:custDataLst>
          </p:nvPr>
        </p:nvCxnSpPr>
        <p:spPr>
          <a:xfrm>
            <a:off x="5969175" y="760916"/>
            <a:ext cx="5275006" cy="5717054"/>
          </a:xfrm>
          <a:prstGeom prst="line">
            <a:avLst/>
          </a:prstGeom>
          <a:ln w="6350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custDataLst>
              <p:tags r:id="rId2"/>
            </p:custDataLst>
          </p:nvPr>
        </p:nvPicPr>
        <p:blipFill>
          <a:blip r:embed="rId16">
            <a:duotone>
              <a:prstClr val="black"/>
              <a:schemeClr val="accent6">
                <a:tint val="45000"/>
                <a:satMod val="400000"/>
              </a:schemeClr>
            </a:duotone>
            <a:extLst>
              <a:ext uri="{BEBA8EAE-BF5A-486C-A8C5-ECC9F3942E4B}">
                <a14:imgProps xmlns:a14="http://schemas.microsoft.com/office/drawing/2010/main">
                  <a14:imgLayer r:embed="rId17">
                    <a14:imgEffect>
                      <a14:saturation sat="200000"/>
                    </a14:imgEffect>
                  </a14:imgLayer>
                </a14:imgProps>
              </a:ext>
              <a:ext uri="{28A0092B-C50C-407E-A947-70E740481C1C}">
                <a14:useLocalDpi xmlns:a14="http://schemas.microsoft.com/office/drawing/2010/main" val="0"/>
              </a:ext>
            </a:extLst>
          </a:blip>
          <a:stretch>
            <a:fillRect/>
          </a:stretch>
        </p:blipFill>
        <p:spPr>
          <a:xfrm>
            <a:off x="2875336" y="4312058"/>
            <a:ext cx="6751163" cy="1825009"/>
          </a:xfrm>
          <a:prstGeom prst="rect">
            <a:avLst/>
          </a:prstGeom>
        </p:spPr>
      </p:pic>
      <p:sp>
        <p:nvSpPr>
          <p:cNvPr id="2" name="PA_等腰三角形 11"/>
          <p:cNvSpPr/>
          <p:nvPr>
            <p:custDataLst>
              <p:tags r:id="rId3"/>
            </p:custDataLst>
          </p:nvPr>
        </p:nvSpPr>
        <p:spPr>
          <a:xfrm>
            <a:off x="9247940" y="116113"/>
            <a:ext cx="1672071" cy="1231287"/>
          </a:xfrm>
          <a:prstGeom prst="triangle">
            <a:avLst/>
          </a:prstGeom>
          <a:noFill/>
          <a:ln w="50800">
            <a:solidFill>
              <a:srgbClr val="01C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等腰三角形 12"/>
          <p:cNvSpPr/>
          <p:nvPr>
            <p:custDataLst>
              <p:tags r:id="rId4"/>
            </p:custDataLst>
          </p:nvPr>
        </p:nvSpPr>
        <p:spPr>
          <a:xfrm rot="1949788">
            <a:off x="11437494" y="4313322"/>
            <a:ext cx="1066800" cy="323850"/>
          </a:xfrm>
          <a:prstGeom prst="triangle">
            <a:avLst/>
          </a:prstGeom>
          <a:solidFill>
            <a:srgbClr val="5CB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等腰三角形 15"/>
          <p:cNvSpPr/>
          <p:nvPr>
            <p:custDataLst>
              <p:tags r:id="rId5"/>
            </p:custDataLst>
          </p:nvPr>
        </p:nvSpPr>
        <p:spPr>
          <a:xfrm rot="1949788">
            <a:off x="1578816" y="5330991"/>
            <a:ext cx="1066800" cy="323850"/>
          </a:xfrm>
          <a:prstGeom prst="triangle">
            <a:avLst/>
          </a:prstGeom>
          <a:solidFill>
            <a:srgbClr val="5CB5A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等腰三角形 16"/>
          <p:cNvSpPr/>
          <p:nvPr>
            <p:custDataLst>
              <p:tags r:id="rId6"/>
            </p:custDataLst>
          </p:nvPr>
        </p:nvSpPr>
        <p:spPr>
          <a:xfrm rot="1949788">
            <a:off x="2819724" y="559093"/>
            <a:ext cx="1066800" cy="1193938"/>
          </a:xfrm>
          <a:prstGeom prst="triangle">
            <a:avLst/>
          </a:prstGeom>
          <a:solidFill>
            <a:srgbClr val="01C29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等腰三角形 18"/>
          <p:cNvSpPr/>
          <p:nvPr>
            <p:custDataLst>
              <p:tags r:id="rId7"/>
            </p:custDataLst>
          </p:nvPr>
        </p:nvSpPr>
        <p:spPr>
          <a:xfrm rot="10800000">
            <a:off x="158547" y="119363"/>
            <a:ext cx="1623782" cy="1230444"/>
          </a:xfrm>
          <a:prstGeom prst="triangle">
            <a:avLst/>
          </a:prstGeom>
          <a:solidFill>
            <a:srgbClr val="01C293">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等腰三角形 5"/>
          <p:cNvSpPr/>
          <p:nvPr>
            <p:custDataLst>
              <p:tags r:id="rId8"/>
            </p:custDataLst>
          </p:nvPr>
        </p:nvSpPr>
        <p:spPr>
          <a:xfrm rot="10800000">
            <a:off x="158547" y="-21104"/>
            <a:ext cx="1623782" cy="1230444"/>
          </a:xfrm>
          <a:prstGeom prst="triangle">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文本框 13"/>
          <p:cNvSpPr txBox="1"/>
          <p:nvPr>
            <p:custDataLst>
              <p:tags r:id="rId9"/>
            </p:custDataLst>
          </p:nvPr>
        </p:nvSpPr>
        <p:spPr>
          <a:xfrm>
            <a:off x="521475" y="223196"/>
            <a:ext cx="847385" cy="400110"/>
          </a:xfrm>
          <a:prstGeom prst="rect">
            <a:avLst/>
          </a:prstGeom>
          <a:noFill/>
        </p:spPr>
        <p:txBody>
          <a:bodyPr wrap="square" rtlCol="0">
            <a:spAutoFit/>
          </a:bodyPr>
          <a:lstStyle/>
          <a:p>
            <a:pPr algn="ctr"/>
            <a:r>
              <a:rPr lang="zh-CN" altLang="en-US" sz="2000" dirty="0">
                <a:solidFill>
                  <a:schemeClr val="bg1"/>
                </a:solidFill>
                <a:latin typeface="造字工房力黑（非商用）常规体" pitchFamily="2" charset="-122"/>
                <a:ea typeface="造字工房力黑（非商用）常规体" pitchFamily="2" charset="-122"/>
              </a:rPr>
              <a:t>目录</a:t>
            </a:r>
          </a:p>
        </p:txBody>
      </p:sp>
      <p:sp>
        <p:nvSpPr>
          <p:cNvPr id="9" name="PA_等腰三角形 1"/>
          <p:cNvSpPr/>
          <p:nvPr>
            <p:custDataLst>
              <p:tags r:id="rId10"/>
            </p:custDataLst>
          </p:nvPr>
        </p:nvSpPr>
        <p:spPr>
          <a:xfrm rot="19369738">
            <a:off x="8946076" y="4365419"/>
            <a:ext cx="874021" cy="586954"/>
          </a:xfrm>
          <a:prstGeom prst="triangle">
            <a:avLst>
              <a:gd name="adj" fmla="val 52347"/>
            </a:avLst>
          </a:prstGeom>
          <a:solidFill>
            <a:srgbClr val="01C2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PA_直接连接符 10"/>
          <p:cNvCxnSpPr/>
          <p:nvPr>
            <p:custDataLst>
              <p:tags r:id="rId11"/>
            </p:custDataLst>
          </p:nvPr>
        </p:nvCxnSpPr>
        <p:spPr>
          <a:xfrm>
            <a:off x="6916994" y="-93674"/>
            <a:ext cx="5275006" cy="5717054"/>
          </a:xfrm>
          <a:prstGeom prst="line">
            <a:avLst/>
          </a:prstGeom>
          <a:ln w="6350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sp>
        <p:nvSpPr>
          <p:cNvPr id="12" name="Oval 65"/>
          <p:cNvSpPr>
            <a:spLocks noChangeArrowheads="1"/>
          </p:cNvSpPr>
          <p:nvPr/>
        </p:nvSpPr>
        <p:spPr bwMode="auto">
          <a:xfrm rot="10800000" flipV="1">
            <a:off x="4703654" y="4255277"/>
            <a:ext cx="4790066" cy="217000"/>
          </a:xfrm>
          <a:prstGeom prst="ellipse">
            <a:avLst/>
          </a:prstGeom>
          <a:gradFill flip="none" rotWithShape="1">
            <a:gsLst>
              <a:gs pos="0">
                <a:sysClr val="windowText" lastClr="000000">
                  <a:lumMod val="75000"/>
                  <a:lumOff val="25000"/>
                  <a:alpha val="83000"/>
                </a:sysClr>
              </a:gs>
              <a:gs pos="76000">
                <a:srgbClr val="EEECE1">
                  <a:alpha val="0"/>
                </a:srgbClr>
              </a:gs>
            </a:gsLst>
            <a:lin ang="2700000" scaled="1"/>
            <a:tileRect/>
          </a:gradFill>
          <a:ln w="9525">
            <a:noFill/>
            <a:round/>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3" name="Oval 65"/>
          <p:cNvSpPr>
            <a:spLocks noChangeArrowheads="1"/>
          </p:cNvSpPr>
          <p:nvPr/>
        </p:nvSpPr>
        <p:spPr bwMode="auto">
          <a:xfrm rot="10800000" flipV="1">
            <a:off x="4726495" y="6258436"/>
            <a:ext cx="4790066" cy="217000"/>
          </a:xfrm>
          <a:prstGeom prst="ellipse">
            <a:avLst/>
          </a:prstGeom>
          <a:gradFill flip="none" rotWithShape="1">
            <a:gsLst>
              <a:gs pos="0">
                <a:sysClr val="windowText" lastClr="000000">
                  <a:lumMod val="75000"/>
                  <a:lumOff val="25000"/>
                  <a:alpha val="83000"/>
                </a:sysClr>
              </a:gs>
              <a:gs pos="76000">
                <a:srgbClr val="EEECE1">
                  <a:alpha val="0"/>
                </a:srgbClr>
              </a:gs>
            </a:gsLst>
            <a:lin ang="2700000" scaled="1"/>
            <a:tileRect/>
          </a:gradFill>
          <a:ln w="9525">
            <a:noFill/>
            <a:round/>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4" name="Oval 65"/>
          <p:cNvSpPr>
            <a:spLocks noChangeArrowheads="1"/>
          </p:cNvSpPr>
          <p:nvPr/>
        </p:nvSpPr>
        <p:spPr bwMode="auto">
          <a:xfrm rot="10800000" flipV="1">
            <a:off x="4703655" y="2309680"/>
            <a:ext cx="4790066" cy="217000"/>
          </a:xfrm>
          <a:prstGeom prst="ellipse">
            <a:avLst/>
          </a:prstGeom>
          <a:gradFill flip="none" rotWithShape="1">
            <a:gsLst>
              <a:gs pos="0">
                <a:sysClr val="windowText" lastClr="000000">
                  <a:lumMod val="75000"/>
                  <a:lumOff val="25000"/>
                  <a:alpha val="83000"/>
                </a:sysClr>
              </a:gs>
              <a:gs pos="76000">
                <a:srgbClr val="EEECE1">
                  <a:alpha val="0"/>
                </a:srgbClr>
              </a:gs>
            </a:gsLst>
            <a:lin ang="2700000" scaled="1"/>
            <a:tileRect/>
          </a:gradFill>
          <a:ln w="9525">
            <a:noFill/>
            <a:round/>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pic>
        <p:nvPicPr>
          <p:cNvPr id="15" name="图片 14"/>
          <p:cNvPicPr>
            <a:picLocks noChangeAspect="1"/>
          </p:cNvPicPr>
          <p:nvPr/>
        </p:nvPicPr>
        <p:blipFill>
          <a:blip r:embed="rId1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868986" y="2889658"/>
            <a:ext cx="6751163" cy="1825009"/>
          </a:xfrm>
          <a:prstGeom prst="rect">
            <a:avLst/>
          </a:prstGeom>
        </p:spPr>
      </p:pic>
      <p:pic>
        <p:nvPicPr>
          <p:cNvPr id="16" name="图片 15"/>
          <p:cNvPicPr>
            <a:picLocks noChangeAspect="1"/>
          </p:cNvPicPr>
          <p:nvPr/>
        </p:nvPicPr>
        <p:blipFill>
          <a:blip r:embed="rId19">
            <a:duotone>
              <a:prstClr val="black"/>
              <a:schemeClr val="accent6">
                <a:tint val="45000"/>
                <a:satMod val="400000"/>
              </a:schemeClr>
            </a:duotone>
            <a:extLst>
              <a:ext uri="{BEBA8EAE-BF5A-486C-A8C5-ECC9F3942E4B}">
                <a14:imgProps xmlns:a14="http://schemas.microsoft.com/office/drawing/2010/main">
                  <a14:imgLayer r:embed="rId20">
                    <a14:imgEffect>
                      <a14:saturation sat="10000"/>
                    </a14:imgEffect>
                  </a14:imgLayer>
                </a14:imgProps>
              </a:ext>
              <a:ext uri="{28A0092B-C50C-407E-A947-70E740481C1C}">
                <a14:useLocalDpi xmlns:a14="http://schemas.microsoft.com/office/drawing/2010/main" val="0"/>
              </a:ext>
            </a:extLst>
          </a:blip>
          <a:stretch>
            <a:fillRect/>
          </a:stretch>
        </p:blipFill>
        <p:spPr>
          <a:xfrm>
            <a:off x="2868986" y="1413549"/>
            <a:ext cx="6751163" cy="1825009"/>
          </a:xfrm>
          <a:prstGeom prst="rect">
            <a:avLst/>
          </a:prstGeom>
        </p:spPr>
      </p:pic>
      <p:pic>
        <p:nvPicPr>
          <p:cNvPr id="17" name="图片 16"/>
          <p:cNvPicPr>
            <a:picLocks noChangeAspect="1"/>
          </p:cNvPicPr>
          <p:nvPr/>
        </p:nvPicPr>
        <p:blipFill>
          <a:blip r:embed="rId21">
            <a:duotone>
              <a:prstClr val="black"/>
              <a:schemeClr val="accent6">
                <a:tint val="45000"/>
                <a:satMod val="400000"/>
              </a:schemeClr>
            </a:duotone>
            <a:extLst>
              <a:ext uri="{BEBA8EAE-BF5A-486C-A8C5-ECC9F3942E4B}">
                <a14:imgProps xmlns:a14="http://schemas.microsoft.com/office/drawing/2010/main">
                  <a14:imgLayer r:embed="rId22">
                    <a14:imgEffect>
                      <a14:saturation sat="105000"/>
                    </a14:imgEffect>
                  </a14:imgLayer>
                </a14:imgProps>
              </a:ext>
              <a:ext uri="{28A0092B-C50C-407E-A947-70E740481C1C}">
                <a14:useLocalDpi xmlns:a14="http://schemas.microsoft.com/office/drawing/2010/main" val="0"/>
              </a:ext>
            </a:extLst>
          </a:blip>
          <a:stretch>
            <a:fillRect/>
          </a:stretch>
        </p:blipFill>
        <p:spPr>
          <a:xfrm>
            <a:off x="2877876" y="-21127"/>
            <a:ext cx="6751163" cy="1852453"/>
          </a:xfrm>
          <a:prstGeom prst="rect">
            <a:avLst/>
          </a:prstGeom>
          <a:noFill/>
        </p:spPr>
      </p:pic>
      <p:sp>
        <p:nvSpPr>
          <p:cNvPr id="18" name="TextBox 23"/>
          <p:cNvSpPr txBox="1"/>
          <p:nvPr/>
        </p:nvSpPr>
        <p:spPr>
          <a:xfrm flipH="1">
            <a:off x="3615735" y="892652"/>
            <a:ext cx="844664"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defRPr/>
            </a:pPr>
            <a:r>
              <a:rPr lang="en-US" altLang="zh-CN" sz="3600" dirty="0">
                <a:solidFill>
                  <a:sysClr val="window" lastClr="FFFFFF"/>
                </a:solidFill>
                <a:latin typeface="Arial Rounded MT Bold" panose="020F0704030504030204" pitchFamily="34" charset="0"/>
                <a:cs typeface="Times New Roman" panose="02020603050405020304" pitchFamily="18" charset="0"/>
              </a:rPr>
              <a:t>01</a:t>
            </a:r>
            <a:endParaRPr lang="zh-CN" altLang="en-US" sz="3600" dirty="0">
              <a:solidFill>
                <a:sysClr val="window" lastClr="FFFFFF"/>
              </a:solidFill>
              <a:latin typeface="Arial Rounded MT Bold" panose="020F0704030504030204" pitchFamily="34" charset="0"/>
              <a:cs typeface="Times New Roman" panose="02020603050405020304" pitchFamily="18" charset="0"/>
            </a:endParaRPr>
          </a:p>
        </p:txBody>
      </p:sp>
      <p:sp>
        <p:nvSpPr>
          <p:cNvPr id="19" name="TextBox 24"/>
          <p:cNvSpPr txBox="1"/>
          <p:nvPr/>
        </p:nvSpPr>
        <p:spPr>
          <a:xfrm>
            <a:off x="4703481" y="950293"/>
            <a:ext cx="4980802" cy="460375"/>
          </a:xfrm>
          <a:prstGeom prst="rect">
            <a:avLst/>
          </a:prstGeom>
          <a:noFill/>
          <a:extLst>
            <a:ext uri="{909E8E84-426E-40DD-AFC4-6F175D3DCCD1}">
              <a14:hiddenFill xmlns:a14="http://schemas.microsoft.com/office/drawing/2010/main">
                <a:solidFill>
                  <a:srgbClr val="375A52"/>
                </a:solidFill>
              </a14:hiddenFill>
            </a:ext>
          </a:extLst>
        </p:spPr>
        <p:txBody>
          <a:bodyPr wrap="square" rtlCol="0">
            <a:spAutoFit/>
          </a:bodyPr>
          <a:lstStyle/>
          <a:p>
            <a:pPr>
              <a:defRPr/>
            </a:pP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rPr>
              <a:t>项目简介</a:t>
            </a:r>
          </a:p>
        </p:txBody>
      </p:sp>
      <p:sp>
        <p:nvSpPr>
          <p:cNvPr id="21" name="TextBox 27"/>
          <p:cNvSpPr txBox="1"/>
          <p:nvPr/>
        </p:nvSpPr>
        <p:spPr>
          <a:xfrm flipH="1">
            <a:off x="3657233" y="2387901"/>
            <a:ext cx="844664"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defRPr/>
            </a:pPr>
            <a:r>
              <a:rPr lang="en-US" altLang="zh-CN" sz="3600" dirty="0">
                <a:solidFill>
                  <a:sysClr val="window" lastClr="FFFFFF"/>
                </a:solidFill>
                <a:latin typeface="Arial Rounded MT Bold" panose="020F0704030504030204" pitchFamily="34" charset="0"/>
                <a:cs typeface="Times New Roman" panose="02020603050405020304" pitchFamily="18" charset="0"/>
              </a:rPr>
              <a:t>02</a:t>
            </a:r>
            <a:endParaRPr lang="zh-CN" altLang="en-US" sz="3600" dirty="0">
              <a:solidFill>
                <a:sysClr val="window" lastClr="FFFFFF"/>
              </a:solidFill>
              <a:latin typeface="Arial Rounded MT Bold" panose="020F0704030504030204" pitchFamily="34" charset="0"/>
              <a:cs typeface="Times New Roman" panose="02020603050405020304" pitchFamily="18" charset="0"/>
            </a:endParaRPr>
          </a:p>
        </p:txBody>
      </p:sp>
      <p:sp>
        <p:nvSpPr>
          <p:cNvPr id="22" name="TextBox 28"/>
          <p:cNvSpPr txBox="1"/>
          <p:nvPr/>
        </p:nvSpPr>
        <p:spPr>
          <a:xfrm>
            <a:off x="4616074" y="2340132"/>
            <a:ext cx="4980802" cy="460375"/>
          </a:xfrm>
          <a:prstGeom prst="rect">
            <a:avLst/>
          </a:prstGeom>
          <a:noFill/>
        </p:spPr>
        <p:txBody>
          <a:bodyPr wrap="square" rtlCol="0">
            <a:spAutoFit/>
          </a:bodyPr>
          <a:lstStyle/>
          <a:p>
            <a:pPr>
              <a:defRPr/>
            </a:pP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rPr>
              <a:t>项目结构和功能介绍</a:t>
            </a:r>
          </a:p>
        </p:txBody>
      </p:sp>
      <p:sp>
        <p:nvSpPr>
          <p:cNvPr id="24" name="TextBox 30"/>
          <p:cNvSpPr txBox="1"/>
          <p:nvPr/>
        </p:nvSpPr>
        <p:spPr>
          <a:xfrm flipH="1">
            <a:off x="3645009" y="3800510"/>
            <a:ext cx="844664"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defRPr/>
            </a:pPr>
            <a:r>
              <a:rPr lang="en-US" altLang="zh-CN" sz="3600" dirty="0">
                <a:solidFill>
                  <a:sysClr val="window" lastClr="FFFFFF"/>
                </a:solidFill>
                <a:latin typeface="Arial Rounded MT Bold" panose="020F0704030504030204" pitchFamily="34" charset="0"/>
                <a:cs typeface="Times New Roman" panose="02020603050405020304" pitchFamily="18" charset="0"/>
              </a:rPr>
              <a:t>03</a:t>
            </a:r>
            <a:endParaRPr lang="zh-CN" altLang="en-US" sz="3600" dirty="0">
              <a:solidFill>
                <a:sysClr val="window" lastClr="FFFFFF"/>
              </a:solidFill>
              <a:latin typeface="Arial Rounded MT Bold" panose="020F0704030504030204" pitchFamily="34" charset="0"/>
              <a:cs typeface="Times New Roman" panose="02020603050405020304" pitchFamily="18" charset="0"/>
            </a:endParaRPr>
          </a:p>
        </p:txBody>
      </p:sp>
      <p:sp>
        <p:nvSpPr>
          <p:cNvPr id="25" name="TextBox 31"/>
          <p:cNvSpPr txBox="1"/>
          <p:nvPr/>
        </p:nvSpPr>
        <p:spPr>
          <a:xfrm>
            <a:off x="4603850" y="3879741"/>
            <a:ext cx="4980802" cy="461665"/>
          </a:xfrm>
          <a:prstGeom prst="rect">
            <a:avLst/>
          </a:prstGeom>
          <a:noFill/>
        </p:spPr>
        <p:txBody>
          <a:bodyPr wrap="square" rtlCol="0">
            <a:spAutoFit/>
          </a:bodyPr>
          <a:lstStyle/>
          <a:p>
            <a:pPr>
              <a:defRPr/>
            </a:pP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rPr>
              <a:t>项目界面展示</a:t>
            </a:r>
          </a:p>
        </p:txBody>
      </p:sp>
      <p:sp>
        <p:nvSpPr>
          <p:cNvPr id="28" name="TextBox 30"/>
          <p:cNvSpPr txBox="1"/>
          <p:nvPr>
            <p:custDataLst>
              <p:tags r:id="rId12"/>
            </p:custDataLst>
          </p:nvPr>
        </p:nvSpPr>
        <p:spPr>
          <a:xfrm flipH="1">
            <a:off x="3615799" y="5212750"/>
            <a:ext cx="844664" cy="53403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defRPr/>
            </a:pPr>
            <a:r>
              <a:rPr lang="en-US" altLang="zh-CN" sz="3600" dirty="0">
                <a:solidFill>
                  <a:sysClr val="window" lastClr="FFFFFF"/>
                </a:solidFill>
                <a:latin typeface="Arial Rounded MT Bold" panose="020F0704030504030204" pitchFamily="34" charset="0"/>
                <a:cs typeface="Times New Roman" panose="02020603050405020304" pitchFamily="18" charset="0"/>
              </a:rPr>
              <a:t>04</a:t>
            </a:r>
            <a:endParaRPr lang="zh-CN" altLang="en-US" sz="3600" dirty="0">
              <a:solidFill>
                <a:sysClr val="window" lastClr="FFFFFF"/>
              </a:solidFill>
              <a:latin typeface="Arial Rounded MT Bold" panose="020F0704030504030204" pitchFamily="34" charset="0"/>
              <a:cs typeface="Times New Roman" panose="02020603050405020304" pitchFamily="18" charset="0"/>
            </a:endParaRPr>
          </a:p>
        </p:txBody>
      </p:sp>
      <p:sp>
        <p:nvSpPr>
          <p:cNvPr id="29" name="TextBox 31"/>
          <p:cNvSpPr txBox="1"/>
          <p:nvPr>
            <p:custDataLst>
              <p:tags r:id="rId13"/>
            </p:custDataLst>
          </p:nvPr>
        </p:nvSpPr>
        <p:spPr>
          <a:xfrm>
            <a:off x="4730850" y="5276741"/>
            <a:ext cx="4980802" cy="460375"/>
          </a:xfrm>
          <a:prstGeom prst="rect">
            <a:avLst/>
          </a:prstGeom>
          <a:noFill/>
        </p:spPr>
        <p:txBody>
          <a:bodyPr wrap="square" rtlCol="0">
            <a:spAutoFit/>
          </a:bodyPr>
          <a:lstStyle/>
          <a:p>
            <a:pPr>
              <a:defRPr/>
            </a:pP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rPr>
              <a:t>项目总结与展望</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24" name="文本框 23"/>
          <p:cNvSpPr txBox="1"/>
          <p:nvPr/>
        </p:nvSpPr>
        <p:spPr>
          <a:xfrm>
            <a:off x="7904011" y="18796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136128" y="1069668"/>
            <a:ext cx="538850" cy="2308324"/>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违规处理</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5" name="图片 4"/>
          <p:cNvPicPr>
            <a:picLocks noChangeAspect="1"/>
          </p:cNvPicPr>
          <p:nvPr/>
        </p:nvPicPr>
        <p:blipFill>
          <a:blip r:embed="rId4"/>
          <a:stretch>
            <a:fillRect/>
          </a:stretch>
        </p:blipFill>
        <p:spPr>
          <a:xfrm>
            <a:off x="764568" y="824448"/>
            <a:ext cx="10393285" cy="57018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 name="文本框 5"/>
          <p:cNvSpPr txBox="1"/>
          <p:nvPr/>
        </p:nvSpPr>
        <p:spPr>
          <a:xfrm>
            <a:off x="5489506" y="3033622"/>
            <a:ext cx="2110524" cy="1200329"/>
          </a:xfrm>
          <a:prstGeom prst="rect">
            <a:avLst/>
          </a:prstGeom>
          <a:noFill/>
        </p:spPr>
        <p:txBody>
          <a:bodyPr wrap="squar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单击此处添加内容</a:t>
            </a:r>
          </a:p>
        </p:txBody>
      </p:sp>
      <p:sp>
        <p:nvSpPr>
          <p:cNvPr id="24" name="文本框 23"/>
          <p:cNvSpPr txBox="1"/>
          <p:nvPr/>
        </p:nvSpPr>
        <p:spPr>
          <a:xfrm>
            <a:off x="7904011" y="18796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136128" y="1069668"/>
            <a:ext cx="538850" cy="2308324"/>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个人信息</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5" name="图片 4"/>
          <p:cNvPicPr>
            <a:picLocks noChangeAspect="1"/>
          </p:cNvPicPr>
          <p:nvPr/>
        </p:nvPicPr>
        <p:blipFill>
          <a:blip r:embed="rId4"/>
          <a:stretch>
            <a:fillRect/>
          </a:stretch>
        </p:blipFill>
        <p:spPr>
          <a:xfrm>
            <a:off x="822645" y="894080"/>
            <a:ext cx="10331899" cy="566460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 name="文本框 5"/>
          <p:cNvSpPr txBox="1"/>
          <p:nvPr/>
        </p:nvSpPr>
        <p:spPr>
          <a:xfrm>
            <a:off x="5489506" y="3033622"/>
            <a:ext cx="2110524" cy="1200329"/>
          </a:xfrm>
          <a:prstGeom prst="rect">
            <a:avLst/>
          </a:prstGeom>
          <a:noFill/>
        </p:spPr>
        <p:txBody>
          <a:bodyPr wrap="squar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单击此处添加内容</a:t>
            </a:r>
          </a:p>
        </p:txBody>
      </p:sp>
      <p:sp>
        <p:nvSpPr>
          <p:cNvPr id="24" name="文本框 23"/>
          <p:cNvSpPr txBox="1"/>
          <p:nvPr/>
        </p:nvSpPr>
        <p:spPr>
          <a:xfrm>
            <a:off x="7904011" y="18796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136128" y="1069668"/>
            <a:ext cx="538850" cy="2308324"/>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修改密码</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5" name="图片 4"/>
          <p:cNvPicPr>
            <a:picLocks noChangeAspect="1"/>
          </p:cNvPicPr>
          <p:nvPr/>
        </p:nvPicPr>
        <p:blipFill rotWithShape="1">
          <a:blip r:embed="rId4"/>
          <a:srcRect t="7558" r="583" b="4887"/>
          <a:stretch>
            <a:fillRect/>
          </a:stretch>
        </p:blipFill>
        <p:spPr>
          <a:xfrm>
            <a:off x="776377" y="894079"/>
            <a:ext cx="10298653" cy="56686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 name="文本框 5"/>
          <p:cNvSpPr txBox="1"/>
          <p:nvPr/>
        </p:nvSpPr>
        <p:spPr>
          <a:xfrm>
            <a:off x="5489506" y="3033622"/>
            <a:ext cx="2110524" cy="1200329"/>
          </a:xfrm>
          <a:prstGeom prst="rect">
            <a:avLst/>
          </a:prstGeom>
          <a:noFill/>
        </p:spPr>
        <p:txBody>
          <a:bodyPr wrap="squar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单击此处添加内容</a:t>
            </a:r>
          </a:p>
        </p:txBody>
      </p:sp>
      <p:sp>
        <p:nvSpPr>
          <p:cNvPr id="24" name="文本框 23"/>
          <p:cNvSpPr txBox="1"/>
          <p:nvPr/>
        </p:nvSpPr>
        <p:spPr>
          <a:xfrm>
            <a:off x="7904011" y="18796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136128" y="1069668"/>
            <a:ext cx="538850" cy="2308324"/>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信息设置</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5" name="图片 4"/>
          <p:cNvPicPr>
            <a:picLocks noChangeAspect="1"/>
          </p:cNvPicPr>
          <p:nvPr/>
        </p:nvPicPr>
        <p:blipFill>
          <a:blip r:embed="rId4"/>
          <a:stretch>
            <a:fillRect/>
          </a:stretch>
        </p:blipFill>
        <p:spPr>
          <a:xfrm>
            <a:off x="740022" y="844460"/>
            <a:ext cx="10407530" cy="570968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 name="文本框 5"/>
          <p:cNvSpPr txBox="1"/>
          <p:nvPr/>
        </p:nvSpPr>
        <p:spPr>
          <a:xfrm>
            <a:off x="5489506" y="3033622"/>
            <a:ext cx="2110524" cy="1200329"/>
          </a:xfrm>
          <a:prstGeom prst="rect">
            <a:avLst/>
          </a:prstGeom>
          <a:noFill/>
        </p:spPr>
        <p:txBody>
          <a:bodyPr wrap="squar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单击此处添加内容</a:t>
            </a:r>
          </a:p>
        </p:txBody>
      </p:sp>
      <p:sp>
        <p:nvSpPr>
          <p:cNvPr id="24" name="文本框 23"/>
          <p:cNvSpPr txBox="1"/>
          <p:nvPr/>
        </p:nvSpPr>
        <p:spPr>
          <a:xfrm>
            <a:off x="7904011" y="18796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136128" y="1069668"/>
            <a:ext cx="538850" cy="2308324"/>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查看公告</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9" name="图片 8"/>
          <p:cNvPicPr>
            <a:picLocks noChangeAspect="1"/>
          </p:cNvPicPr>
          <p:nvPr/>
        </p:nvPicPr>
        <p:blipFill>
          <a:blip r:embed="rId4"/>
          <a:stretch>
            <a:fillRect/>
          </a:stretch>
        </p:blipFill>
        <p:spPr>
          <a:xfrm>
            <a:off x="674978" y="814933"/>
            <a:ext cx="10524240" cy="5788332"/>
          </a:xfrm>
          <a:prstGeom prst="rect">
            <a:avLst/>
          </a:prstGeom>
        </p:spPr>
      </p:pic>
      <p:pic>
        <p:nvPicPr>
          <p:cNvPr id="11" name="图片 10"/>
          <p:cNvPicPr>
            <a:picLocks noChangeAspect="1"/>
          </p:cNvPicPr>
          <p:nvPr/>
        </p:nvPicPr>
        <p:blipFill>
          <a:blip r:embed="rId5"/>
          <a:stretch>
            <a:fillRect/>
          </a:stretch>
        </p:blipFill>
        <p:spPr>
          <a:xfrm>
            <a:off x="674978" y="814933"/>
            <a:ext cx="10524240" cy="57780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 name="文本框 5"/>
          <p:cNvSpPr txBox="1"/>
          <p:nvPr/>
        </p:nvSpPr>
        <p:spPr>
          <a:xfrm>
            <a:off x="5489506" y="3033622"/>
            <a:ext cx="2110524" cy="1200329"/>
          </a:xfrm>
          <a:prstGeom prst="rect">
            <a:avLst/>
          </a:prstGeom>
          <a:noFill/>
        </p:spPr>
        <p:txBody>
          <a:bodyPr wrap="squar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单击此处添加内容</a:t>
            </a:r>
          </a:p>
        </p:txBody>
      </p:sp>
      <p:sp>
        <p:nvSpPr>
          <p:cNvPr id="24" name="文本框 23"/>
          <p:cNvSpPr txBox="1"/>
          <p:nvPr/>
        </p:nvSpPr>
        <p:spPr>
          <a:xfrm>
            <a:off x="7909690" y="187960"/>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27" name="矩形 26"/>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8" name="文本框 7"/>
          <p:cNvSpPr txBox="1"/>
          <p:nvPr/>
        </p:nvSpPr>
        <p:spPr>
          <a:xfrm>
            <a:off x="136128" y="1069668"/>
            <a:ext cx="538850" cy="3046988"/>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用户使用</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读者留言</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4" name="图片 3">
            <a:extLst>
              <a:ext uri="{FF2B5EF4-FFF2-40B4-BE49-F238E27FC236}">
                <a16:creationId xmlns:a16="http://schemas.microsoft.com/office/drawing/2014/main" id="{AFB2739E-EE4F-DCD8-3133-E20C2CAF722C}"/>
              </a:ext>
            </a:extLst>
          </p:cNvPr>
          <p:cNvPicPr>
            <a:picLocks noChangeAspect="1"/>
          </p:cNvPicPr>
          <p:nvPr/>
        </p:nvPicPr>
        <p:blipFill>
          <a:blip r:embed="rId4"/>
          <a:stretch>
            <a:fillRect/>
          </a:stretch>
        </p:blipFill>
        <p:spPr>
          <a:xfrm>
            <a:off x="780156" y="1069668"/>
            <a:ext cx="10391827" cy="5036164"/>
          </a:xfrm>
          <a:prstGeom prst="rect">
            <a:avLst/>
          </a:prstGeom>
        </p:spPr>
      </p:pic>
      <p:pic>
        <p:nvPicPr>
          <p:cNvPr id="7" name="图片 6">
            <a:extLst>
              <a:ext uri="{FF2B5EF4-FFF2-40B4-BE49-F238E27FC236}">
                <a16:creationId xmlns:a16="http://schemas.microsoft.com/office/drawing/2014/main" id="{B48E6252-39A7-9ED4-D38B-6C2CE60FC68F}"/>
              </a:ext>
            </a:extLst>
          </p:cNvPr>
          <p:cNvPicPr>
            <a:picLocks noChangeAspect="1"/>
          </p:cNvPicPr>
          <p:nvPr/>
        </p:nvPicPr>
        <p:blipFill>
          <a:blip r:embed="rId5"/>
          <a:stretch>
            <a:fillRect/>
          </a:stretch>
        </p:blipFill>
        <p:spPr>
          <a:xfrm>
            <a:off x="793005" y="1074477"/>
            <a:ext cx="10618839" cy="5206943"/>
          </a:xfrm>
          <a:prstGeom prst="rect">
            <a:avLst/>
          </a:prstGeom>
        </p:spPr>
      </p:pic>
      <p:pic>
        <p:nvPicPr>
          <p:cNvPr id="12" name="图片 11">
            <a:extLst>
              <a:ext uri="{FF2B5EF4-FFF2-40B4-BE49-F238E27FC236}">
                <a16:creationId xmlns:a16="http://schemas.microsoft.com/office/drawing/2014/main" id="{0053E2CD-F6E6-EA3F-4944-877EC63FA266}"/>
              </a:ext>
            </a:extLst>
          </p:cNvPr>
          <p:cNvPicPr>
            <a:picLocks noChangeAspect="1"/>
          </p:cNvPicPr>
          <p:nvPr/>
        </p:nvPicPr>
        <p:blipFill>
          <a:blip r:embed="rId6"/>
          <a:stretch>
            <a:fillRect/>
          </a:stretch>
        </p:blipFill>
        <p:spPr>
          <a:xfrm>
            <a:off x="793005" y="1074476"/>
            <a:ext cx="10733368" cy="52069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3" name="矩形 62"/>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7506731" y="182817"/>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5" name="文本框 4"/>
          <p:cNvSpPr txBox="1"/>
          <p:nvPr/>
        </p:nvSpPr>
        <p:spPr>
          <a:xfrm>
            <a:off x="136128" y="1069668"/>
            <a:ext cx="538850" cy="1938992"/>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管理员首页</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10" name="图片 9"/>
          <p:cNvPicPr>
            <a:picLocks noChangeAspect="1"/>
          </p:cNvPicPr>
          <p:nvPr/>
        </p:nvPicPr>
        <p:blipFill>
          <a:blip r:embed="rId3"/>
          <a:stretch>
            <a:fillRect/>
          </a:stretch>
        </p:blipFill>
        <p:spPr>
          <a:xfrm>
            <a:off x="764569" y="814933"/>
            <a:ext cx="10297564" cy="569377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3" name="矩形 62"/>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7506731" y="182817"/>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6" name="文本框 5"/>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9" name="图片 8"/>
          <p:cNvPicPr>
            <a:picLocks noChangeAspect="1"/>
          </p:cNvPicPr>
          <p:nvPr/>
        </p:nvPicPr>
        <p:blipFill>
          <a:blip r:embed="rId3"/>
          <a:stretch>
            <a:fillRect/>
          </a:stretch>
        </p:blipFill>
        <p:spPr>
          <a:xfrm>
            <a:off x="841178" y="1000457"/>
            <a:ext cx="10272328" cy="5669583"/>
          </a:xfrm>
          <a:prstGeom prst="rect">
            <a:avLst/>
          </a:prstGeom>
        </p:spPr>
      </p:pic>
      <p:pic>
        <p:nvPicPr>
          <p:cNvPr id="7" name="图片 6"/>
          <p:cNvPicPr>
            <a:picLocks noChangeAspect="1"/>
          </p:cNvPicPr>
          <p:nvPr/>
        </p:nvPicPr>
        <p:blipFill>
          <a:blip r:embed="rId4"/>
          <a:stretch>
            <a:fillRect/>
          </a:stretch>
        </p:blipFill>
        <p:spPr>
          <a:xfrm>
            <a:off x="841178" y="1016461"/>
            <a:ext cx="10344540" cy="5653579"/>
          </a:xfrm>
          <a:prstGeom prst="rect">
            <a:avLst/>
          </a:prstGeom>
        </p:spPr>
      </p:pic>
      <p:sp>
        <p:nvSpPr>
          <p:cNvPr id="11" name="文本框 10"/>
          <p:cNvSpPr txBox="1"/>
          <p:nvPr/>
        </p:nvSpPr>
        <p:spPr>
          <a:xfrm>
            <a:off x="136128" y="1069668"/>
            <a:ext cx="538850" cy="2677656"/>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管理员入库管理</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3" name="矩形 62"/>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7506731" y="182817"/>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5" name="文本框 4"/>
          <p:cNvSpPr txBox="1"/>
          <p:nvPr/>
        </p:nvSpPr>
        <p:spPr>
          <a:xfrm>
            <a:off x="136128" y="1069668"/>
            <a:ext cx="538850" cy="2677656"/>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管理员图书注销</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7" name="图片 6"/>
          <p:cNvPicPr>
            <a:picLocks noChangeAspect="1"/>
          </p:cNvPicPr>
          <p:nvPr/>
        </p:nvPicPr>
        <p:blipFill>
          <a:blip r:embed="rId3"/>
          <a:stretch>
            <a:fillRect/>
          </a:stretch>
        </p:blipFill>
        <p:spPr>
          <a:xfrm>
            <a:off x="764568" y="894080"/>
            <a:ext cx="10327502" cy="567958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3" name="矩形 62"/>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7506731" y="182817"/>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5" name="文本框 4"/>
          <p:cNvSpPr txBox="1"/>
          <p:nvPr/>
        </p:nvSpPr>
        <p:spPr>
          <a:xfrm>
            <a:off x="136128" y="1069668"/>
            <a:ext cx="538850" cy="2677656"/>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管理员信息设置</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7" name="图片 6"/>
          <p:cNvPicPr>
            <a:picLocks noChangeAspect="1"/>
          </p:cNvPicPr>
          <p:nvPr/>
        </p:nvPicPr>
        <p:blipFill>
          <a:blip r:embed="rId3"/>
          <a:stretch>
            <a:fillRect/>
          </a:stretch>
        </p:blipFill>
        <p:spPr>
          <a:xfrm>
            <a:off x="899863" y="894080"/>
            <a:ext cx="10191546" cy="558091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2" name="椭圆 1"/>
          <p:cNvSpPr/>
          <p:nvPr/>
        </p:nvSpPr>
        <p:spPr>
          <a:xfrm>
            <a:off x="8382638" y="2683224"/>
            <a:ext cx="1848344" cy="1848344"/>
          </a:xfrm>
          <a:prstGeom prst="ellipse">
            <a:avLst/>
          </a:pr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sp>
        <p:nvSpPr>
          <p:cNvPr id="3" name="椭圆 2"/>
          <p:cNvSpPr/>
          <p:nvPr/>
        </p:nvSpPr>
        <p:spPr>
          <a:xfrm>
            <a:off x="7770988" y="2071574"/>
            <a:ext cx="3071644" cy="3071644"/>
          </a:xfrm>
          <a:prstGeom prst="ellipse">
            <a:avLst/>
          </a:pr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sp>
        <p:nvSpPr>
          <p:cNvPr id="4" name="椭圆 3"/>
          <p:cNvSpPr/>
          <p:nvPr/>
        </p:nvSpPr>
        <p:spPr>
          <a:xfrm>
            <a:off x="6509738" y="821486"/>
            <a:ext cx="5574052" cy="5574052"/>
          </a:xfrm>
          <a:prstGeom prst="ellipse">
            <a:avLst/>
          </a:pr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sp>
        <p:nvSpPr>
          <p:cNvPr id="5" name="任意多边形 28"/>
          <p:cNvSpPr/>
          <p:nvPr/>
        </p:nvSpPr>
        <p:spPr>
          <a:xfrm flipV="1">
            <a:off x="-10809" y="3542661"/>
            <a:ext cx="9391284" cy="64736"/>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grpSp>
        <p:nvGrpSpPr>
          <p:cNvPr id="22" name="组合 54"/>
          <p:cNvGrpSpPr/>
          <p:nvPr/>
        </p:nvGrpSpPr>
        <p:grpSpPr bwMode="auto">
          <a:xfrm>
            <a:off x="8919025" y="3210047"/>
            <a:ext cx="776840" cy="776840"/>
            <a:chOff x="2307521" y="2283162"/>
            <a:chExt cx="551398" cy="551398"/>
          </a:xfrm>
          <a:solidFill>
            <a:srgbClr val="0CB692"/>
          </a:solidFill>
        </p:grpSpPr>
        <p:sp>
          <p:nvSpPr>
            <p:cNvPr id="23" name="矩形 22"/>
            <p:cNvSpPr/>
            <p:nvPr/>
          </p:nvSpPr>
          <p:spPr>
            <a:xfrm>
              <a:off x="2307521" y="2283162"/>
              <a:ext cx="551398" cy="551398"/>
            </a:xfrm>
            <a:prstGeom prst="rect">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sp>
          <p:nvSpPr>
            <p:cNvPr id="24" name="五角星 56"/>
            <p:cNvSpPr/>
            <p:nvPr/>
          </p:nvSpPr>
          <p:spPr>
            <a:xfrm>
              <a:off x="2456462" y="2427350"/>
              <a:ext cx="253516" cy="255100"/>
            </a:xfrm>
            <a:prstGeom prst="star5">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grpSp>
      <p:sp>
        <p:nvSpPr>
          <p:cNvPr id="25" name="十字形 24"/>
          <p:cNvSpPr/>
          <p:nvPr/>
        </p:nvSpPr>
        <p:spPr>
          <a:xfrm>
            <a:off x="8594706" y="4810607"/>
            <a:ext cx="388420" cy="388420"/>
          </a:xfrm>
          <a:prstGeom prst="plus">
            <a:avLst>
              <a:gd name="adj" fmla="val 41380"/>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sp>
        <p:nvSpPr>
          <p:cNvPr id="26" name="矩形 25"/>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27" name="文本框 26"/>
          <p:cNvSpPr txBox="1"/>
          <p:nvPr/>
        </p:nvSpPr>
        <p:spPr>
          <a:xfrm>
            <a:off x="392023" y="236940"/>
            <a:ext cx="1487587" cy="369332"/>
          </a:xfrm>
          <a:prstGeom prst="rect">
            <a:avLst/>
          </a:prstGeom>
          <a:noFill/>
        </p:spPr>
        <p:txBody>
          <a:bodyPr wrap="none" lIns="0" tIns="0" rIns="0" bIns="0" rtlCol="0">
            <a:spAutoFit/>
          </a:bodyPr>
          <a:lstStyle/>
          <a:p>
            <a:pPr defTabSz="963930"/>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1.项目简介</a:t>
            </a:r>
          </a:p>
        </p:txBody>
      </p:sp>
      <p:sp>
        <p:nvSpPr>
          <p:cNvPr id="10" name="文本框 9"/>
          <p:cNvSpPr txBox="1"/>
          <p:nvPr/>
        </p:nvSpPr>
        <p:spPr>
          <a:xfrm>
            <a:off x="307512" y="821486"/>
            <a:ext cx="6002579" cy="5441977"/>
          </a:xfrm>
          <a:prstGeom prst="rect">
            <a:avLst/>
          </a:prstGeom>
          <a:noFill/>
        </p:spPr>
        <p:txBody>
          <a:bodyPr wrap="square" rtlCol="0">
            <a:spAutoFit/>
            <a:scene3d>
              <a:camera prst="orthographicFront"/>
              <a:lightRig rig="threePt" dir="t"/>
            </a:scene3d>
          </a:bodyPr>
          <a:lstStyle/>
          <a:p>
            <a:pPr marL="342900" indent="-342900">
              <a:buFont typeface="Arial" panose="020B0604020202020204" pitchFamily="34" charset="0"/>
              <a:buChar char="•"/>
            </a:pPr>
            <a:r>
              <a:rPr lang="zh-CN" altLang="en-US" sz="2000" b="1" dirty="0">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项目开发背景</a:t>
            </a:r>
            <a:r>
              <a:rPr lang="zh-CN" altLang="en-US" sz="2000" dirty="0">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p>
          <a:p>
            <a:r>
              <a:rPr lang="en-US" altLang="zh-CN" sz="2000" dirty="0">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	</a:t>
            </a:r>
          </a:p>
          <a:p>
            <a:r>
              <a:rPr lang="en-US" altLang="zh-CN" sz="2000" dirty="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      </a:t>
            </a:r>
            <a:r>
              <a:rPr lang="zh-CN" altLang="en-US" sz="2000" dirty="0">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图书馆作为一种信息资源的集散地，图书储量和用户借阅量繁多，信息数据管理工作量大。据调查，在未引入图书借阅管理系统之前，图书馆对信息管理的主要方式是基于文本、表格等纸介质的手工处理，对于图书借阅情况（如借书天数、超过限定借书时间的天数）的统计和核实等往往采用对借书卡的人工检查进行，对借阅者的借阅权限、以及借阅天数等用人工计算、手抄进行。数据信息处理工作量大，容易出错；由于数据繁多，容易丢失，且不易查找。总的来说，缺乏系统规范的信息管理手段。本项目就是为了解决图书馆数据管理问题而开发的一款具有图书信息查询，用户借阅查询，用户信息管理和借阅权限验证功能，对图书借阅流程进行自动化和优化，以提高借阅效率、降低管理成本和提供良好的用户体验的图书借阅管理系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3" name="矩形 62"/>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7506731" y="182817"/>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5" name="文本框 4"/>
          <p:cNvSpPr txBox="1"/>
          <p:nvPr/>
        </p:nvSpPr>
        <p:spPr>
          <a:xfrm>
            <a:off x="136128" y="1069668"/>
            <a:ext cx="538850" cy="3416320"/>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管理员图书信息查询</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7" name="图片 6"/>
          <p:cNvPicPr>
            <a:picLocks noChangeAspect="1"/>
          </p:cNvPicPr>
          <p:nvPr/>
        </p:nvPicPr>
        <p:blipFill>
          <a:blip r:embed="rId3"/>
          <a:stretch>
            <a:fillRect/>
          </a:stretch>
        </p:blipFill>
        <p:spPr>
          <a:xfrm>
            <a:off x="721296" y="814933"/>
            <a:ext cx="10395691" cy="57068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3" name="矩形 62"/>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7506731" y="182817"/>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5" name="文本框 4"/>
          <p:cNvSpPr txBox="1"/>
          <p:nvPr/>
        </p:nvSpPr>
        <p:spPr>
          <a:xfrm>
            <a:off x="136128" y="1069668"/>
            <a:ext cx="538850" cy="3416320"/>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管理员学生信息查询</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7" name="图片 6"/>
          <p:cNvPicPr>
            <a:picLocks noChangeAspect="1"/>
          </p:cNvPicPr>
          <p:nvPr/>
        </p:nvPicPr>
        <p:blipFill>
          <a:blip r:embed="rId3"/>
          <a:stretch>
            <a:fillRect/>
          </a:stretch>
        </p:blipFill>
        <p:spPr>
          <a:xfrm>
            <a:off x="630424" y="754878"/>
            <a:ext cx="10533585" cy="5795484"/>
          </a:xfrm>
          <a:prstGeom prst="rect">
            <a:avLst/>
          </a:prstGeom>
        </p:spPr>
      </p:pic>
      <p:pic>
        <p:nvPicPr>
          <p:cNvPr id="9" name="图片 8"/>
          <p:cNvPicPr>
            <a:picLocks noChangeAspect="1"/>
          </p:cNvPicPr>
          <p:nvPr/>
        </p:nvPicPr>
        <p:blipFill>
          <a:blip r:embed="rId4"/>
          <a:stretch>
            <a:fillRect/>
          </a:stretch>
        </p:blipFill>
        <p:spPr>
          <a:xfrm>
            <a:off x="630423" y="754878"/>
            <a:ext cx="10489031" cy="57762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3" name="矩形 62"/>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7506731" y="182817"/>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5" name="文本框 4"/>
          <p:cNvSpPr txBox="1"/>
          <p:nvPr/>
        </p:nvSpPr>
        <p:spPr>
          <a:xfrm>
            <a:off x="136128" y="1069668"/>
            <a:ext cx="538850" cy="2677656"/>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发布公告</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11" name="图片 10">
            <a:extLst>
              <a:ext uri="{FF2B5EF4-FFF2-40B4-BE49-F238E27FC236}">
                <a16:creationId xmlns:a16="http://schemas.microsoft.com/office/drawing/2014/main" id="{9984884C-55E5-02D1-8B70-1C2F4F9DD04C}"/>
              </a:ext>
            </a:extLst>
          </p:cNvPr>
          <p:cNvPicPr>
            <a:picLocks noChangeAspect="1"/>
          </p:cNvPicPr>
          <p:nvPr/>
        </p:nvPicPr>
        <p:blipFill>
          <a:blip r:embed="rId3"/>
          <a:stretch>
            <a:fillRect/>
          </a:stretch>
        </p:blipFill>
        <p:spPr>
          <a:xfrm>
            <a:off x="798093" y="1113869"/>
            <a:ext cx="10361519" cy="5070071"/>
          </a:xfrm>
          <a:prstGeom prst="rect">
            <a:avLst/>
          </a:prstGeom>
        </p:spPr>
      </p:pic>
      <p:pic>
        <p:nvPicPr>
          <p:cNvPr id="8" name="图片 7">
            <a:extLst>
              <a:ext uri="{FF2B5EF4-FFF2-40B4-BE49-F238E27FC236}">
                <a16:creationId xmlns:a16="http://schemas.microsoft.com/office/drawing/2014/main" id="{19D5326A-4771-7353-1551-4A27214A98DC}"/>
              </a:ext>
            </a:extLst>
          </p:cNvPr>
          <p:cNvPicPr>
            <a:picLocks noChangeAspect="1"/>
          </p:cNvPicPr>
          <p:nvPr/>
        </p:nvPicPr>
        <p:blipFill>
          <a:blip r:embed="rId4"/>
          <a:stretch>
            <a:fillRect/>
          </a:stretch>
        </p:blipFill>
        <p:spPr>
          <a:xfrm>
            <a:off x="798092" y="1114100"/>
            <a:ext cx="10361519" cy="5069840"/>
          </a:xfrm>
          <a:prstGeom prst="rect">
            <a:avLst/>
          </a:prstGeom>
        </p:spPr>
      </p:pic>
      <p:pic>
        <p:nvPicPr>
          <p:cNvPr id="13" name="图片 12">
            <a:extLst>
              <a:ext uri="{FF2B5EF4-FFF2-40B4-BE49-F238E27FC236}">
                <a16:creationId xmlns:a16="http://schemas.microsoft.com/office/drawing/2014/main" id="{235A3EF2-D203-DBCF-7DCC-C9FA0CB66083}"/>
              </a:ext>
            </a:extLst>
          </p:cNvPr>
          <p:cNvPicPr>
            <a:picLocks noChangeAspect="1"/>
          </p:cNvPicPr>
          <p:nvPr/>
        </p:nvPicPr>
        <p:blipFill>
          <a:blip r:embed="rId5"/>
          <a:stretch>
            <a:fillRect/>
          </a:stretch>
        </p:blipFill>
        <p:spPr>
          <a:xfrm>
            <a:off x="798090" y="1155290"/>
            <a:ext cx="10361519" cy="504847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63" name="矩形 62"/>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 name="文本框 3"/>
          <p:cNvSpPr txBox="1"/>
          <p:nvPr/>
        </p:nvSpPr>
        <p:spPr>
          <a:xfrm>
            <a:off x="7506731" y="182817"/>
            <a:ext cx="4502785" cy="491474"/>
          </a:xfrm>
          <a:prstGeom prst="rect">
            <a:avLst/>
          </a:prstGeom>
          <a:noFill/>
        </p:spPr>
        <p:txBody>
          <a:bodyPr wrap="square" rtlCol="0">
            <a:no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管理员界面展示</a:t>
            </a:r>
            <a:endParaRPr lang="en-US" altLang="zh-CN" sz="2400" b="1" dirty="0">
              <a:solidFill>
                <a:srgbClr val="5CB5A3"/>
              </a:solidFill>
              <a:latin typeface="微软雅黑" panose="020B0503020204020204" pitchFamily="34" charset="-122"/>
              <a:ea typeface="微软雅黑" panose="020B0503020204020204" pitchFamily="34" charset="-122"/>
            </a:endParaRPr>
          </a:p>
          <a:p>
            <a:endParaRPr lang="zh-CN" altLang="en-US" dirty="0">
              <a:solidFill>
                <a:schemeClr val="tx1">
                  <a:lumMod val="50000"/>
                  <a:lumOff val="50000"/>
                </a:schemeClr>
              </a:solidFill>
            </a:endParaRPr>
          </a:p>
        </p:txBody>
      </p:sp>
      <p:sp>
        <p:nvSpPr>
          <p:cNvPr id="5" name="文本框 4"/>
          <p:cNvSpPr txBox="1"/>
          <p:nvPr/>
        </p:nvSpPr>
        <p:spPr>
          <a:xfrm>
            <a:off x="136128" y="1069668"/>
            <a:ext cx="538850" cy="3416320"/>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管理员</a:t>
            </a:r>
            <a:endParaRPr lang="en-US" altLang="zh-CN" sz="2400" b="1" dirty="0">
              <a:solidFill>
                <a:srgbClr val="5CB5A3"/>
              </a:solidFill>
              <a:latin typeface="微软雅黑" panose="020B0503020204020204" pitchFamily="34" charset="-122"/>
              <a:ea typeface="微软雅黑" panose="020B0503020204020204" pitchFamily="34" charset="-122"/>
            </a:endParaRPr>
          </a:p>
          <a:p>
            <a:r>
              <a:rPr lang="zh-CN" altLang="en-US" sz="2400" b="1" dirty="0">
                <a:solidFill>
                  <a:srgbClr val="5CB5A3"/>
                </a:solidFill>
                <a:latin typeface="微软雅黑" panose="020B0503020204020204" pitchFamily="34" charset="-122"/>
                <a:ea typeface="微软雅黑" panose="020B0503020204020204" pitchFamily="34" charset="-122"/>
              </a:rPr>
              <a:t>处理读者留言</a:t>
            </a:r>
            <a:endParaRPr lang="en-US" altLang="zh-CN" sz="2400" b="1" dirty="0">
              <a:solidFill>
                <a:srgbClr val="5CB5A3"/>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14960" y="187960"/>
            <a:ext cx="3879850"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3.</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项目界面展示</a:t>
            </a:r>
          </a:p>
        </p:txBody>
      </p:sp>
      <p:pic>
        <p:nvPicPr>
          <p:cNvPr id="8" name="图片 7">
            <a:extLst>
              <a:ext uri="{FF2B5EF4-FFF2-40B4-BE49-F238E27FC236}">
                <a16:creationId xmlns:a16="http://schemas.microsoft.com/office/drawing/2014/main" id="{7CACD2A6-4F81-46A9-AE77-86130C9D4500}"/>
              </a:ext>
            </a:extLst>
          </p:cNvPr>
          <p:cNvPicPr>
            <a:picLocks noChangeAspect="1"/>
          </p:cNvPicPr>
          <p:nvPr/>
        </p:nvPicPr>
        <p:blipFill>
          <a:blip r:embed="rId3"/>
          <a:stretch>
            <a:fillRect/>
          </a:stretch>
        </p:blipFill>
        <p:spPr>
          <a:xfrm>
            <a:off x="674978" y="1069668"/>
            <a:ext cx="10471059" cy="5077043"/>
          </a:xfrm>
          <a:prstGeom prst="rect">
            <a:avLst/>
          </a:prstGeom>
        </p:spPr>
      </p:pic>
      <p:pic>
        <p:nvPicPr>
          <p:cNvPr id="11" name="图片 10">
            <a:extLst>
              <a:ext uri="{FF2B5EF4-FFF2-40B4-BE49-F238E27FC236}">
                <a16:creationId xmlns:a16="http://schemas.microsoft.com/office/drawing/2014/main" id="{F3473027-7C7B-774E-FFB5-72BF45A3694C}"/>
              </a:ext>
            </a:extLst>
          </p:cNvPr>
          <p:cNvPicPr>
            <a:picLocks noChangeAspect="1"/>
          </p:cNvPicPr>
          <p:nvPr/>
        </p:nvPicPr>
        <p:blipFill>
          <a:blip r:embed="rId4"/>
          <a:stretch>
            <a:fillRect/>
          </a:stretch>
        </p:blipFill>
        <p:spPr>
          <a:xfrm>
            <a:off x="674978" y="1115308"/>
            <a:ext cx="10471059" cy="5052736"/>
          </a:xfrm>
          <a:prstGeom prst="rect">
            <a:avLst/>
          </a:prstGeom>
        </p:spPr>
      </p:pic>
      <p:pic>
        <p:nvPicPr>
          <p:cNvPr id="14" name="图片 13">
            <a:extLst>
              <a:ext uri="{FF2B5EF4-FFF2-40B4-BE49-F238E27FC236}">
                <a16:creationId xmlns:a16="http://schemas.microsoft.com/office/drawing/2014/main" id="{D316E2B2-5F57-A9CB-603C-B5574739934D}"/>
              </a:ext>
            </a:extLst>
          </p:cNvPr>
          <p:cNvPicPr>
            <a:picLocks noChangeAspect="1"/>
          </p:cNvPicPr>
          <p:nvPr/>
        </p:nvPicPr>
        <p:blipFill>
          <a:blip r:embed="rId5"/>
          <a:stretch>
            <a:fillRect/>
          </a:stretch>
        </p:blipFill>
        <p:spPr>
          <a:xfrm>
            <a:off x="674978" y="1082901"/>
            <a:ext cx="10471059" cy="51289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41" name="矩形 40"/>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42" name="文本框 41"/>
          <p:cNvSpPr txBox="1"/>
          <p:nvPr/>
        </p:nvSpPr>
        <p:spPr>
          <a:xfrm>
            <a:off x="392023" y="236940"/>
            <a:ext cx="2410916" cy="369332"/>
          </a:xfrm>
          <a:prstGeom prst="rect">
            <a:avLst/>
          </a:prstGeom>
          <a:noFill/>
        </p:spPr>
        <p:txBody>
          <a:bodyPr wrap="none" lIns="0" tIns="0" rIns="0" bIns="0" rtlCol="0">
            <a:spAutoFit/>
          </a:bodyPr>
          <a:lstStyle/>
          <a:p>
            <a:pPr defTabSz="963930"/>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4.项目总结与</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展望</a:t>
            </a:r>
            <a:endParaRPr lang="zh-CN" altLang="en-US" sz="2400" dirty="0">
              <a:solidFill>
                <a:schemeClr val="bg1">
                  <a:lumMod val="65000"/>
                </a:scheme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39" name="文本框 38"/>
          <p:cNvSpPr txBox="1"/>
          <p:nvPr/>
        </p:nvSpPr>
        <p:spPr>
          <a:xfrm>
            <a:off x="391795" y="814705"/>
            <a:ext cx="10424795" cy="5901690"/>
          </a:xfrm>
          <a:prstGeom prst="rect">
            <a:avLst/>
          </a:prstGeom>
          <a:noFill/>
        </p:spPr>
        <p:txBody>
          <a:bodyPr wrap="square" rtlCol="0">
            <a:noAutofit/>
          </a:bodyPr>
          <a:lstStyle/>
          <a:p>
            <a:r>
              <a:rPr lang="en-US" altLang="zh-CN" sz="1600" dirty="0"/>
              <a:t>      </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这个</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sym typeface="+mn-ea"/>
              </a:rPr>
              <a:t>项目</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是我们学习软件工程基础这门课以来第一个以工程化的形式进行小组合作完成的项目，具有不菲的学习价值。</a:t>
            </a:r>
          </a:p>
          <a:p>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不同于单打独斗时的我行我素，在实际的项目开发合作中我们需要沟通、协调、配合。每个人都有不同的想法，每个人又都又相异的长处。固执己见，则很难调和，分工不当也进行不了高效的合作。所以在合作中沟通、协调又是重中之重。明确每个人的分工，每个人去把自己部分完善好就是小组合作的主旋律。</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在编写项目的过程中进行学习也是我们的任务之一。通过查看网络上各种技术相关的博客，听取老师对基础知识的讲授，我们成功地学习到了这些项目所需技术的基础的用法，并最终完成了这个项目。</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本次中我们小组全员受益良多，自学能力、设计能力、项目组织和管理能力都有所提升，由于时间仓促，</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sym typeface="+mn-ea"/>
              </a:rPr>
              <a:t>其中很多次都想要退而求其次，但最后还是靠着组员们的相互鼓励坚持了下来。</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sym typeface="+mn-ea"/>
            </a:endParaRPr>
          </a:p>
          <a:p>
            <a:r>
              <a:rPr lang="en-US" altLang="zh-CN" sz="2000" dirty="0">
                <a:latin typeface="华文楷体" panose="02010600040101010101" pitchFamily="2" charset="-122"/>
                <a:ea typeface="华文楷体" panose="02010600040101010101" pitchFamily="2" charset="-122"/>
                <a:cs typeface="华文楷体" panose="02010600040101010101" pitchFamily="2" charset="-122"/>
                <a:sym typeface="+mn-ea"/>
              </a:rPr>
              <a:t>        </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sym typeface="+mn-ea"/>
              </a:rPr>
              <a:t>但难免的，</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这次项目编写过程中还存在着许多有待完善的地方，组员们有很多想法也没来得及去尝试着实践，还有许多问题如代码编写的不够规范，测试没有全面完备等。课程项目检查虽然结束了，但我们这个项目不会停止，我们会继续改进，不断完善，打磨技术，向着一个真正的软件工程优秀项目迈进。</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10800000">
            <a:off x="4117883" y="2375545"/>
            <a:ext cx="4333875" cy="3872554"/>
          </a:xfrm>
          <a:prstGeom prst="triangle">
            <a:avLst/>
          </a:pr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96141" y="4074140"/>
            <a:ext cx="2388530" cy="2134282"/>
          </a:xfrm>
          <a:prstGeom prst="triangle">
            <a:avLst/>
          </a:pr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7260123" y="4466002"/>
            <a:ext cx="370326" cy="330906"/>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4444608" y="4487629"/>
            <a:ext cx="1266046" cy="1200158"/>
          </a:xfrm>
          <a:prstGeom prst="triangle">
            <a:avLst/>
          </a:prstGeom>
          <a:solidFill>
            <a:srgbClr val="516D8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9044306">
            <a:off x="8734338" y="5181589"/>
            <a:ext cx="370326" cy="330906"/>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9044306">
            <a:off x="9804984" y="4622721"/>
            <a:ext cx="147135" cy="131473"/>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9044306">
            <a:off x="9477480" y="4816199"/>
            <a:ext cx="170002" cy="146553"/>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4836188">
            <a:off x="10873258" y="3418277"/>
            <a:ext cx="184245" cy="176035"/>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4836188">
            <a:off x="9590855" y="3674266"/>
            <a:ext cx="236683" cy="204036"/>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4836188">
            <a:off x="10203478" y="3886219"/>
            <a:ext cx="236683" cy="204036"/>
          </a:xfrm>
          <a:prstGeom prst="triangle">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3457088" y="2115152"/>
            <a:ext cx="4333875" cy="3872554"/>
          </a:xfrm>
          <a:prstGeom prst="triangle">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67"/>
          <p:cNvSpPr/>
          <p:nvPr/>
        </p:nvSpPr>
        <p:spPr>
          <a:xfrm rot="10800000">
            <a:off x="9672453" y="0"/>
            <a:ext cx="2106269" cy="1638300"/>
          </a:xfrm>
          <a:custGeom>
            <a:avLst/>
            <a:gdLst>
              <a:gd name="connsiteX0" fmla="*/ 2441304 w 2441304"/>
              <a:gd name="connsiteY0" fmla="*/ 2104573 h 2104573"/>
              <a:gd name="connsiteX1" fmla="*/ 0 w 2441304"/>
              <a:gd name="connsiteY1" fmla="*/ 2104573 h 2104573"/>
              <a:gd name="connsiteX2" fmla="*/ 1220652 w 2441304"/>
              <a:gd name="connsiteY2" fmla="*/ 0 h 2104573"/>
            </a:gdLst>
            <a:ahLst/>
            <a:cxnLst>
              <a:cxn ang="0">
                <a:pos x="connsiteX0" y="connsiteY0"/>
              </a:cxn>
              <a:cxn ang="0">
                <a:pos x="connsiteX1" y="connsiteY1"/>
              </a:cxn>
              <a:cxn ang="0">
                <a:pos x="connsiteX2" y="connsiteY2"/>
              </a:cxn>
            </a:cxnLst>
            <a:rect l="l" t="t" r="r" b="b"/>
            <a:pathLst>
              <a:path w="2441304" h="2104573">
                <a:moveTo>
                  <a:pt x="2441304" y="2104573"/>
                </a:moveTo>
                <a:lnTo>
                  <a:pt x="0" y="2104573"/>
                </a:lnTo>
                <a:lnTo>
                  <a:pt x="1220652" y="0"/>
                </a:lnTo>
                <a:close/>
              </a:path>
            </a:pathLst>
          </a:custGeom>
          <a:solidFill>
            <a:srgbClr val="516D8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66"/>
          <p:cNvSpPr/>
          <p:nvPr/>
        </p:nvSpPr>
        <p:spPr>
          <a:xfrm rot="10800000">
            <a:off x="10455058" y="71201"/>
            <a:ext cx="1737048" cy="1685609"/>
          </a:xfrm>
          <a:custGeom>
            <a:avLst/>
            <a:gdLst>
              <a:gd name="connsiteX0" fmla="*/ 2013353 w 2013353"/>
              <a:gd name="connsiteY0" fmla="*/ 2165347 h 2165347"/>
              <a:gd name="connsiteX1" fmla="*/ 0 w 2013353"/>
              <a:gd name="connsiteY1" fmla="*/ 2165347 h 2165347"/>
              <a:gd name="connsiteX2" fmla="*/ 0 w 2013353"/>
              <a:gd name="connsiteY2" fmla="*/ 1305951 h 2165347"/>
              <a:gd name="connsiteX3" fmla="*/ 757452 w 2013353"/>
              <a:gd name="connsiteY3" fmla="*/ 0 h 2165347"/>
            </a:gdLst>
            <a:ahLst/>
            <a:cxnLst>
              <a:cxn ang="0">
                <a:pos x="connsiteX0" y="connsiteY0"/>
              </a:cxn>
              <a:cxn ang="0">
                <a:pos x="connsiteX1" y="connsiteY1"/>
              </a:cxn>
              <a:cxn ang="0">
                <a:pos x="connsiteX2" y="connsiteY2"/>
              </a:cxn>
              <a:cxn ang="0">
                <a:pos x="connsiteX3" y="connsiteY3"/>
              </a:cxn>
            </a:cxnLst>
            <a:rect l="l" t="t" r="r" b="b"/>
            <a:pathLst>
              <a:path w="2013353" h="2165347">
                <a:moveTo>
                  <a:pt x="2013353" y="2165347"/>
                </a:moveTo>
                <a:lnTo>
                  <a:pt x="0" y="2165347"/>
                </a:lnTo>
                <a:lnTo>
                  <a:pt x="0" y="1305951"/>
                </a:lnTo>
                <a:lnTo>
                  <a:pt x="757452" y="0"/>
                </a:lnTo>
                <a:close/>
              </a:path>
            </a:pathLst>
          </a:custGeom>
          <a:solidFill>
            <a:srgbClr val="0CB69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等腰三角形 18"/>
          <p:cNvSpPr/>
          <p:nvPr/>
        </p:nvSpPr>
        <p:spPr>
          <a:xfrm rot="10800000">
            <a:off x="10752487" y="272314"/>
            <a:ext cx="1222246" cy="950688"/>
          </a:xfrm>
          <a:prstGeom prst="triangle">
            <a:avLst/>
          </a:prstGeom>
          <a:solidFill>
            <a:srgbClr val="EED66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10065707" y="1533914"/>
            <a:ext cx="571120" cy="444228"/>
          </a:xfrm>
          <a:prstGeom prst="triangle">
            <a:avLst/>
          </a:prstGeom>
          <a:solidFill>
            <a:srgbClr val="EED66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11664001" y="1953679"/>
            <a:ext cx="198866" cy="154682"/>
          </a:xfrm>
          <a:prstGeom prst="triangle">
            <a:avLst/>
          </a:prstGeom>
          <a:solidFill>
            <a:srgbClr val="0CB69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0956302" y="2582852"/>
            <a:ext cx="198866" cy="154682"/>
          </a:xfrm>
          <a:prstGeom prst="triangle">
            <a:avLst/>
          </a:prstGeom>
          <a:solidFill>
            <a:srgbClr val="0CB69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0800000">
            <a:off x="10911233" y="2071208"/>
            <a:ext cx="198866" cy="154682"/>
          </a:xfrm>
          <a:prstGeom prst="triangle">
            <a:avLst/>
          </a:prstGeom>
          <a:solidFill>
            <a:srgbClr val="0CB69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0800000">
            <a:off x="11210249" y="2203505"/>
            <a:ext cx="346278" cy="269342"/>
          </a:xfrm>
          <a:prstGeom prst="triangle">
            <a:avLst/>
          </a:prstGeom>
          <a:solidFill>
            <a:srgbClr val="516D8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9643806" y="1054522"/>
            <a:ext cx="198866" cy="154682"/>
          </a:xfrm>
          <a:prstGeom prst="triangle">
            <a:avLst/>
          </a:prstGeom>
          <a:solidFill>
            <a:srgbClr val="0CB69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271645" y="2375535"/>
            <a:ext cx="3126740" cy="1851660"/>
          </a:xfrm>
          <a:prstGeom prst="rect">
            <a:avLst/>
          </a:prstGeom>
          <a:noFill/>
        </p:spPr>
        <p:txBody>
          <a:bodyPr wrap="square" rtlCol="0">
            <a:noAutofit/>
          </a:bodyPr>
          <a:lstStyle/>
          <a:p>
            <a:r>
              <a:rPr lang="zh-CN" altLang="en-US" sz="4800" dirty="0">
                <a:solidFill>
                  <a:schemeClr val="bg1"/>
                </a:solidFill>
              </a:rPr>
              <a:t>展示完毕</a:t>
            </a:r>
          </a:p>
          <a:p>
            <a:r>
              <a:rPr lang="zh-CN" altLang="en-US" sz="4800" dirty="0">
                <a:solidFill>
                  <a:schemeClr val="bg1"/>
                </a:solidFill>
              </a:rPr>
              <a:t>谢谢观看</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107" y="151764"/>
            <a:ext cx="1212337" cy="2321083"/>
          </a:xfrm>
          <a:prstGeom prst="rect">
            <a:avLst/>
          </a:prstGeom>
        </p:spPr>
      </p:pic>
      <p:sp>
        <p:nvSpPr>
          <p:cNvPr id="16" name="PA_文本框 21"/>
          <p:cNvSpPr txBox="1"/>
          <p:nvPr>
            <p:custDataLst>
              <p:tags r:id="rId1"/>
            </p:custDataLst>
          </p:nvPr>
        </p:nvSpPr>
        <p:spPr>
          <a:xfrm>
            <a:off x="6284820" y="5569524"/>
            <a:ext cx="5863166" cy="1200329"/>
          </a:xfrm>
          <a:prstGeom prst="rect">
            <a:avLst/>
          </a:prstGeom>
          <a:noFill/>
        </p:spPr>
        <p:txBody>
          <a:bodyPr wrap="square" rtlCol="0">
            <a:spAutoFit/>
          </a:bodyPr>
          <a:lstStyle/>
          <a:p>
            <a:pPr algn="ctr"/>
            <a:r>
              <a:rPr lang="zh-CN" altLang="en-US" sz="2400" b="1" spc="300" dirty="0">
                <a:solidFill>
                  <a:srgbClr val="01C293"/>
                </a:solidFill>
                <a:latin typeface="微软雅黑" panose="020B0503020204020204" pitchFamily="34" charset="-122"/>
                <a:ea typeface="微软雅黑" panose="020B0503020204020204" pitchFamily="34" charset="-122"/>
              </a:rPr>
              <a:t>汇报小组：</a:t>
            </a:r>
            <a:endParaRPr lang="en-US" altLang="zh-CN" sz="2400" b="1" spc="300" dirty="0">
              <a:solidFill>
                <a:srgbClr val="01C293"/>
              </a:solidFill>
              <a:latin typeface="微软雅黑" panose="020B0503020204020204" pitchFamily="34" charset="-122"/>
              <a:ea typeface="微软雅黑" panose="020B0503020204020204" pitchFamily="34" charset="-122"/>
            </a:endParaRPr>
          </a:p>
          <a:p>
            <a:pPr algn="ctr"/>
            <a:r>
              <a:rPr lang="en-US" altLang="zh-CN" sz="2400" b="1" spc="300" dirty="0">
                <a:solidFill>
                  <a:srgbClr val="01C293"/>
                </a:solidFill>
                <a:latin typeface="微软雅黑" panose="020B0503020204020204" pitchFamily="34" charset="-122"/>
                <a:ea typeface="微软雅黑" panose="020B0503020204020204" pitchFamily="34" charset="-122"/>
              </a:rPr>
              <a:t>xx</a:t>
            </a:r>
          </a:p>
          <a:p>
            <a:pPr algn="ctr"/>
            <a:endParaRPr lang="en-US" altLang="zh-CN" sz="2400" spc="300" dirty="0">
              <a:solidFill>
                <a:srgbClr val="01C293"/>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26" name="矩形 25"/>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27" name="文本框 26"/>
          <p:cNvSpPr txBox="1"/>
          <p:nvPr/>
        </p:nvSpPr>
        <p:spPr>
          <a:xfrm>
            <a:off x="392023" y="236940"/>
            <a:ext cx="1487587" cy="369332"/>
          </a:xfrm>
          <a:prstGeom prst="rect">
            <a:avLst/>
          </a:prstGeom>
          <a:noFill/>
        </p:spPr>
        <p:txBody>
          <a:bodyPr wrap="none" lIns="0" tIns="0" rIns="0" bIns="0" rtlCol="0">
            <a:spAutoFit/>
          </a:bodyPr>
          <a:lstStyle/>
          <a:p>
            <a:pPr defTabSz="963930"/>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1.项目简介</a:t>
            </a:r>
          </a:p>
        </p:txBody>
      </p:sp>
      <p:sp>
        <p:nvSpPr>
          <p:cNvPr id="10" name="文本框 9"/>
          <p:cNvSpPr txBox="1"/>
          <p:nvPr/>
        </p:nvSpPr>
        <p:spPr>
          <a:xfrm>
            <a:off x="307512" y="821486"/>
            <a:ext cx="6002579" cy="707886"/>
          </a:xfrm>
          <a:prstGeom prst="rect">
            <a:avLst/>
          </a:prstGeom>
          <a:noFill/>
        </p:spPr>
        <p:txBody>
          <a:bodyPr wrap="square" rtlCol="0">
            <a:spAutoFit/>
            <a:scene3d>
              <a:camera prst="orthographicFront"/>
              <a:lightRig rig="threePt" dir="t"/>
            </a:scene3d>
          </a:bodyPr>
          <a:lstStyle/>
          <a:p>
            <a:pPr marL="342900" indent="-342900">
              <a:buFont typeface="Arial" panose="020B0604020202020204" pitchFamily="34" charset="0"/>
              <a:buChar char="•"/>
            </a:pPr>
            <a:r>
              <a:rPr lang="zh-CN" altLang="en-US" sz="2000" b="1" dirty="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人员分工</a:t>
            </a:r>
            <a:r>
              <a:rPr lang="zh-CN" altLang="en-US" sz="2000" dirty="0">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p>
          <a:p>
            <a:r>
              <a:rPr lang="en-US" altLang="zh-CN" sz="2000" dirty="0">
                <a:solidFill>
                  <a:schemeClr val="tx1"/>
                </a:solidFill>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	</a:t>
            </a:r>
          </a:p>
        </p:txBody>
      </p:sp>
      <p:graphicFrame>
        <p:nvGraphicFramePr>
          <p:cNvPr id="6" name="表格 5">
            <a:extLst>
              <a:ext uri="{FF2B5EF4-FFF2-40B4-BE49-F238E27FC236}">
                <a16:creationId xmlns:a16="http://schemas.microsoft.com/office/drawing/2014/main" id="{6995DB82-ECA3-8D31-D24F-325A6FE20EDE}"/>
              </a:ext>
            </a:extLst>
          </p:cNvPr>
          <p:cNvGraphicFramePr>
            <a:graphicFrameLocks noGrp="1"/>
          </p:cNvGraphicFramePr>
          <p:nvPr>
            <p:extLst>
              <p:ext uri="{D42A27DB-BD31-4B8C-83A1-F6EECF244321}">
                <p14:modId xmlns:p14="http://schemas.microsoft.com/office/powerpoint/2010/main" val="3181629630"/>
              </p:ext>
            </p:extLst>
          </p:nvPr>
        </p:nvGraphicFramePr>
        <p:xfrm>
          <a:off x="619432" y="1337187"/>
          <a:ext cx="7767483" cy="5283873"/>
        </p:xfrm>
        <a:graphic>
          <a:graphicData uri="http://schemas.openxmlformats.org/drawingml/2006/table">
            <a:tbl>
              <a:tblPr firstRow="1" firstCol="1" bandRow="1">
                <a:tableStyleId>{5C22544A-7EE6-4342-B048-85BDC9FD1C3A}</a:tableStyleId>
              </a:tblPr>
              <a:tblGrid>
                <a:gridCol w="1922636">
                  <a:extLst>
                    <a:ext uri="{9D8B030D-6E8A-4147-A177-3AD203B41FA5}">
                      <a16:colId xmlns:a16="http://schemas.microsoft.com/office/drawing/2014/main" val="2391870646"/>
                    </a:ext>
                  </a:extLst>
                </a:gridCol>
                <a:gridCol w="1348611">
                  <a:extLst>
                    <a:ext uri="{9D8B030D-6E8A-4147-A177-3AD203B41FA5}">
                      <a16:colId xmlns:a16="http://schemas.microsoft.com/office/drawing/2014/main" val="3643073492"/>
                    </a:ext>
                  </a:extLst>
                </a:gridCol>
                <a:gridCol w="4496236">
                  <a:extLst>
                    <a:ext uri="{9D8B030D-6E8A-4147-A177-3AD203B41FA5}">
                      <a16:colId xmlns:a16="http://schemas.microsoft.com/office/drawing/2014/main" val="281089862"/>
                    </a:ext>
                  </a:extLst>
                </a:gridCol>
              </a:tblGrid>
              <a:tr h="584643">
                <a:tc>
                  <a:txBody>
                    <a:bodyPr/>
                    <a:lstStyle/>
                    <a:p>
                      <a:pPr algn="ctr"/>
                      <a:r>
                        <a:rPr lang="en-US" sz="1000" kern="100" dirty="0">
                          <a:effectLst/>
                        </a:rPr>
                        <a:t> </a:t>
                      </a:r>
                      <a:endParaRPr lang="zh-CN" sz="900" kern="100" dirty="0">
                        <a:effectLst/>
                      </a:endParaRPr>
                    </a:p>
                    <a:p>
                      <a:pPr marL="57785" indent="483870" algn="l"/>
                      <a:r>
                        <a:rPr lang="zh-CN" sz="1000" kern="100" dirty="0">
                          <a:effectLst/>
                        </a:rPr>
                        <a:t>角色分工</a:t>
                      </a:r>
                      <a:endParaRPr lang="zh-CN" sz="900" kern="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1000" kern="100">
                          <a:effectLst/>
                        </a:rPr>
                        <a:t> </a:t>
                      </a:r>
                      <a:endParaRPr lang="zh-CN" sz="900" kern="100">
                        <a:effectLst/>
                      </a:endParaRPr>
                    </a:p>
                    <a:p>
                      <a:pPr marL="57785" indent="322580" algn="ctr"/>
                      <a:r>
                        <a:rPr lang="zh-CN" sz="1000" kern="100">
                          <a:effectLst/>
                        </a:rPr>
                        <a:t>姓名</a:t>
                      </a:r>
                      <a:endParaRPr lang="zh-CN" sz="900" kern="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1000" kern="100">
                          <a:effectLst/>
                        </a:rPr>
                        <a:t> </a:t>
                      </a:r>
                      <a:endParaRPr lang="zh-CN" sz="900" kern="100">
                        <a:effectLst/>
                      </a:endParaRPr>
                    </a:p>
                    <a:p>
                      <a:pPr marL="57785" algn="ctr"/>
                      <a:r>
                        <a:rPr lang="zh-CN" sz="1000" kern="100">
                          <a:effectLst/>
                        </a:rPr>
                        <a:t>职责</a:t>
                      </a:r>
                      <a:endParaRPr lang="zh-CN" sz="900" kern="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extLst>
                  <a:ext uri="{0D108BD9-81ED-4DB2-BD59-A6C34878D82A}">
                    <a16:rowId xmlns:a16="http://schemas.microsoft.com/office/drawing/2014/main" val="3376481006"/>
                  </a:ext>
                </a:extLst>
              </a:tr>
              <a:tr h="1403948">
                <a:tc>
                  <a:txBody>
                    <a:bodyPr/>
                    <a:lstStyle/>
                    <a:p>
                      <a:pPr algn="ctr"/>
                      <a:r>
                        <a:rPr lang="en-US" sz="1000" kern="100">
                          <a:effectLst/>
                        </a:rPr>
                        <a:t> </a:t>
                      </a:r>
                      <a:endParaRPr lang="zh-CN" sz="900" kern="100">
                        <a:effectLst/>
                      </a:endParaRPr>
                    </a:p>
                    <a:p>
                      <a:pPr marL="51435" algn="ctr"/>
                      <a:r>
                        <a:rPr lang="zh-CN" sz="1000" kern="100">
                          <a:effectLst/>
                        </a:rPr>
                        <a:t>项目经理</a:t>
                      </a:r>
                      <a:endParaRPr lang="zh-CN" sz="900" kern="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endParaRPr lang="zh-CN" sz="1050" kern="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endParaRPr lang="zh-CN" sz="1050" kern="100" spc="-40" dirty="0">
                        <a:effectLst/>
                        <a:latin typeface="宋体" panose="02010600030101010101" pitchFamily="2" charset="-122"/>
                        <a:ea typeface="Times New Roman" panose="02020603050405020304" pitchFamily="18" charset="0"/>
                        <a:cs typeface="宋体" panose="02010600030101010101" pitchFamily="2" charset="-122"/>
                      </a:endParaRPr>
                    </a:p>
                  </a:txBody>
                  <a:tcPr marL="0" marR="0" marT="0" marB="0" anchor="ctr"/>
                </a:tc>
                <a:extLst>
                  <a:ext uri="{0D108BD9-81ED-4DB2-BD59-A6C34878D82A}">
                    <a16:rowId xmlns:a16="http://schemas.microsoft.com/office/drawing/2014/main" val="2390374031"/>
                  </a:ext>
                </a:extLst>
              </a:tr>
              <a:tr h="1950516">
                <a:tc>
                  <a:txBody>
                    <a:bodyPr/>
                    <a:lstStyle/>
                    <a:p>
                      <a:pPr algn="ctr"/>
                      <a:r>
                        <a:rPr lang="en-US" sz="1000" kern="100" dirty="0">
                          <a:effectLst/>
                        </a:rPr>
                        <a:t> </a:t>
                      </a:r>
                      <a:endParaRPr lang="zh-CN" sz="900" kern="100" dirty="0">
                        <a:effectLst/>
                      </a:endParaRPr>
                    </a:p>
                    <a:p>
                      <a:pPr marL="51435" algn="ctr"/>
                      <a:r>
                        <a:rPr lang="zh-CN" sz="1000" kern="100" dirty="0">
                          <a:effectLst/>
                        </a:rPr>
                        <a:t>技术总监</a:t>
                      </a:r>
                      <a:endParaRPr lang="zh-CN" sz="900" kern="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endParaRPr lang="zh-CN" sz="1050" kern="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just"/>
                      <a:endParaRPr lang="zh-CN" sz="1050" kern="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extLst>
                  <a:ext uri="{0D108BD9-81ED-4DB2-BD59-A6C34878D82A}">
                    <a16:rowId xmlns:a16="http://schemas.microsoft.com/office/drawing/2014/main" val="33631771"/>
                  </a:ext>
                </a:extLst>
              </a:tr>
              <a:tr h="644798">
                <a:tc>
                  <a:txBody>
                    <a:bodyPr/>
                    <a:lstStyle/>
                    <a:p>
                      <a:pPr algn="ctr"/>
                      <a:r>
                        <a:rPr lang="zh-CN" sz="1000" kern="100" dirty="0">
                          <a:effectLst/>
                        </a:rPr>
                        <a:t>分析组长</a:t>
                      </a:r>
                      <a:endParaRPr lang="zh-CN" sz="900" kern="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marL="57785" algn="ctr"/>
                      <a:endParaRPr lang="zh-CN" sz="900" kern="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marL="342900" lvl="0" indent="-342900" algn="just">
                        <a:buClr>
                          <a:srgbClr val="3C3B3C"/>
                        </a:buClr>
                        <a:buSzPts val="1200"/>
                        <a:buFont typeface="Times New Roman" panose="02020603050405020304" pitchFamily="18" charset="0"/>
                        <a:buAutoNum type="arabicPeriod"/>
                        <a:tabLst>
                          <a:tab pos="201295" algn="l"/>
                        </a:tabLst>
                      </a:pPr>
                      <a:endParaRPr lang="zh-CN" sz="900" kern="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extLst>
                  <a:ext uri="{0D108BD9-81ED-4DB2-BD59-A6C34878D82A}">
                    <a16:rowId xmlns:a16="http://schemas.microsoft.com/office/drawing/2014/main" val="819278435"/>
                  </a:ext>
                </a:extLst>
              </a:tr>
              <a:tr h="699968">
                <a:tc>
                  <a:txBody>
                    <a:bodyPr/>
                    <a:lstStyle/>
                    <a:p>
                      <a:pPr algn="ctr"/>
                      <a:r>
                        <a:rPr lang="zh-CN" sz="1000" kern="100">
                          <a:effectLst/>
                        </a:rPr>
                        <a:t>测试组长</a:t>
                      </a:r>
                      <a:endParaRPr lang="zh-CN" sz="900" kern="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marL="57785" algn="ctr"/>
                      <a:endParaRPr lang="zh-CN" sz="900" kern="10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marL="342900" lvl="0" indent="-342900" algn="just">
                        <a:buFont typeface="+mj-lt"/>
                        <a:buAutoNum type="arabicPeriod"/>
                      </a:pPr>
                      <a:endParaRPr lang="zh-CN" sz="900" kern="1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extLst>
                  <a:ext uri="{0D108BD9-81ED-4DB2-BD59-A6C34878D82A}">
                    <a16:rowId xmlns:a16="http://schemas.microsoft.com/office/drawing/2014/main" val="3324508177"/>
                  </a:ext>
                </a:extLst>
              </a:tr>
            </a:tbl>
          </a:graphicData>
        </a:graphic>
      </p:graphicFrame>
    </p:spTree>
    <p:extLst>
      <p:ext uri="{BB962C8B-B14F-4D97-AF65-F5344CB8AC3E}">
        <p14:creationId xmlns:p14="http://schemas.microsoft.com/office/powerpoint/2010/main" val="242049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2" name="椭圆 1"/>
          <p:cNvSpPr/>
          <p:nvPr/>
        </p:nvSpPr>
        <p:spPr>
          <a:xfrm>
            <a:off x="8382638" y="2683224"/>
            <a:ext cx="1848344" cy="1848344"/>
          </a:xfrm>
          <a:prstGeom prst="ellipse">
            <a:avLst/>
          </a:pr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sp>
        <p:nvSpPr>
          <p:cNvPr id="3" name="椭圆 2"/>
          <p:cNvSpPr/>
          <p:nvPr/>
        </p:nvSpPr>
        <p:spPr>
          <a:xfrm>
            <a:off x="7770988" y="2071574"/>
            <a:ext cx="3071644" cy="3071644"/>
          </a:xfrm>
          <a:prstGeom prst="ellipse">
            <a:avLst/>
          </a:pr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sp>
        <p:nvSpPr>
          <p:cNvPr id="4" name="椭圆 3"/>
          <p:cNvSpPr/>
          <p:nvPr/>
        </p:nvSpPr>
        <p:spPr>
          <a:xfrm>
            <a:off x="6509738" y="821486"/>
            <a:ext cx="5574052" cy="5574052"/>
          </a:xfrm>
          <a:prstGeom prst="ellipse">
            <a:avLst/>
          </a:pr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sp>
        <p:nvSpPr>
          <p:cNvPr id="5" name="任意多边形 28"/>
          <p:cNvSpPr/>
          <p:nvPr/>
        </p:nvSpPr>
        <p:spPr>
          <a:xfrm flipV="1">
            <a:off x="-10809" y="3542661"/>
            <a:ext cx="9391284" cy="64736"/>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grpSp>
        <p:nvGrpSpPr>
          <p:cNvPr id="22" name="组合 54"/>
          <p:cNvGrpSpPr/>
          <p:nvPr/>
        </p:nvGrpSpPr>
        <p:grpSpPr bwMode="auto">
          <a:xfrm>
            <a:off x="8919025" y="3210047"/>
            <a:ext cx="776840" cy="776840"/>
            <a:chOff x="2307521" y="2283162"/>
            <a:chExt cx="551398" cy="551398"/>
          </a:xfrm>
          <a:solidFill>
            <a:srgbClr val="0CB692"/>
          </a:solidFill>
        </p:grpSpPr>
        <p:sp>
          <p:nvSpPr>
            <p:cNvPr id="23" name="矩形 22"/>
            <p:cNvSpPr/>
            <p:nvPr/>
          </p:nvSpPr>
          <p:spPr>
            <a:xfrm>
              <a:off x="2307521" y="2283162"/>
              <a:ext cx="551398" cy="551398"/>
            </a:xfrm>
            <a:prstGeom prst="rect">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sp>
          <p:nvSpPr>
            <p:cNvPr id="24" name="五角星 56"/>
            <p:cNvSpPr/>
            <p:nvPr/>
          </p:nvSpPr>
          <p:spPr>
            <a:xfrm>
              <a:off x="2456462" y="2427350"/>
              <a:ext cx="253516" cy="255100"/>
            </a:xfrm>
            <a:prstGeom prst="star5">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grpSp>
      <p:sp>
        <p:nvSpPr>
          <p:cNvPr id="25" name="十字形 24"/>
          <p:cNvSpPr/>
          <p:nvPr/>
        </p:nvSpPr>
        <p:spPr>
          <a:xfrm>
            <a:off x="8594706" y="4810607"/>
            <a:ext cx="388420" cy="388420"/>
          </a:xfrm>
          <a:prstGeom prst="plus">
            <a:avLst>
              <a:gd name="adj" fmla="val 41380"/>
            </a:avLst>
          </a:prstGeom>
          <a:solidFill>
            <a:srgbClr val="0CB692"/>
          </a:solidFill>
          <a:ln>
            <a:solidFill>
              <a:srgbClr val="0CB6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gency FB" panose="020B0503020202020204" pitchFamily="34" charset="0"/>
              <a:ea typeface="幼圆" panose="02010509060101010101" pitchFamily="49" charset="-122"/>
              <a:sym typeface="Agency FB" panose="020B0503020202020204" pitchFamily="34" charset="0"/>
            </a:endParaRPr>
          </a:p>
        </p:txBody>
      </p:sp>
      <p:sp>
        <p:nvSpPr>
          <p:cNvPr id="26" name="矩形 25"/>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6" name="文本框 5"/>
          <p:cNvSpPr txBox="1"/>
          <p:nvPr/>
        </p:nvSpPr>
        <p:spPr>
          <a:xfrm>
            <a:off x="435206" y="814932"/>
            <a:ext cx="6087926" cy="5078313"/>
          </a:xfrm>
          <a:prstGeom prst="rect">
            <a:avLst/>
          </a:prstGeom>
          <a:noFill/>
        </p:spPr>
        <p:txBody>
          <a:bodyPr wrap="square" rtlCol="0">
            <a:spAutoFit/>
          </a:bodyPr>
          <a:lstStyle/>
          <a:p>
            <a:r>
              <a:rPr lang="zh-CN" altLang="en-US" dirty="0">
                <a:solidFill>
                  <a:schemeClr val="tx1"/>
                </a:solidFill>
                <a:effectLst>
                  <a:outerShdw blurRad="38100" dist="19050" dir="2700000" algn="tl" rotWithShape="0">
                    <a:schemeClr val="dk1">
                      <a:alpha val="40000"/>
                    </a:schemeClr>
                  </a:outerShdw>
                </a:effectLst>
              </a:rPr>
              <a:t>  本项目主要是使用</a:t>
            </a:r>
            <a:r>
              <a:rPr lang="en-US" altLang="zh-CN" dirty="0">
                <a:effectLst>
                  <a:outerShdw blurRad="38100" dist="19050" dir="2700000" algn="tl" rotWithShape="0">
                    <a:schemeClr val="dk1">
                      <a:alpha val="40000"/>
                    </a:schemeClr>
                  </a:outerShdw>
                </a:effectLst>
              </a:rPr>
              <a:t>Python+ Flask </a:t>
            </a:r>
            <a:r>
              <a:rPr lang="en-US" altLang="zh-CN" dirty="0">
                <a:solidFill>
                  <a:schemeClr val="tx1"/>
                </a:solidFill>
                <a:effectLst>
                  <a:outerShdw blurRad="38100" dist="19050" dir="2700000" algn="tl" rotWithShape="0">
                    <a:schemeClr val="dk1">
                      <a:alpha val="40000"/>
                    </a:schemeClr>
                  </a:outerShdw>
                </a:effectLst>
              </a:rPr>
              <a:t>+ MySQL</a:t>
            </a:r>
            <a:r>
              <a:rPr lang="zh-CN" altLang="en-US" dirty="0">
                <a:solidFill>
                  <a:schemeClr val="tx1"/>
                </a:solidFill>
                <a:effectLst>
                  <a:outerShdw blurRad="38100" dist="19050" dir="2700000" algn="tl" rotWithShape="0">
                    <a:schemeClr val="dk1">
                      <a:alpha val="40000"/>
                    </a:schemeClr>
                  </a:outerShdw>
                </a:effectLst>
              </a:rPr>
              <a:t>设计实现一款</a:t>
            </a:r>
            <a:r>
              <a:rPr lang="zh-CN" altLang="en-US" dirty="0">
                <a:effectLst>
                  <a:outerShdw blurRad="38100" dist="19050" dir="2700000" algn="tl" rotWithShape="0">
                    <a:schemeClr val="dk1">
                      <a:alpha val="40000"/>
                    </a:schemeClr>
                  </a:outerShdw>
                </a:effectLst>
              </a:rPr>
              <a:t>智能</a:t>
            </a:r>
            <a:r>
              <a:rPr lang="zh-CN" altLang="en-US" dirty="0">
                <a:solidFill>
                  <a:schemeClr val="tx1"/>
                </a:solidFill>
                <a:effectLst>
                  <a:outerShdw blurRad="38100" dist="19050" dir="2700000" algn="tl" rotWithShape="0">
                    <a:schemeClr val="dk1">
                      <a:alpha val="40000"/>
                    </a:schemeClr>
                  </a:outerShdw>
                </a:effectLst>
              </a:rPr>
              <a:t>图书借阅管理系统，使用场景位于图书馆内，面向的用户为普通读者与图书管理员。</a:t>
            </a:r>
            <a:endParaRPr lang="en-US" altLang="zh-CN" dirty="0">
              <a:solidFill>
                <a:schemeClr val="tx1"/>
              </a:solidFill>
              <a:effectLst>
                <a:outerShdw blurRad="38100" dist="19050" dir="2700000" algn="tl" rotWithShape="0">
                  <a:schemeClr val="dk1">
                    <a:alpha val="40000"/>
                  </a:schemeClr>
                </a:outerShdw>
              </a:effectLst>
            </a:endParaRPr>
          </a:p>
          <a:p>
            <a:endParaRPr lang="en-US" altLang="zh-CN" dirty="0">
              <a:solidFill>
                <a:schemeClr val="tx1"/>
              </a:solidFill>
              <a:effectLst>
                <a:outerShdw blurRad="38100" dist="19050" dir="2700000" algn="tl" rotWithShape="0">
                  <a:schemeClr val="dk1">
                    <a:alpha val="40000"/>
                  </a:schemeClr>
                </a:outerShdw>
              </a:effectLst>
            </a:endParaRPr>
          </a:p>
          <a:p>
            <a:endParaRPr lang="zh-CN" altLang="en-US" dirty="0">
              <a:solidFill>
                <a:schemeClr val="tx1"/>
              </a:solidFill>
              <a:effectLst>
                <a:outerShdw blurRad="38100" dist="19050" dir="2700000" algn="tl" rotWithShape="0">
                  <a:schemeClr val="dk1">
                    <a:alpha val="40000"/>
                  </a:schemeClr>
                </a:outerShdw>
              </a:effectLst>
            </a:endParaRPr>
          </a:p>
          <a:p>
            <a:r>
              <a:rPr lang="zh-CN" altLang="en-US" dirty="0">
                <a:solidFill>
                  <a:schemeClr val="tx1"/>
                </a:solidFill>
                <a:effectLst>
                  <a:outerShdw blurRad="38100" dist="19050" dir="2700000" algn="tl" rotWithShape="0">
                    <a:schemeClr val="dk1">
                      <a:alpha val="40000"/>
                    </a:schemeClr>
                  </a:outerShdw>
                </a:effectLst>
              </a:rPr>
              <a:t>据此我们通过讨论决定出项目设计原则如下：</a:t>
            </a:r>
          </a:p>
          <a:p>
            <a:endParaRPr lang="zh-CN" altLang="en-US" dirty="0">
              <a:solidFill>
                <a:schemeClr val="tx1"/>
              </a:solidFill>
              <a:effectLst>
                <a:outerShdw blurRad="38100" dist="19050" dir="2700000" algn="tl" rotWithShape="0">
                  <a:schemeClr val="dk1">
                    <a:alpha val="40000"/>
                  </a:schemeClr>
                </a:outerShdw>
              </a:effectLst>
            </a:endParaRPr>
          </a:p>
          <a:p>
            <a:r>
              <a:rPr lang="zh-CN" altLang="en-US" dirty="0">
                <a:solidFill>
                  <a:schemeClr val="tx1"/>
                </a:solidFill>
                <a:effectLst>
                  <a:outerShdw blurRad="38100" dist="19050" dir="2700000" algn="tl" rotWithShape="0">
                    <a:schemeClr val="dk1">
                      <a:alpha val="40000"/>
                    </a:schemeClr>
                  </a:outerShdw>
                </a:effectLst>
              </a:rPr>
              <a:t>1. 基本信息的录入要便捷，实现录入的数据的高校验性。 </a:t>
            </a:r>
          </a:p>
          <a:p>
            <a:r>
              <a:rPr lang="zh-CN" altLang="en-US" dirty="0">
                <a:solidFill>
                  <a:schemeClr val="tx1"/>
                </a:solidFill>
                <a:effectLst>
                  <a:outerShdw blurRad="38100" dist="19050" dir="2700000" algn="tl" rotWithShape="0">
                    <a:schemeClr val="dk1">
                      <a:alpha val="40000"/>
                    </a:schemeClr>
                  </a:outerShdw>
                </a:effectLst>
              </a:rPr>
              <a:t> </a:t>
            </a:r>
          </a:p>
          <a:p>
            <a:r>
              <a:rPr lang="zh-CN" altLang="en-US" dirty="0">
                <a:solidFill>
                  <a:schemeClr val="tx1"/>
                </a:solidFill>
                <a:effectLst>
                  <a:outerShdw blurRad="38100" dist="19050" dir="2700000" algn="tl" rotWithShape="0">
                    <a:schemeClr val="dk1">
                      <a:alpha val="40000"/>
                    </a:schemeClr>
                  </a:outerShdw>
                </a:effectLst>
              </a:rPr>
              <a:t>2. 查询信息要快捷、迅速，实现查询的高效性。 </a:t>
            </a:r>
          </a:p>
          <a:p>
            <a:r>
              <a:rPr lang="zh-CN" altLang="en-US" dirty="0">
                <a:solidFill>
                  <a:schemeClr val="tx1"/>
                </a:solidFill>
                <a:effectLst>
                  <a:outerShdw blurRad="38100" dist="19050" dir="2700000" algn="tl" rotWithShape="0">
                    <a:schemeClr val="dk1">
                      <a:alpha val="40000"/>
                    </a:schemeClr>
                  </a:outerShdw>
                </a:effectLst>
              </a:rPr>
              <a:t> </a:t>
            </a:r>
          </a:p>
          <a:p>
            <a:r>
              <a:rPr lang="zh-CN" altLang="en-US" dirty="0">
                <a:solidFill>
                  <a:schemeClr val="tx1"/>
                </a:solidFill>
                <a:effectLst>
                  <a:outerShdw blurRad="38100" dist="19050" dir="2700000" algn="tl" rotWithShape="0">
                    <a:schemeClr val="dk1">
                      <a:alpha val="40000"/>
                    </a:schemeClr>
                  </a:outerShdw>
                </a:effectLst>
              </a:rPr>
              <a:t>3. 数据保存与传输实现高安全性、保密性。 </a:t>
            </a:r>
          </a:p>
          <a:p>
            <a:r>
              <a:rPr lang="zh-CN" altLang="en-US" dirty="0">
                <a:solidFill>
                  <a:schemeClr val="tx1"/>
                </a:solidFill>
                <a:effectLst>
                  <a:outerShdw blurRad="38100" dist="19050" dir="2700000" algn="tl" rotWithShape="0">
                    <a:schemeClr val="dk1">
                      <a:alpha val="40000"/>
                    </a:schemeClr>
                  </a:outerShdw>
                </a:effectLst>
              </a:rPr>
              <a:t> </a:t>
            </a:r>
          </a:p>
          <a:p>
            <a:r>
              <a:rPr lang="en-US" altLang="zh-CN" dirty="0">
                <a:effectLst>
                  <a:outerShdw blurRad="38100" dist="19050" dir="2700000" algn="tl" rotWithShape="0">
                    <a:schemeClr val="dk1">
                      <a:alpha val="40000"/>
                    </a:schemeClr>
                  </a:outerShdw>
                </a:effectLst>
              </a:rPr>
              <a:t>4</a:t>
            </a:r>
            <a:r>
              <a:rPr lang="zh-CN" altLang="en-US" dirty="0">
                <a:solidFill>
                  <a:schemeClr val="tx1"/>
                </a:solidFill>
                <a:effectLst>
                  <a:outerShdw blurRad="38100" dist="19050" dir="2700000" algn="tl" rotWithShape="0">
                    <a:schemeClr val="dk1">
                      <a:alpha val="40000"/>
                    </a:schemeClr>
                  </a:outerShdw>
                </a:effectLst>
              </a:rPr>
              <a:t>. 方便图书借阅用户操作，降低使用门槛。 </a:t>
            </a:r>
          </a:p>
          <a:p>
            <a:r>
              <a:rPr lang="zh-CN" altLang="en-US" dirty="0">
                <a:solidFill>
                  <a:schemeClr val="tx1"/>
                </a:solidFill>
                <a:effectLst>
                  <a:outerShdw blurRad="38100" dist="19050" dir="2700000" algn="tl" rotWithShape="0">
                    <a:schemeClr val="dk1">
                      <a:alpha val="40000"/>
                    </a:schemeClr>
                  </a:outerShdw>
                </a:effectLst>
              </a:rPr>
              <a:t> </a:t>
            </a:r>
          </a:p>
          <a:p>
            <a:r>
              <a:rPr lang="en-US" altLang="zh-CN" dirty="0">
                <a:effectLst>
                  <a:outerShdw blurRad="38100" dist="19050" dir="2700000" algn="tl" rotWithShape="0">
                    <a:schemeClr val="dk1">
                      <a:alpha val="40000"/>
                    </a:schemeClr>
                  </a:outerShdw>
                </a:effectLst>
              </a:rPr>
              <a:t>5</a:t>
            </a:r>
            <a:r>
              <a:rPr lang="zh-CN" altLang="en-US" dirty="0">
                <a:solidFill>
                  <a:schemeClr val="tx1"/>
                </a:solidFill>
                <a:effectLst>
                  <a:outerShdw blurRad="38100" dist="19050" dir="2700000" algn="tl" rotWithShape="0">
                    <a:schemeClr val="dk1">
                      <a:alpha val="40000"/>
                    </a:schemeClr>
                  </a:outerShdw>
                </a:effectLst>
              </a:rPr>
              <a:t>. 系统管理员能更便捷地管理借阅用户。</a:t>
            </a:r>
            <a:endParaRPr lang="en-US" altLang="zh-CN" dirty="0">
              <a:solidFill>
                <a:schemeClr val="tx1"/>
              </a:solidFill>
              <a:effectLst>
                <a:outerShdw blurRad="38100" dist="19050" dir="2700000" algn="tl" rotWithShape="0">
                  <a:schemeClr val="dk1">
                    <a:alpha val="40000"/>
                  </a:schemeClr>
                </a:outerShdw>
              </a:effectLst>
            </a:endParaRPr>
          </a:p>
          <a:p>
            <a:endParaRPr lang="en-US" altLang="zh-CN" dirty="0">
              <a:solidFill>
                <a:schemeClr val="tx1"/>
              </a:solidFill>
              <a:effectLst>
                <a:outerShdw blurRad="38100" dist="19050" dir="2700000" algn="tl" rotWithShape="0">
                  <a:schemeClr val="dk1">
                    <a:alpha val="40000"/>
                  </a:schemeClr>
                </a:outerShdw>
              </a:effectLst>
            </a:endParaRPr>
          </a:p>
          <a:p>
            <a:r>
              <a:rPr lang="en-US" altLang="zh-CN" dirty="0">
                <a:effectLst>
                  <a:outerShdw blurRad="38100" dist="19050" dir="2700000" algn="tl" rotWithShape="0">
                    <a:schemeClr val="dk1">
                      <a:alpha val="40000"/>
                    </a:schemeClr>
                  </a:outerShdw>
                </a:effectLst>
              </a:rPr>
              <a:t>6. </a:t>
            </a:r>
            <a:r>
              <a:rPr lang="zh-CN" altLang="en-US" dirty="0">
                <a:effectLst>
                  <a:outerShdw blurRad="38100" dist="19050" dir="2700000" algn="tl" rotWithShape="0">
                    <a:schemeClr val="dk1">
                      <a:alpha val="40000"/>
                    </a:schemeClr>
                  </a:outerShdw>
                </a:effectLst>
              </a:rPr>
              <a:t>能够实现管理员和用户的高效交互。</a:t>
            </a:r>
            <a:endParaRPr lang="zh-CN" altLang="en-US" dirty="0">
              <a:solidFill>
                <a:schemeClr val="tx1"/>
              </a:solidFill>
              <a:effectLst>
                <a:outerShdw blurRad="38100" dist="19050" dir="2700000" algn="tl" rotWithShape="0">
                  <a:schemeClr val="dk1">
                    <a:alpha val="40000"/>
                  </a:schemeClr>
                </a:outerShdw>
              </a:effectLst>
            </a:endParaRPr>
          </a:p>
        </p:txBody>
      </p:sp>
      <p:sp>
        <p:nvSpPr>
          <p:cNvPr id="14" name="文本框 13">
            <a:extLst>
              <a:ext uri="{FF2B5EF4-FFF2-40B4-BE49-F238E27FC236}">
                <a16:creationId xmlns:a16="http://schemas.microsoft.com/office/drawing/2014/main" id="{90F56B5F-1E9C-1E94-9F8A-815428FAE046}"/>
              </a:ext>
            </a:extLst>
          </p:cNvPr>
          <p:cNvSpPr txBox="1"/>
          <p:nvPr/>
        </p:nvSpPr>
        <p:spPr>
          <a:xfrm>
            <a:off x="392023" y="236940"/>
            <a:ext cx="1487587" cy="369332"/>
          </a:xfrm>
          <a:prstGeom prst="rect">
            <a:avLst/>
          </a:prstGeom>
          <a:noFill/>
        </p:spPr>
        <p:txBody>
          <a:bodyPr wrap="none" lIns="0" tIns="0" rIns="0" bIns="0" rtlCol="0">
            <a:spAutoFit/>
          </a:bodyPr>
          <a:lstStyle/>
          <a:p>
            <a:pPr defTabSz="963930"/>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1.项目简介</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26" name="矩形 25"/>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graphicFrame>
        <p:nvGraphicFramePr>
          <p:cNvPr id="8" name="表格 7"/>
          <p:cNvGraphicFramePr/>
          <p:nvPr>
            <p:custDataLst>
              <p:tags r:id="rId1"/>
            </p:custDataLst>
          </p:nvPr>
        </p:nvGraphicFramePr>
        <p:xfrm>
          <a:off x="509905" y="1882140"/>
          <a:ext cx="6467475" cy="4085590"/>
        </p:xfrm>
        <a:graphic>
          <a:graphicData uri="http://schemas.openxmlformats.org/drawingml/2006/table">
            <a:tbl>
              <a:tblPr/>
              <a:tblGrid>
                <a:gridCol w="622300">
                  <a:extLst>
                    <a:ext uri="{9D8B030D-6E8A-4147-A177-3AD203B41FA5}">
                      <a16:colId xmlns:a16="http://schemas.microsoft.com/office/drawing/2014/main" val="20000"/>
                    </a:ext>
                  </a:extLst>
                </a:gridCol>
                <a:gridCol w="1357630">
                  <a:extLst>
                    <a:ext uri="{9D8B030D-6E8A-4147-A177-3AD203B41FA5}">
                      <a16:colId xmlns:a16="http://schemas.microsoft.com/office/drawing/2014/main" val="20001"/>
                    </a:ext>
                  </a:extLst>
                </a:gridCol>
                <a:gridCol w="4487545">
                  <a:extLst>
                    <a:ext uri="{9D8B030D-6E8A-4147-A177-3AD203B41FA5}">
                      <a16:colId xmlns:a16="http://schemas.microsoft.com/office/drawing/2014/main" val="20002"/>
                    </a:ext>
                  </a:extLst>
                </a:gridCol>
              </a:tblGrid>
              <a:tr h="292100">
                <a:tc>
                  <a:txBody>
                    <a:bodyPr/>
                    <a:lstStyle/>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编号</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角色</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1">
                          <a:latin typeface="宋体" panose="02010600030101010101" pitchFamily="2" charset="-122"/>
                          <a:ea typeface="宋体" panose="02010600030101010101" pitchFamily="2" charset="-122"/>
                          <a:cs typeface="宋体" panose="02010600030101010101" pitchFamily="2" charset="-122"/>
                        </a:rPr>
                        <a:t>角色说明</a:t>
                      </a:r>
                      <a:endParaRPr lang="en-US" altLang="en-US" sz="12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67130">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01</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系统管理员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所有图书管理员的权限，系统设置和配置，管理系统安全性（包括用户认证和授权），监控系统性能和服务器状态，管理数据库和执行定期维护任务，访问系统日志和审计跟踪，紧急情况下可以重置用户密码。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59230">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02</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图书管理员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所有读者的权限，管理图书信息（包括添加、编辑和删除图书记录），管理图书分类和标签，监控借阅活动和生成报告，管理用户账户，包括权限分配和账户激活，执行用户数据的备份和恢复操作，管理借阅规则，如设置借阅期限和罚款规则。</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67130">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03</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读者</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宋体" panose="02010600030101010101" pitchFamily="2" charset="-122"/>
                          <a:ea typeface="宋体" panose="02010600030101010101" pitchFamily="2" charset="-122"/>
                          <a:cs typeface="宋体" panose="02010600030101010101" pitchFamily="2" charset="-122"/>
                        </a:rPr>
                        <a:t>访问公共信息，如图书搜索和基本信息查看，创建个人账户并管理个人信息，借阅图书，查看借阅历史和当前借阅的图书，在线归还图书，预约图书，接收系统通知，如借阅到期提醒。</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 name="文本框 10"/>
          <p:cNvSpPr txBox="1"/>
          <p:nvPr/>
        </p:nvSpPr>
        <p:spPr>
          <a:xfrm>
            <a:off x="509905" y="1273175"/>
            <a:ext cx="4064000" cy="368300"/>
          </a:xfrm>
          <a:prstGeom prst="rect">
            <a:avLst/>
          </a:prstGeom>
          <a:noFill/>
        </p:spPr>
        <p:txBody>
          <a:bodyPr wrap="square" rtlCol="0">
            <a:spAutoFit/>
          </a:bodyPr>
          <a:lstStyle/>
          <a:p>
            <a:r>
              <a:rPr lang="zh-CN" altLang="zh-CN"/>
              <a:t>系统用户角色总览：</a:t>
            </a:r>
          </a:p>
        </p:txBody>
      </p:sp>
      <p:pic>
        <p:nvPicPr>
          <p:cNvPr id="14" name="ECB019B1-382A-4266-B25C-5B523AA43C14-1" descr="wps"/>
          <p:cNvPicPr>
            <a:picLocks noChangeAspect="1"/>
          </p:cNvPicPr>
          <p:nvPr/>
        </p:nvPicPr>
        <p:blipFill>
          <a:blip r:embed="rId4"/>
          <a:stretch>
            <a:fillRect/>
          </a:stretch>
        </p:blipFill>
        <p:spPr>
          <a:xfrm>
            <a:off x="7085965" y="2423160"/>
            <a:ext cx="4942840" cy="3349625"/>
          </a:xfrm>
          <a:prstGeom prst="rect">
            <a:avLst/>
          </a:prstGeom>
        </p:spPr>
      </p:pic>
      <p:sp>
        <p:nvSpPr>
          <p:cNvPr id="9" name="文本框 8">
            <a:extLst>
              <a:ext uri="{FF2B5EF4-FFF2-40B4-BE49-F238E27FC236}">
                <a16:creationId xmlns:a16="http://schemas.microsoft.com/office/drawing/2014/main" id="{4668C3BC-B341-33A6-311F-133381F3DB91}"/>
              </a:ext>
            </a:extLst>
          </p:cNvPr>
          <p:cNvSpPr txBox="1"/>
          <p:nvPr/>
        </p:nvSpPr>
        <p:spPr>
          <a:xfrm>
            <a:off x="392023" y="236940"/>
            <a:ext cx="1487587" cy="369332"/>
          </a:xfrm>
          <a:prstGeom prst="rect">
            <a:avLst/>
          </a:prstGeom>
          <a:noFill/>
        </p:spPr>
        <p:txBody>
          <a:bodyPr wrap="none" lIns="0" tIns="0" rIns="0" bIns="0" rtlCol="0">
            <a:spAutoFit/>
          </a:bodyPr>
          <a:lstStyle/>
          <a:p>
            <a:pPr defTabSz="963930"/>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1.项目简介</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26" name="矩形 25"/>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pic>
        <p:nvPicPr>
          <p:cNvPr id="2" name="ECB019B1-382A-4266-B25C-5B523AA43C14-2" descr="wps"/>
          <p:cNvPicPr>
            <a:picLocks noChangeAspect="1"/>
          </p:cNvPicPr>
          <p:nvPr/>
        </p:nvPicPr>
        <p:blipFill>
          <a:blip r:embed="rId3"/>
          <a:stretch>
            <a:fillRect/>
          </a:stretch>
        </p:blipFill>
        <p:spPr>
          <a:xfrm>
            <a:off x="3065780" y="361950"/>
            <a:ext cx="6151245" cy="3067050"/>
          </a:xfrm>
          <a:prstGeom prst="rect">
            <a:avLst/>
          </a:prstGeom>
        </p:spPr>
      </p:pic>
      <p:pic>
        <p:nvPicPr>
          <p:cNvPr id="3" name="ECB019B1-382A-4266-B25C-5B523AA43C14-3" descr="wps"/>
          <p:cNvPicPr>
            <a:picLocks noChangeAspect="1"/>
          </p:cNvPicPr>
          <p:nvPr/>
        </p:nvPicPr>
        <p:blipFill>
          <a:blip r:embed="rId4"/>
          <a:stretch>
            <a:fillRect/>
          </a:stretch>
        </p:blipFill>
        <p:spPr>
          <a:xfrm>
            <a:off x="3065463" y="3580765"/>
            <a:ext cx="6151245" cy="2936240"/>
          </a:xfrm>
          <a:prstGeom prst="rect">
            <a:avLst/>
          </a:prstGeom>
        </p:spPr>
      </p:pic>
      <p:sp>
        <p:nvSpPr>
          <p:cNvPr id="9" name="Freeform 71"/>
          <p:cNvSpPr/>
          <p:nvPr/>
        </p:nvSpPr>
        <p:spPr bwMode="auto">
          <a:xfrm>
            <a:off x="939800" y="1880870"/>
            <a:ext cx="2125980" cy="1032510"/>
          </a:xfrm>
          <a:custGeom>
            <a:avLst/>
            <a:gdLst>
              <a:gd name="T0" fmla="*/ 439 w 439"/>
              <a:gd name="T1" fmla="*/ 255 h 255"/>
              <a:gd name="T2" fmla="*/ 267 w 439"/>
              <a:gd name="T3" fmla="*/ 0 h 255"/>
              <a:gd name="T4" fmla="*/ 0 w 439"/>
              <a:gd name="T5" fmla="*/ 0 h 255"/>
            </a:gdLst>
            <a:ahLst/>
            <a:cxnLst>
              <a:cxn ang="0">
                <a:pos x="T0" y="T1"/>
              </a:cxn>
              <a:cxn ang="0">
                <a:pos x="T2" y="T3"/>
              </a:cxn>
              <a:cxn ang="0">
                <a:pos x="T4" y="T5"/>
              </a:cxn>
            </a:cxnLst>
            <a:rect l="0" t="0" r="r" b="b"/>
            <a:pathLst>
              <a:path w="439" h="255">
                <a:moveTo>
                  <a:pt x="439" y="255"/>
                </a:moveTo>
                <a:lnTo>
                  <a:pt x="267" y="0"/>
                </a:lnTo>
                <a:lnTo>
                  <a:pt x="0" y="0"/>
                </a:lnTo>
              </a:path>
            </a:pathLst>
          </a:custGeom>
          <a:noFill/>
          <a:ln>
            <a:solidFill>
              <a:srgbClr val="00B050"/>
            </a:solidFill>
          </a:ln>
          <a:extLst>
            <a:ext uri="{909E8E84-426E-40DD-AFC4-6F175D3DCCD1}">
              <a14:hiddenFill xmlns:a14="http://schemas.microsoft.com/office/drawing/2010/main">
                <a:solidFill>
                  <a:srgbClr val="92D050"/>
                </a:solidFill>
              </a14:hiddenFill>
            </a:ext>
          </a:extLst>
        </p:spPr>
        <p:style>
          <a:lnRef idx="3">
            <a:schemeClr val="accent6"/>
          </a:lnRef>
          <a:fillRef idx="0">
            <a:schemeClr val="accent6"/>
          </a:fillRef>
          <a:effectRef idx="2">
            <a:schemeClr val="accent6"/>
          </a:effectRef>
          <a:fontRef idx="minor">
            <a:schemeClr val="tx1"/>
          </a:fontRef>
        </p:style>
        <p:txBody>
          <a:bodyPr vert="horz" wrap="square" lIns="91440" tIns="45720" rIns="91440" bIns="45720" numCol="1" anchor="t" anchorCtr="0" compatLnSpc="1"/>
          <a:lstStyle/>
          <a:p>
            <a:endParaRPr lang="zh-CN" altLang="en-US"/>
          </a:p>
        </p:txBody>
      </p:sp>
      <p:sp>
        <p:nvSpPr>
          <p:cNvPr id="5" name="文本框 4"/>
          <p:cNvSpPr txBox="1"/>
          <p:nvPr/>
        </p:nvSpPr>
        <p:spPr>
          <a:xfrm>
            <a:off x="-301625" y="1233805"/>
            <a:ext cx="4064000" cy="706755"/>
          </a:xfrm>
          <a:prstGeom prst="rect">
            <a:avLst/>
          </a:prstGeom>
          <a:noFill/>
        </p:spPr>
        <p:txBody>
          <a:bodyPr wrap="square" rtlCol="0">
            <a:spAutoFit/>
          </a:bodyPr>
          <a:lstStyle/>
          <a:p>
            <a:pPr algn="ctr"/>
            <a:r>
              <a:rPr lang="en-US" altLang="zh-CN" sz="2000" dirty="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系统前后台模块</a:t>
            </a:r>
          </a:p>
          <a:p>
            <a:pPr algn="ctr"/>
            <a:r>
              <a:rPr lang="en-US" altLang="zh-CN" sz="2000" dirty="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划分概览</a:t>
            </a:r>
          </a:p>
        </p:txBody>
      </p:sp>
      <p:sp>
        <p:nvSpPr>
          <p:cNvPr id="10" name="文本框 9">
            <a:extLst>
              <a:ext uri="{FF2B5EF4-FFF2-40B4-BE49-F238E27FC236}">
                <a16:creationId xmlns:a16="http://schemas.microsoft.com/office/drawing/2014/main" id="{050FC5A8-E685-947A-6F41-16EFBE1D3A26}"/>
              </a:ext>
            </a:extLst>
          </p:cNvPr>
          <p:cNvSpPr txBox="1"/>
          <p:nvPr/>
        </p:nvSpPr>
        <p:spPr>
          <a:xfrm>
            <a:off x="392023" y="236940"/>
            <a:ext cx="1487587" cy="369332"/>
          </a:xfrm>
          <a:prstGeom prst="rect">
            <a:avLst/>
          </a:prstGeom>
          <a:noFill/>
        </p:spPr>
        <p:txBody>
          <a:bodyPr wrap="none" lIns="0" tIns="0" rIns="0" bIns="0" rtlCol="0">
            <a:spAutoFit/>
          </a:bodyPr>
          <a:lstStyle/>
          <a:p>
            <a:pPr defTabSz="963930"/>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1.项目简介</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sp>
        <p:nvSpPr>
          <p:cNvPr id="2" name="文本框 1"/>
          <p:cNvSpPr txBox="1"/>
          <p:nvPr/>
        </p:nvSpPr>
        <p:spPr>
          <a:xfrm>
            <a:off x="112862" y="1484548"/>
            <a:ext cx="6484620" cy="4293870"/>
          </a:xfrm>
          <a:prstGeom prst="rect">
            <a:avLst/>
          </a:prstGeom>
          <a:noFill/>
        </p:spPr>
        <p:txBody>
          <a:bodyPr wrap="square" rtlCol="0">
            <a:noAutofit/>
          </a:bodyPr>
          <a:lstStyle/>
          <a:p>
            <a:r>
              <a:rPr lang="zh-CN" altLang="en-US" b="1" dirty="0">
                <a:latin typeface="华文楷体" panose="02010600040101010101" pitchFamily="2" charset="-122"/>
                <a:ea typeface="华文楷体" panose="02010600040101010101" pitchFamily="2" charset="-122"/>
                <a:cs typeface="华文楷体" panose="02010600040101010101" pitchFamily="2" charset="-122"/>
              </a:rPr>
              <a:t>1.安全需求</a:t>
            </a:r>
          </a:p>
          <a:p>
            <a:r>
              <a:rPr lang="zh-CN" altLang="en-US" dirty="0">
                <a:latin typeface="华文楷体" panose="02010600040101010101" pitchFamily="2" charset="-122"/>
                <a:ea typeface="华文楷体" panose="02010600040101010101" pitchFamily="2" charset="-122"/>
                <a:cs typeface="华文楷体" panose="02010600040101010101" pitchFamily="2" charset="-122"/>
              </a:rPr>
              <a:t>认证：确保只有授权用户才能访问系统资源。</a:t>
            </a:r>
          </a:p>
          <a:p>
            <a:r>
              <a:rPr lang="zh-CN" altLang="en-US" dirty="0">
                <a:latin typeface="华文楷体" panose="02010600040101010101" pitchFamily="2" charset="-122"/>
                <a:ea typeface="华文楷体" panose="02010600040101010101" pitchFamily="2" charset="-122"/>
                <a:cs typeface="华文楷体" panose="02010600040101010101" pitchFamily="2" charset="-122"/>
              </a:rPr>
              <a:t>授权：用户只能访问其有权访问的功能和数据。</a:t>
            </a:r>
          </a:p>
          <a:p>
            <a:r>
              <a:rPr lang="zh-CN" altLang="en-US" dirty="0">
                <a:latin typeface="华文楷体" panose="02010600040101010101" pitchFamily="2" charset="-122"/>
                <a:ea typeface="华文楷体" panose="02010600040101010101" pitchFamily="2" charset="-122"/>
                <a:cs typeface="华文楷体" panose="02010600040101010101" pitchFamily="2" charset="-122"/>
              </a:rPr>
              <a:t>加密：敏感数据在传输和存储时必须加密。</a:t>
            </a:r>
          </a:p>
          <a:p>
            <a:r>
              <a:rPr lang="zh-CN" altLang="en-US" dirty="0">
                <a:latin typeface="华文楷体" panose="02010600040101010101" pitchFamily="2" charset="-122"/>
                <a:ea typeface="华文楷体" panose="02010600040101010101" pitchFamily="2" charset="-122"/>
                <a:cs typeface="华文楷体" panose="02010600040101010101" pitchFamily="2" charset="-122"/>
              </a:rPr>
              <a:t>审计：系统应记录关键操作的日志，以便于审计和监控。</a:t>
            </a:r>
          </a:p>
          <a:p>
            <a:r>
              <a:rPr lang="zh-CN" altLang="en-US" b="1" dirty="0">
                <a:latin typeface="华文楷体" panose="02010600040101010101" pitchFamily="2" charset="-122"/>
                <a:ea typeface="华文楷体" panose="02010600040101010101" pitchFamily="2" charset="-122"/>
                <a:cs typeface="华文楷体" panose="02010600040101010101" pitchFamily="2" charset="-122"/>
              </a:rPr>
              <a:t>2. 可用性需求</a:t>
            </a:r>
          </a:p>
          <a:p>
            <a:r>
              <a:rPr lang="zh-CN" altLang="en-US" dirty="0">
                <a:latin typeface="华文楷体" panose="02010600040101010101" pitchFamily="2" charset="-122"/>
                <a:ea typeface="华文楷体" panose="02010600040101010101" pitchFamily="2" charset="-122"/>
                <a:cs typeface="华文楷体" panose="02010600040101010101" pitchFamily="2" charset="-122"/>
              </a:rPr>
              <a:t>系统稳定性：系统应具备高可靠性，减少故障时间。</a:t>
            </a:r>
          </a:p>
          <a:p>
            <a:r>
              <a:rPr lang="zh-CN" altLang="en-US" dirty="0">
                <a:latin typeface="华文楷体" panose="02010600040101010101" pitchFamily="2" charset="-122"/>
                <a:ea typeface="华文楷体" panose="02010600040101010101" pitchFamily="2" charset="-122"/>
                <a:cs typeface="华文楷体" panose="02010600040101010101" pitchFamily="2" charset="-122"/>
              </a:rPr>
              <a:t>故障恢复：系统应能够从故障中快速恢复。</a:t>
            </a:r>
          </a:p>
          <a:p>
            <a:r>
              <a:rPr lang="zh-CN" altLang="en-US" dirty="0">
                <a:latin typeface="华文楷体" panose="02010600040101010101" pitchFamily="2" charset="-122"/>
                <a:ea typeface="华文楷体" panose="02010600040101010101" pitchFamily="2" charset="-122"/>
                <a:cs typeface="华文楷体" panose="02010600040101010101" pitchFamily="2" charset="-122"/>
              </a:rPr>
              <a:t>维护性：系统应设计为易于维护和升级。</a:t>
            </a:r>
          </a:p>
          <a:p>
            <a:r>
              <a:rPr lang="zh-CN" altLang="en-US" b="1" dirty="0">
                <a:latin typeface="华文楷体" panose="02010600040101010101" pitchFamily="2" charset="-122"/>
                <a:ea typeface="华文楷体" panose="02010600040101010101" pitchFamily="2" charset="-122"/>
                <a:cs typeface="华文楷体" panose="02010600040101010101" pitchFamily="2" charset="-122"/>
              </a:rPr>
              <a:t>3. 兼容性需求</a:t>
            </a:r>
          </a:p>
          <a:p>
            <a:r>
              <a:rPr lang="zh-CN" altLang="en-US" dirty="0">
                <a:latin typeface="华文楷体" panose="02010600040101010101" pitchFamily="2" charset="-122"/>
                <a:ea typeface="华文楷体" panose="02010600040101010101" pitchFamily="2" charset="-122"/>
                <a:cs typeface="华文楷体" panose="02010600040101010101" pitchFamily="2" charset="-122"/>
              </a:rPr>
              <a:t>跨平台：系统应能在不同的操作系统和设备上运行。</a:t>
            </a:r>
          </a:p>
          <a:p>
            <a:r>
              <a:rPr lang="zh-CN" altLang="en-US" dirty="0">
                <a:latin typeface="华文楷体" panose="02010600040101010101" pitchFamily="2" charset="-122"/>
                <a:ea typeface="华文楷体" panose="02010600040101010101" pitchFamily="2" charset="-122"/>
                <a:cs typeface="华文楷体" panose="02010600040101010101" pitchFamily="2" charset="-122"/>
              </a:rPr>
              <a:t>跨浏览器：Web界面应兼容主流的浏览器。</a:t>
            </a:r>
            <a:endParaRPr lang="en-US" altLang="zh-CN" b="1"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cs typeface="华文楷体" panose="02010600040101010101" pitchFamily="2" charset="-122"/>
              </a:rPr>
              <a:t>4. 可扩展性需求</a:t>
            </a:r>
          </a:p>
          <a:p>
            <a:r>
              <a:rPr lang="zh-CN" altLang="en-US" dirty="0">
                <a:latin typeface="华文楷体" panose="02010600040101010101" pitchFamily="2" charset="-122"/>
                <a:ea typeface="华文楷体" panose="02010600040101010101" pitchFamily="2" charset="-122"/>
                <a:cs typeface="华文楷体" panose="02010600040101010101" pitchFamily="2" charset="-122"/>
              </a:rPr>
              <a:t>模块化设计：系统应设计为模块化，便于未来的功能扩展。</a:t>
            </a:r>
          </a:p>
          <a:p>
            <a:r>
              <a:rPr lang="zh-CN" altLang="en-US" dirty="0">
                <a:latin typeface="华文楷体" panose="02010600040101010101" pitchFamily="2" charset="-122"/>
                <a:ea typeface="华文楷体" panose="02010600040101010101" pitchFamily="2" charset="-122"/>
                <a:cs typeface="华文楷体" panose="02010600040101010101" pitchFamily="2" charset="-122"/>
              </a:rPr>
              <a:t>资源扩展：系统应能够通过增加硬件资源来提升性能。</a:t>
            </a:r>
          </a:p>
          <a:p>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5" name="文本框 4"/>
          <p:cNvSpPr txBox="1"/>
          <p:nvPr/>
        </p:nvSpPr>
        <p:spPr>
          <a:xfrm>
            <a:off x="6027174" y="1484548"/>
            <a:ext cx="5781675" cy="4050030"/>
          </a:xfrm>
          <a:prstGeom prst="rect">
            <a:avLst/>
          </a:prstGeom>
          <a:noFill/>
        </p:spPr>
        <p:txBody>
          <a:bodyPr wrap="square" rtlCol="0">
            <a:noAutofit/>
          </a:bodyPr>
          <a:lstStyle/>
          <a:p>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5. 用户体验需求</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cs typeface="华文楷体" panose="02010600040101010101" pitchFamily="2" charset="-122"/>
                <a:sym typeface="+mn-ea"/>
              </a:rPr>
              <a:t>界面设计：用户界面应直观、易用。</a:t>
            </a:r>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cs typeface="华文楷体" panose="02010600040101010101" pitchFamily="2" charset="-122"/>
                <a:sym typeface="+mn-ea"/>
              </a:rPr>
              <a:t>可访问性：系统应遵循可访问性标准，为所有用户提供服务。</a:t>
            </a:r>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cs typeface="华文楷体" panose="02010600040101010101" pitchFamily="2" charset="-122"/>
                <a:sym typeface="+mn-ea"/>
              </a:rPr>
              <a:t>多语言支持：系统应支持多种语言，以满足不同用户的需求。</a:t>
            </a:r>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6. 法律和合规性需求</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cs typeface="华文楷体" panose="02010600040101010101" pitchFamily="2" charset="-122"/>
                <a:sym typeface="+mn-ea"/>
              </a:rPr>
              <a:t>数据保护：系统应遵守数据保护法规，如GDPR。</a:t>
            </a:r>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cs typeface="华文楷体" panose="02010600040101010101" pitchFamily="2" charset="-122"/>
                <a:sym typeface="+mn-ea"/>
              </a:rPr>
              <a:t>版权：系统应尊重知识产权和版权。</a:t>
            </a:r>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7</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可持续性需求</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cs typeface="华文楷体" panose="02010600040101010101" pitchFamily="2" charset="-122"/>
                <a:sym typeface="+mn-ea"/>
              </a:rPr>
              <a:t>能源效率：系统应设计为能源效率高，减少能耗。</a:t>
            </a:r>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cs typeface="华文楷体" panose="02010600040101010101" pitchFamily="2" charset="-122"/>
                <a:sym typeface="+mn-ea"/>
              </a:rPr>
              <a:t>长期支持：系统应有长期的技术支持和维护计划。</a:t>
            </a:r>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cs typeface="华文楷体" panose="02010600040101010101" pitchFamily="2" charset="-122"/>
                <a:sym typeface="+mn-ea"/>
              </a:rPr>
              <a:t>8</a:t>
            </a:r>
            <a:r>
              <a:rPr lang="zh-CN" altLang="en-US" b="1" dirty="0">
                <a:latin typeface="华文楷体" panose="02010600040101010101" pitchFamily="2" charset="-122"/>
                <a:ea typeface="华文楷体" panose="02010600040101010101" pitchFamily="2" charset="-122"/>
                <a:cs typeface="华文楷体" panose="02010600040101010101" pitchFamily="2" charset="-122"/>
                <a:sym typeface="+mn-ea"/>
              </a:rPr>
              <a:t>. 测试需求</a:t>
            </a:r>
            <a:endParaRPr lang="zh-CN" altLang="en-US" b="1"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cs typeface="华文楷体" panose="02010600040101010101" pitchFamily="2" charset="-122"/>
                <a:sym typeface="+mn-ea"/>
              </a:rPr>
              <a:t>单元测试：每个模块都应有相应的单元测试。</a:t>
            </a:r>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cs typeface="华文楷体" panose="02010600040101010101" pitchFamily="2" charset="-122"/>
                <a:sym typeface="+mn-ea"/>
              </a:rPr>
              <a:t>集成测试：系统应进行集成测试，以确保模块间的协同工作。</a:t>
            </a:r>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cs typeface="华文楷体" panose="02010600040101010101" pitchFamily="2" charset="-122"/>
                <a:sym typeface="+mn-ea"/>
              </a:rPr>
              <a:t>性能测试：进行性能测试，以验证系统是否满足性能需求。</a:t>
            </a:r>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7" name="文本框 6"/>
          <p:cNvSpPr txBox="1"/>
          <p:nvPr/>
        </p:nvSpPr>
        <p:spPr>
          <a:xfrm>
            <a:off x="726214" y="824865"/>
            <a:ext cx="4064000" cy="460375"/>
          </a:xfrm>
          <a:prstGeom prst="rect">
            <a:avLst/>
          </a:prstGeom>
          <a:noFill/>
        </p:spPr>
        <p:txBody>
          <a:bodyPr wrap="square" rtlCol="0">
            <a:spAutoFit/>
          </a:bodyPr>
          <a:lstStyle/>
          <a:p>
            <a:r>
              <a:rPr lang="zh-CN" altLang="en-US" sz="2400" b="1" dirty="0">
                <a:solidFill>
                  <a:srgbClr val="5CB5A3"/>
                </a:solidFill>
                <a:latin typeface="微软雅黑" panose="020B0503020204020204" pitchFamily="34" charset="-122"/>
                <a:ea typeface="微软雅黑" panose="020B0503020204020204" pitchFamily="34" charset="-122"/>
              </a:rPr>
              <a:t>非功能性需求讨论：</a:t>
            </a:r>
          </a:p>
        </p:txBody>
      </p:sp>
      <p:sp>
        <p:nvSpPr>
          <p:cNvPr id="8" name="文本框 7">
            <a:extLst>
              <a:ext uri="{FF2B5EF4-FFF2-40B4-BE49-F238E27FC236}">
                <a16:creationId xmlns:a16="http://schemas.microsoft.com/office/drawing/2014/main" id="{897B6756-0487-DE36-0ED2-401FAE7C9E49}"/>
              </a:ext>
            </a:extLst>
          </p:cNvPr>
          <p:cNvSpPr txBox="1"/>
          <p:nvPr/>
        </p:nvSpPr>
        <p:spPr>
          <a:xfrm>
            <a:off x="392023" y="236940"/>
            <a:ext cx="1487587" cy="369332"/>
          </a:xfrm>
          <a:prstGeom prst="rect">
            <a:avLst/>
          </a:prstGeom>
          <a:noFill/>
        </p:spPr>
        <p:txBody>
          <a:bodyPr wrap="none" lIns="0" tIns="0" rIns="0" bIns="0" rtlCol="0">
            <a:spAutoFit/>
          </a:bodyPr>
          <a:lstStyle/>
          <a:p>
            <a:pPr defTabSz="963930"/>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1.项目简介</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54" y="228285"/>
            <a:ext cx="225016" cy="586648"/>
          </a:xfrm>
          <a:prstGeom prst="rect">
            <a:avLst/>
          </a:prstGeom>
          <a:solidFill>
            <a:srgbClr val="0CB692"/>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3930"/>
            <a:endParaRPr lang="zh-CN" altLang="en-US" sz="1970">
              <a:solidFill>
                <a:srgbClr val="E7E6E6">
                  <a:lumMod val="50000"/>
                </a:srgbClr>
              </a:solidFill>
              <a:latin typeface="Agency FB" panose="020B0503020202020204" pitchFamily="34" charset="0"/>
              <a:ea typeface="幼圆" panose="02010509060101010101" pitchFamily="49" charset="-122"/>
              <a:cs typeface="+mn-ea"/>
              <a:sym typeface="Agency FB" panose="020B0503020202020204" pitchFamily="34" charset="0"/>
            </a:endParaRPr>
          </a:p>
        </p:txBody>
      </p:sp>
      <p:sp>
        <p:nvSpPr>
          <p:cNvPr id="26" name="文本框 25"/>
          <p:cNvSpPr txBox="1"/>
          <p:nvPr/>
        </p:nvSpPr>
        <p:spPr>
          <a:xfrm>
            <a:off x="314960" y="187960"/>
            <a:ext cx="4183206" cy="706120"/>
          </a:xfrm>
          <a:prstGeom prst="rect">
            <a:avLst/>
          </a:prstGeom>
          <a:noFill/>
          <a:extLst>
            <a:ext uri="{909E8E84-426E-40DD-AFC4-6F175D3DCCD1}">
              <a14:hiddenFill xmlns:a14="http://schemas.microsoft.com/office/drawing/2010/main">
                <a:solidFill>
                  <a:srgbClr val="375A52"/>
                </a:solidFill>
              </a14:hiddenFill>
            </a:ext>
          </a:extLst>
        </p:spPr>
        <p:txBody>
          <a:bodyPr wrap="square" lIns="91440" tIns="45720" rIns="91440" bIns="45720" rtlCol="0">
            <a:noAutofit/>
          </a:bodyPr>
          <a:lstStyle/>
          <a:p>
            <a:pPr lvl="0" algn="l">
              <a:buClrTx/>
              <a:buSzTx/>
              <a:buFontTx/>
              <a:defRPr/>
            </a:pP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2</a:t>
            </a:r>
            <a:r>
              <a:rPr lang="en-US" altLang="zh-CN"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a:t>
            </a:r>
            <a:r>
              <a:rPr lang="zh-CN" altLang="en-US" sz="2400" b="1" kern="0" dirty="0">
                <a:solidFill>
                  <a:sysClr val="windowText" lastClr="000000">
                    <a:lumMod val="65000"/>
                    <a:lumOff val="35000"/>
                  </a:sysClr>
                </a:solidFill>
                <a:latin typeface="Arial" panose="020B0604020202020204" pitchFamily="34" charset="0"/>
                <a:ea typeface="微软雅黑" panose="020B0503020204020204" pitchFamily="34" charset="-122"/>
                <a:cs typeface="Arial" panose="020B0604020202020204" pitchFamily="34" charset="0"/>
                <a:sym typeface="Agency FB" panose="020B0503020202020204" pitchFamily="34" charset="0"/>
              </a:rPr>
              <a:t>项目结构和功能介绍</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7179" y="102230"/>
            <a:ext cx="1212337" cy="2321083"/>
          </a:xfrm>
          <a:prstGeom prst="rect">
            <a:avLst/>
          </a:prstGeom>
        </p:spPr>
      </p:pic>
      <p:pic>
        <p:nvPicPr>
          <p:cNvPr id="6" name="图片 5"/>
          <p:cNvPicPr>
            <a:picLocks noChangeAspect="1"/>
          </p:cNvPicPr>
          <p:nvPr/>
        </p:nvPicPr>
        <p:blipFill>
          <a:blip r:embed="rId3"/>
          <a:stretch>
            <a:fillRect/>
          </a:stretch>
        </p:blipFill>
        <p:spPr>
          <a:xfrm>
            <a:off x="647464" y="656526"/>
            <a:ext cx="9496130" cy="61143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1870de60-2183-4ba7-bcb9-f4b3155140ca"/>
  <p:tag name="COMMONDATA" val="eyJjb3VudCI6NTgsImhkaWQiOiIwNDhjMTM0MGM5M2IwYzA5MjNhNzZhZjViNjI2MTRmNiIsInVzZXJDb3VudCI6NTh9"/>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TABLE_ENDDRAG_ORIGIN_RECT" val="509*321"/>
  <p:tag name="TABLE_ENDDRAG_RECT" val="40*190*509*32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QyNTk2MTY4NjkzIiwKCSJHcm91cElkIiA6ICIxODg3MjA1OTMxIiwKCSJJbWFnZSIgOiAiaVZCT1J3MEtHZ29BQUFBTlNVaEVVZ0FBQTg4QUFBSUlDQVlBQUFCUUVkeDdBQUFBQ1hCSVdYTUFBQXNUQUFBTEV3RUFtcHdZQUFBZ0FFbEVRVlI0bk96ZGQzeFVWZjcvOGZlZERBRVNXb0xVcUloZ1FVQklFQkFGeFFMNFJSQ2w2QW9yWlhFQlFSWVF3WUtyc0tJSWxoVVF4WWFBSUVYcGlLQkJXUkdRa2dLRWhaV0FCR21oaEpCQUVsTG0vdjZJYzM4enlTU1hta25nOVh3OGZKaTVaZkpKSHB6TWVkOTc3a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WxndUh2QWdBQVY2K0lpSWkxa2xyNnV3N0FOTTNUTHBmcm5xMWJ0OGI0dXhZQVFQSGs4SGNCQUlDckdzRVp4WUpoR09VQ0FnSzYrcnNPQUVEeDVmUjNBUUFBUkVWRitic0VYTVhHamgyclJZc1d5ZVZ5N2ZOM0xRQ0E0b3M3endBQUFBQUEyQ0E4QXdBQUFBQmdnL0FNQUFBQUFJQU53ak1BQUFBQUFEWUl6d0FBQUFBQTJDQThBd0FBQUFCZ2cvQU1BQUFBQUlBTndqTUFBQUFBQURZSXp3QUFBQUFBMkNBOEF3QUFBQUJnZy9BTUFBQUFBSUFOd2pNQUFBQUFBRFlJendBQUFBQUEyQ0E4QXdBQUFBQmdnL0FNQUFBQUFJQU53ak1BQUFBQUFEWUl6d0FBWEFicDZlbGF1M2F0MXE1ZG0yOWZVbEpTZ2VkTm5qeFprWkdSU2s5UFYzcDZ1b1lQSDY3aHc0Y3JQVDFka2pSeTVFaU5IRGxTSjArZTlIbiszcjE3TldmT25FdnpRNXluSDMvOFVYdjM3czIzZmN1V0xabytmYnBPbkRqaGg2b0FBTGcwblA0dUFBQUFmMHRKU2RFVFR6eHhRZWN1V3JSSVpjcVV5YmM5TVRGUlE0Y09sU1JGUlVWWjJ5ZFBucXl2di81YUkwYU1VTWVPSGIzTzJidDNyNlpQbnk1Sm1qOS92cXBXcmFvMWE5Wklrckt6c3lWSnExZXZsaVFOSFRwVUlTRWhYdWVucHFicXFhZWVVa1pHaHE2Ly9ucEowcnZ2dmx0by9UTm16RkM1Y3VXVWs1TWowelJsbXFaeWNuS1VsWldsakl3TVpXWm1LajA5WGFkUG45YVpNMmVVbXBxcXBLUWtKU1VscVU2ZE9tcmZ2cjBrS1MwdFRhKzk5cHJTMHRJMFpjb1UzWG5ubmRiM21EbHpwdGF0VzZkVHAwNXB5SkFoaGRZREFFQnhSWGdHQUZ6MVhDNlhqaDQ5ZXNIbm5zK3haOCtlVlZwYW1rYVBIcTFmZi8xVnI3enlpc3FXTFN0SldySmtpU1RwNXB0djFvZ1JJMlNhcG5WdXo1NDlaUmlHOVhyQWdBRnlPcDJhTm0yYUtsYXNxRk9uVGttU09uZnVySysrK2tvelpzeFFseTVkbEpDUVVHaE5PVGs1MnJwMXEvcjI3WHZPUDRkYmt5Wk5yUEE4ZCs1Y3BhV2xxVkdqUnJyenpqdlZzMmRQblQ1OVdsTHV4UW4zTWYvNXozKzgzbVBod29Ybi9YMEJBUEFId2pNQUFCNVdyMTZ0U3BVcWFkbXlaUm85ZXJUcTFLbWpPWFBtS0NBZ3dEb21NVEhSQ28yZTU3MzExbHZXYTg5UTNhWk5HNjlqSFE2SGNuSnl0SExsU3Qxenp6MXExNjZkTWpJeXRIVHBVa2xTbHk1ZE5HN2NPSzl6OXUvZjcvWDY0TUdEa25MRDc2bFRwL1RBQXc5SWtsYXVYS2xiYnJsRjBkSFJPbmp3b0hYWGUvSGl4ZnIxMTEvMTFGTlBxWDc5K21yU3BJbjFYblhyMWxXTkdqVVVHQmlvVXFWS0tUTXowL3ArRlNwVTBIMzMzYWVRa0JDVkwxOWVGU3BVVUZCUWtHclVxS0VxVmFwSXlnM0hYMzc1cFp4T3AxNTQ0UVZKVWtKQ2doV2UzVEl6TTIzRFBBQUF4UlhoR1FDQVBOYXZYNjgzMzN4VGtyUm56eDQxYTliTWEvLzc3NytmNzV5elo4OFcrQ3l6ciszOSsvZFhVRkNRMnJWckp5bDNtTGI3RHUzRER6K3NybDI3S2pVMVZhMWJ0NVlrclZtelJ1WExsN2RDNzdKbHkxU3paazFKVW5KeXN2VytWYXBVVWR1MmJiVjQ4V0l0V2JKRWxTcFYwb01QUHFnUFB2aEFxYW1wNnRhdFc3NWF5cFVycCtYTGx5c3VMazdMbGkzVGloVXJkT09OTjZwcjE2N3EwS0dEcE54bnVHTmpZelZ2M2p6Rng4ZHJ6Smd4YXRTb2thVGNvZWdwS1NucTM3Ky9LbFdxcEFFREJtanMyTEZxMWFxVkpreVlvSG56NXFsbno1NGFNbVNJMXExYko2ZlRxZWJObXhmdzJ3Y0FvSGdpUEFNQTRHSGV2SG1hTm0yYXNyT3pkZTIxMStxcHA1NlNsRHNaMXNhTkd4VWFHcXBxMWFybE82OTkrL1plZDZQMzdkdW5MbDI2U1BKKzVybEZpeGJLek16VXJiZmVxbnZ1dVVkUzdyUEtNMmJNc0k0eFRWT2RPM2MrcDJIYmtqUnQyalN2V2laUG5td05CZi9zczgrMGVQRmluVHg1VXRXclY5ZWFOV3U4N2pxN3paMDdWMisvL2JZa3lUQU1KU1VsNmYzMzM5ZUVDUlB5SFh2ZmZmZnAybXV2bFNRZFBYclVHbnI5M1hmZmFkNjhlVXBPVHRaZGQ5Mmx3TUJBZmYzMTF3b05EZFhUVHordCtQaDREUmt5Uk1IQndabzFhNWF1dSs2NmZPOE5BRUJ4UlhnR0FNRERzV1BIRkJZV3BycDE2MnIxNnRYNjRZY2ZWTFZxVlczYXRFbVZLMWZXNU1tVFZiRml4UXQ2Yi9jRVhGTHVjR2kzcVZPbmV0MDl6c25KeVRlOHVhQmgyNzc4OU5OUE9uejRzTXFWSzZjelo4N296Smt6S2xldW5JNGNPYUtmZnZwSnc0Y1B6M2RPMDZaTkplVU9LYTlVcVpJcVZxeW8wcVZMS3pFeDBkcCsvLzMzcTFPblRycnJycnVzODZwV3JhcWFOV3ZxMEtGRE9uRGdnRnd1bCtyVnE2ZUlpQWdOSGp4WUxwZExMNy84c29LRGcxVzNibDIxYmR0V3ExYXQwc2lSSXpWanhnd0ZCZ2FlNjY4UEFBQy9JandEQU9DaGYvLytPbkRnZ0xadTNhcTFhOWRxeTVZdDFyNjc3NzViaVltSlNrdEx1NkQzZGcvTGxxVHk1Y3Y3M083ZTUzbTMybzVuOFBhVWQzSXVYM2VjM2VyVXFhTlZxMVlwTkRSVU8zZnUxRmRmZmFVZmZ2aEJaY3VXVlljT0hmVGtrMDlxKy9idEdqNTh1SHIyN0tsbm5ubkdPbmZHakJuS3pNeFVqeDQ5ZFByMGFiMzY2cXQ2OGNVWGxaS1NvZ29WS21qRGhnMzY4Y2NmZGViTUdSMDRjRUNTOU50dnYybml4SWthTVdMRU9mK2NBQUQ0RStFWkFBQVBnd2NQMXU3ZHV5VkpRVUZCYXRPbWpVcVZLcVh2di85ZVM1Y3UxZEtsUzlXZ1FRT3ZjejcrK0dOOThza25CYjZucjlENitPT1BTOG9kTGwyL2ZuMXQzcnhaeDQ0ZHMvWWZPblFvMzFKV3ZoUVdzc2VQSDI5N3Z0dVpNMmYweXkrL2FPSENoZHF4WTRkdXZ2bG1QZmZjYytyUW9ZUEtsaTJyMU5SVVZheFlVVTZuVTU5OTlwbU9Ieit1VWFOR3llRndLQ1FrUkVPSERsVnljcktlZWVZWjNYenp6V3JhdEtrU0VoS1VrcEtpQlFzV0tEdzhYREV4TVpKeUowUmJ0R2lSMXExYnAyZWVlVWJseXBVNzV6b0JBUEFYd2pNQUFCNEdEQmlnMk5oWVJVVkY2Y1NKRTBwT1R0YjExMSt2UVlNRzZlVEprOHJNekZUTGxpM1ZyMTgvNjV6U3BVdm5DNEF1bDh1NlErMHJITHBub2k1VHBvd2FOR2lna1NOSEZuZ1h0bGF0V2w2dnM3T3pDeDIyN1RaLy9uemJZOXdHRFJxazdkdTNTOHI5ZWRMVDAvWDU1NTlyOHVUSnlzakl5SGY4NHNXTGRmcjBhYjN4eGh2NjdMUFA5TXN2dnlnb0tFaWxTcFhTZSsrOXAwR0RCbW5Ja0NGcTNicTFBZ0lDOU5sbm4xa1hFVjUrK1dXMWE5ZE9qUm8xc3A3YkJnQ2d1T01UQ3dBQUQ0MGJOMWJyMXEwMWMrWk1iZG15UmZ2MjdkT0dEUnVzcGFlV0xWdm10V3lWSlBYdTNWdTllL2YyMnVZNVlWamU0ZE9tYWVxT08rNlFKSlV0VzFiWFhYZWRUcHc0VVdCTmVkZEN0cnNydlh6NWNpVW5KK3ZCQng5VWFHaW95cFVycDRTRUJHM1pza1U3ZCs3MGVjNGRkOXloblR0M0tpUWtSQlVyVmxTRkNoVjB3dzAzYU8zYXRaS2t4eDU3VEpVclYxYnAwcVZWdW5ScHpadzVVNXMyYlZKQ1FvTCsrT01QU1ZKYVdwb21UWnFrOHVYTDY3bm5ubE5TVXBKeWNuSlVxVktsZk4rdnNDSGtBQUFVUjRSbkFBQTh1Rnd1dFcvZlhpRWhJYXBWcTViYXQyK3Y2dFdyVzJzejE2eFowNXBFNjBLbHBxWmFYd2NIQjlzZWY3NUIwK1Z5YWZ6NDhUSk5VMDJiTnJVQ2MyWm1wcDU2NmlscnlMaW5BUU1HcUYrL2ZwbzRjYUllZSt3eDFhMWIxK3Q3LysxdmYxTm9hS2hHakJpaDl1M2I2NE1QUHBCaEdLcFRwNDY2ZGV1bTIyKy9YZGRkZDUycVZxMXFoZVc0dURoSnNtYm05alI1OG1SVnExWk5IVHAwVUZCUTBIbjlmQUFBK0FQaEdRQUFENGNQSDFhWk1tVzBaODhlN2RxMXkydWZ3K0hRRHovOG9OZGVlKzI4My9mNDhlTTZkZXFVQWdNRHRXelpNa201ZDUzZFMwb1Z4cjNXc2x0NmVycFdyMTd0ODlpNHVEaE5tREJCTzNic1VFaElpSjU5OWxtOThNSUxrbVRWWGFaTW1Yem5wYWFtNm9VWFhsQlVWSlMrKys0N0xWeTRNTjhkNCsrLy8xN3IxNi9YK3ZYcjllaWpqMXJ2Vzd0MmJRVUhCK3ZJa1NQYXNtV0xEaHc0b002ZE8ydng0c1dTcElZTkcrYjdmcnQyN2RMMDZkTlZ0V3BWYXkxckFBQ0tNOEl6QUFBZXdzTEN0SERoUXJsY0xoMCtmRmo3OXUzVDNyMTdGUjhmcjEyN2RxbG16Wm9YOUw2N2QrL1dzODgrNjdXdGVmUG01M1N1KzFsa3QrenM3QUtQRFFrSjBlblRwMVcvZm4yTkhUdFdOV3JVVUk4ZVBmVG1tMi9xaHg5K1VNMmFOZFdpUlF2Tm5EbFRraFFZR0tqVnExZHIzTGh4T25ueXBFcVhMcTNubm50T3BVcVZ5cmM4MWlPUFBLSlNwVXJwOWRkZjErTEZpN1ZyMXk2Tkh6OWVuVHAxeWxmSHlaTW5yZUhxRHozMGtOZSs1T1JrYXlrdTFub0dBSlFVaEdjQUFEdzg4TUFEaGU2UGo0L1hva1dMenZ0OWI3MzFWdXRyaDhPaGlJZ0k2ODZ0bmJ4clBoY21MQ3hNczJmUFZwa3laV1FZaGlTcFhidDJhdE9talI1KytHRVpocUdSSTBkS2txNi8vbm9GQlFVcExpNU9KMCtlMUxYWFhxdTMzbnBMa1pHUitlNnV1KytRLzkvLy9aOXV1T0VHRFJzMlRNZVBINWRwbWdvS0NsSmFXcHBDUTBOVnJWbzFKU1FrYU9YS2xaS2s5dTNicTE2OWVwSnlsK0JLVFUyMWZzY1ZLMVpVN2RxMXovbG5Bd0RBbndqUEFJQ3Juc1BoVUdobzZEa2ZieGlHTldtWXcrRTRwM05DUWtLMGVmTm1aV2RueStsMG52TjVVdjdscU93bURQTTFGTnpoY0NnZ0lFQkhqaHhSY0hDd2JyLzlkajMvL1BPU2NwZm5DZzBOVlpjdVhSUVVGT1FWMWt1WExxMUhIMzFVSVNFaDFyWjY5ZXBwNXN5Wk9uUG1qSzY3N2pwOStlV1hxbGF0bXZWOW82T2o5ZXl6ejZwaHc0WWFOV3FVZFY3Ly92MzE0WWNmV2tGNytQRGg1L1Y3QUFEQW53eC9Gd0FBdUhwRlJFU1lVdUZyRlpkVUxwZExLU2twa3VSenRtbGZNak16SmVVT3BYYTVYRHA1OHFRa3FYTGx5dm5lKzh5Wk01Snk3K1pLVWs1T2ppVGxtd244UW12UHpzNVdRRURBQmIvZjc3Ly9ybHExYXBXSWNEeDI3Rmd0V3JSSUxwZXJYMnhzN0tmK3JnY0FVRHh4NXhrQWdNdkE0WENjYzJoMkN3d005RG8vYjJqMjNPY096VzZYSWpSN3ZyOW5MUmVDNGRnQWdDdE44YjhjREFBQUFBQ0FueEdlQVFBQUFBQ3dRWGdHQUFBQUFNQUc0UmtBQUFBQUFCdUVad0FBQUFBQWJCQ2VBUUFBQUFDd1FYZ0dBQUFBQU1BRzRSa0FBQUFBQUJ1RVp3QUFBQUFBYkJDZUFRQUFBQUN3UVhnR0FBQUFBTUFHNFJrQUFBQUFBQnVFWndBQUFBQUFiQkNlQVFBQUFBQ3c0ZlIzQVFBQXRHL2YzdDhsNENxV21Kam83eElBQUNVQTRSa0E0RGVtYWU0ekRPTUd3Z3VLZ1J6RE1INzNkeEVBZ09LTDhBd0E4SnVUSjAvV0sxZXVYQlYvMTFHU0JRWUc3cGVrN096c1lTNlhhNEcvNnltcE1qTXowMy83N2Jmai9xNERBRkI4RVo0QkFINnpiOSsrREVsLytMdU9raXdpSXNMOVpWSmNYQnkvU3dBQUxoTW1EQU1BQUFBQXdBYmhHUUFBQUFBQUc0Um5BQUFBQUFCc0VKNEJBQUFBQUxCQmVBWUFBQUFBd0FiaEdRQUFBQUFBRzRSbkFBQUFBQUJzRUo0QkFBQUFBTEJCZUFZQUFBQUF3QWJoR1FBQUFBQUFHNFJuQUFBQUFBQnNFSjRCQUFBQUFMQkJlQVlBQUFBQXdBYmhHUUFBQUFBQUc0Um5BQUFBQUFCc0VKNEJBQUFBQUxCQmVBWUFBQUFBd0FiaEdRQUFBQUFBRzRSbkFBQUFBQUJzRUo0QkFBQUFBTEJCZUFZQUFBQUF3QWJoR1FBQUFBQUFHNFJuQUFBQUFBQnNFSjRCQUFBQUFMQkJlQVlBQUFBQXdBYmhHUUFBQUFBQUc0Um5BQUFBQUFCc0VKNEJBQUFBQUxCQmVBWUFBQUFBd0FiaEdRQUFBQUFBRzRSbkFBQUFBQUJzRUo0QkFBQUFBTEJCZUFZQUFBQUF3QWJoR1FBQUFBQUFHMDUvRjREaXJVbVRKcVd5c3JKQy9GMEhBS0J3aG1GVXVQMzIyNnY2dXc0QWdHOXBhV2taOGZIeEtmNnVBeGZPOEhjQktONGlJaUsyU1dybzd6b0FBTGphbWFZcHc2RHJCcFJnV2RuWjJhMjJiZHUyMGQrRjRNSnc1eGwyR2txU2FacUovaTRFd0dWVFVWSnBmeGVCQzJPUXBxNG1wbW1hSnlUbCtMc1FBT2ZITUl4cWtrb0ZCQVMwbGtSNExxRUl6emduTVRFeDFmMWRBNERMSXp3ODNFVUFLN2xNMDVRa1U5SlJQNWVDeThnd2pHcC90dE9ub3FPalYvcTdIZ0RuSnlJaVlyNmticVpwN3ZWM0xiaHdoR2NBdU1xNWcvUFpzMmZMKzdzV1hKaXpaODlteGNmSG4vVjNIYmg4d3NQRFl3M0RhSlNUazVQazcxb0E0R3BGZUFZQVNKSjI3Tmh4MnQ4MUFBQUFGRmNzVlFVQUFBQUFnQTNDTXdBQUFBQUFOZ2pQQUFBQUFBRFlJRHdEQUFBQUFHQ0Q4QXdBQUFBQWdBM0NNd0FBQUFBQU5nalBBQUFBQUFEWUlEd0RBQUFBQUdDRDhBd0FBQUFBZ0EzQ013QUFBQUFBTmdqUEFBQUFBQURZSUR3REFBQUFBR0NEOEF3QUFBQUFnQTNDTXdBQUFBQUFOZ2pQQUFBQUFBRFlJRHdEQUFBQUFHQ0Q4QXdBQUFBQWdBM0NNd0FBQUFBQU5nalBBQUFBQUFEWUlEd0RBQUFBQUdERDZlOENVTHlFaDRkM2xkVFh4L2J2UEY0dWlZbUptVnAwVlFFQUFBQWxSOE9HRFc5ME9wMVRQRFkxbGlURE1GNE9Edy8vMjUvYkVtSmlZZ1lVZlhXNFVJUm5lREVNNDNkSkQvbllibTNMenM1K3UwaUxBZ0RnS2hNZUhuNkhwS2ZjcnczRHFDbEpBUUVCejRXSGh5Zit1ZTIzNk9qb0tRVzhCUUEvMnI1OSs3NklpSWpHa3FwN2JqY01vN0hIUzlwdkNVTjRocGZvNk9qbzhQRHdBNFpoWE90cnYybWFSN2R0Mi9aVFVkY0ZBTURWSkNzcjY0L0F3TUNCeXQ5WGU4SXdEUGZYbzRxMktnRG53ZVZ5dWVZNEhJNWhoUnp3VlZFV2hJdEhlRVplcHFUWmtsNG9ZUC9LUDQ4QlVFSkZSRVQwbHBSdkJFbEVSTVF4ajVlZlJFZEgwekVIL0NRdUxpNHhQRHg4azJFWWR4VjBUSFoyOW9LaXJBbkErVEVNWTdFa24rSFpOTTBEc2JHeDY0dTRKRndrSmd5REwwc0syVGUzeUtvQWNGbGtaV1g5TE9rYWovL2NyRzB1bCt0cmY5UUd3TXZTUXZiRmJkdTI3WDlGVmdtQTh4WVRFN05lMGdsZit3ekQrTTdYZGhSdmhHZmtFeE1UczlFMHpjUzgyMDNUVElxSmlmbmVIelVCdUhTMmI5KytWMUowSVlmc2pZMk5qUzJxZWdENGxwT1RNOXMwVFZjQnU3bnJEQlIvMlNyZ3hsTk9UczZjSXE0Rmx3RGhHYjY0RE1QdzFhQy9sNVJUMU1VQXVQUmNMbGVCbzBoTTAxeFRoS1VBS01DMmJkc09TSXJ5dGM4d0RNSXpVQUtZcHJuSXg3YkVyVnUzcnZGRE9iaEloR2Y0WkpybVloL2I1dm1qRmdDWG5zUGhXRjdRUHRNMHB4VmxMUUFLbGErdG1xYjVXMVJVMUhaL0ZBUGcvR1JtWnE2VmRDclBadVlRS3FFSXovQXBKaVptbldtYVNSNmJVckt5c2xiNHJTQUFsMVIwZFBST1NidnliamROODJCc2JPdzZQNVFFd0lmczdPeFpwbW5tN1dSejF4a29JWGJzMkpGcG11WTNudHNNdzJBT29SS0s4SXlDWkV2eXZOUDh3NDRkT3pMOVZReUFTODgwemRsNXR4bUd3VkowUURIeTV4d0YyenkzTVdRYktIRTgyK3lKNk9qb0gveFdDUzRLNFJtRldlaitJdThWTXdCWGhHVSt0bjFSNUZVQUtKUnBtcDVEdC9kRlIwZjdmQTRhUVBGMDdOaXhOZTRSSktacFJvbzVoRW9zd2pNS2xKcWF1bFpTaW1tYVowNmVQSm52R1dnQUpWdE1UTXcyMHpSL2M3ODJUVE14T2pxYU84OUFNWk9Ua3pQTC9iVnBtb1V0WHdXZ0dEcHc0RUM2WVJpekpjazBUWVpzbDJDRVp4UW9QajcrckdtYVgwdjZjZCsrZlJuK3JnZkFKV2ZLKzA3eldqR0JDVkRzYk4rK2ZaZWtQWCsrWk1nMlVBSzVYSzV2SkoyS2pZMzkxdCsxNE1JUm5sRW8welFYU21MSU5uRGwrczdqNnkvOVZnVUFPd3NsL1JFVEU3UFczNFVBT0gvcDZlay9LbmYyL0N4LzE0SUxaL2k3Z01zbElpSml0YVQ3L1YxSFNXZWFwZ3pqaXYxblVwUlNzck96Nzk2MmJWdWN2d3NCOG5DRWg0ZnZseFFVRXhOVFJUeUhCUlJMNGVIaGpTVDlKU1ltNWlWLzE0S3JELzNxUzROKzlTWGp0MzYxczZpL1lSR2lnVjhDTlBCTHBvTFQ2V3d2aWZDTTRzWmxHTWFucG1sR2lPQ01JaEllSHI3RU1JeEgvRjFIU1JRUkVmR2l2MnNvS1V6VFREWk5zMWxzYk94dWY5ZHlCYUJmZlFuUXI3NWsvTmF2dnBMRHN5UXBLb29KS2VGZm8wYU4wc3FWSytWeXVRNzR1NVlyRVZmREw1MklpQWllZDc1NFI3S3pzeHR0MjdidHFMOExLYzRJemlnS2htRlVNZ3lqdDZSUi9xN2xTa0cvR3Y3bTczNzFGUitlQVZ6eENNNFhpV0ZrbDFSMXd6QmFTNXJ2NzBKS0Fqcml1RnhHang2dFpjdVdTUkozblFGY01vUm5BRmNFT3VId3R6NTkrbWpidG0weURJTlJKZ0FBWElHWWJSc0FBQUFBQUJ1RVp3QUFBQUFBYkJDZUFRQUFBQUN3UVhnR0FBQUFBTUFHNFJrQUFBQUFBQnVFWndBQUFBQUFiQkNlQVFBQUFBQ3dRWGdHQUFBQUFNQUc0UmtBQUFBQUFCdUVad0FBQUFBQWJCQ2VBUUFBQUFDd1FYZ0dBQUFBQU1BRzRSa0FBQUFBQUJ1RTV5Snc4dVJKTFYyNlZIdjI3UEc1UHkwdFRaczJiZEtjT1hOa21xYnQrMjNjdUZGUlVWSFc2NmlvS0czY3VQRzhhakpOVTZ0V3JkS3FWYXZPNmZpNHVEaXYxNW1abVpvd1lZTG16cDBybDh0bGUvNzI3ZHNWR3h0N1hqVjZpbzZPMXVMRmk3Vno1MDZ2N2FacGF1M2F0VnE3ZHUwNS9lNEFBQUJ3WlRGTlUzRnhjZHErZmJ1U2twTE8rL3pNekV4RlJVVXBLaXJxblBxMWVlM1lzVU16WnN6UWpCa3p6dWw0bDh1bG4zLytXWkdSa2VmOXZTVDYxZjdrOUhjQlY0T29xQ2lOR1ROR0hUcDAwSmd4WS9MdFQweE0xRFBQUENOSnV2MzIyMVcvZm4xclgycHFxbEpUVTcyT0h6aHdvTXFVS2FPdnYvNWFrdlNQZi94REdSa1pXclpzV2I3M3JsbXpwcythWEM2WFhuNzVaVWxTdTNidENxMy9oUmRlVUdSa3BGNS8vWFcxYjk5ZWtyUjQ4V0xObXpkUDRlSGgrc3RmL2xMbytaTDA3TFBQNnZUcDAxNmh2M1BuemtwSVNQRGExcVJKRTlXcVZVc0xGeTcwT24vSmtpVmF2bnk1K3ZidHEzcjE2bG5iczdPek5YVG9VRW5TNXMyYlpSaUdiUzBBQUFDNGNpeFlzRURqeG8yVGxOdHZmZnp4eDgvci9LTkhqNnBmdjM2U3BBMGJOaWd3TVBDOHpqOXk1SWdtVFpva2g4T2h6cDA3cTN6NThvVWVmK3pZTVEwZlBseEJRVUZxMHFTSmpoMDdwZ0VEQmhSNnpwdzVjMVN0V2pWSjlLdjlpZkJjQk56L2lHKysrV1pyVytmT25iMk9jVGdjY3JsY0dqWnNtTXFWS3lkSkNnd00xSDMzM2FkUFB2a2szM3RtWkdTb1k4ZU9YdHZ5dnBhazBhTkhhL1RvMFlYVzE2UkprMExydnVlZWV4UVpHYW0zM25wTFRabzBVWmt5WlRSMTZsUkpVa3hNVElIbkwxbXlSTmRlZTIyKzdTKzg4SUoyN2RxbEkwZU9TSkk2ZGVya3RmL2d3WVBxMUttVGV2YnNxUzVkdWhSYXUrZFZNWWVEZ1JRQUFBQlhrejE3OXVqZi8vNjM5WHJ5NU1scTFxeVpicmpoaG5OK2o3Tm56MXBmTzUwRng2TVdMVnI0M083dWo3cGNMclZwMDhabjZOeXdZWVBTMDlPdDBhTDMzbnV2ZnZycEozM3l5U2ZxMkxHalRwMDZWV2lOT1RrNVByZlRyeTVhaE9jaXNHN2RPa25TZSsrOXAvZmVlMCt0VzdkV1FrS0N6Mk5QbkRpaEV5ZE9TTW9OejgyYk4xZEFRSUFjRG9mMWozank1TWtxVmFxVWRZVnE2dFNweXNySzB1REJneVZKdTNmdjFzcVZLOVd6WjAvVnJsM2I2K3JiOGVQSDllT1BQK2I3dm8wYk4vWUs5NTRlZnZoaExWKytYRkZSVWRxd1lZTldyMTV0MjhBbEZYaTE2b1liYnBERDRWQlNVcEt5czdOMTIyMjNXZnNPSERpZ3dNQkEzWGJiYmJybW1tc0tmTy9seTVmbnU0dmZ0R2xUcjllYk4yKzJyUkc0SENaUG5xeDY5ZXJwN3J2dmxpUzk4c29ya3FTeFk4ZXFiTm15R2pseXBDVHBwWmRlVWtoSVNJSHZrNTZlcmkxYnRraVNXclZxNWJVdktTbEpvYUdobDZQOGk2cC8rL2J0eXNuSlVlUEdqUy9vZTBkSFIydi8vdjI2NVpaYnZLNkdtNmFwWDM3NVJaTFVzbVZMcm9iamdxU21waW91THE3QUR2RDV1cFJ0ZE55NGNUcHo1b3lHRFJ1bXlwVXJGM3JzNHNXTDFieDVjOVdvVWNQYVpwcW1saXhab29DQUFKOFgwOTFvbzdpU0pDVWxhZGl3WWNySXlGQ3RXclhrZERxMVo4OGVEUmt5UkY5ODhjVTV0MEgzS00vZzRPQkNRMk5tWnFidGUyVmxaUlc0Ny9qeDR4bytmTGdrYWRxMGFicjMzbnQxMzMzM3FWeTVjbDUzakQyL245M2ZLL3JWUll2d2ZKbHQzNzVkQnc4ZVZKa3laVlMxYWxYdDM3L2ZhcFNCZ1lIYXNHR0R6L1BjZDNNREFnTDAwVWNmcVYrL2ZpcGZ2cnhPbkRpaEJnMGFLQ0Fnd0dyb2Q5MTFsM0p5Y2pScjFpeGxaR1NvVzdkdXFsYXRta3FYTHEwR0RScW9RWU1HT24zNnRPYk5tNmNWSzFaSWtwNTg4a25ObVROSGt2VEFBdzlvelpvMXFsMjd0cnAzNzY0YmI3d3hYejB2dmZTU3NyS3k5TlZYWDJuOSt2VUtDQWpRaHg5K3FGdHV1U1hmc2ZmZmY3OWNMcGNNdzFDL2Z2M3lEUjhaT25Tb0huMzBVU1VtSnVyRWlSTjY5TkZIcmYzLy9lOS9WYmx5WlhYdDJsVk5talRSMnJWcnJlRWprdlQ1NTUvcjg4OC8xK2pSby9NOWszSWh6NmdBbDlyZXZYczFmZnAwU2RMOCtmTlZ0V3BWclZtelJsTHVjQ2hKV3IxNnRTUnA2TkNoaFlibnhNUkU2OSsvWnp1YVBIbXl2djc2YTQwWU1TSmZKM25ldkhtYVBYdTJldlhxbGU4SzgrSERoNjFSTHdYOTdiblkraGxLaHVMcXlKRWordXRmLzZyVTFGUjk4c2tuYXRTb2tlNi8vLzV6T3ZlZGQ5NVJSRVJFdnUwWDBrWUxFaGtacWVUa1pQWHYzNy9ROEx4NDhXSzkvdnJyQ2d3TTFOeTVjeFVXRmlhbjB5bVh5MlZ0ZDMvUHFLZ29wYWFtcW5YcjF0YjV0RkZjS1k0ZlA2NkJBd2ZxNE1HRENnZ0kwT2pSbytWd09QUzN2LzFOQnc0YzBOTlBQNjBQUHZpZ3dFY1lQU1VtSmtyS0RhdFpXVmtxVmFwVW9jY3ZXTEJBTjl4d2cxd3VsMWFzV0tIMjdkdGIvZnN0VzdiSTZYU3FjZVBHMnJkdlg0RjNleHMwYUtCeDQ4YnBpeSsrOExrL2I5dVRSTCs2R0NBOFgyYUxGeStXSkQzMTFGTzY2YWFiTkhMa1NEVnYzbHl2dnZxcXhvMGJwemZmZk5QbmVZOCsrcWlHRFJ1bTMzLy8zZXU5UENjZDI3cDFxODl6Wjg2Y0tVbGFzV0tGYnIzMVZ2MzAwMCtLakl4VVJrYUdRa05ETldIQ0JMVnUzZG9LejJQR2pOR1FJVU8wYU5FaUxWcTBTSFhxMUZIVHBrM1ZwMDhmaFlhR0tqczdXOVdyVjVja25UNTlXbEp1cU05Yis3WFhYcXRKa3laWmpjMHdERld2WGwxaFlXRTZlUENnSktsV3JWcXFXTEdpQmc0Y2FKM24rYldVZTVYc3VlZWUwMy8rODU4Q2Y2OGRPM1pVeDQ0ZGRmejRjYlZyMTA0VktsVFFUei85SktuZ1llaEFVVml5WkltazNNYzBSb3dZNGZ5Q09Vd0FBQ0FBU1VSQlZEVUVxbWZQbmw0ZHlnRURCc2pwZEdyYXRHbXFWS25TT2IyL3krWFMyYk5ubFphV3B0R2pSK3ZYWDMvVks2KzhvckpseThvMFRjMmZQMTlIamh5eDJzSHJyNzl1L1IzeTVObE9QRCtJTDJYOURDVkRjVks5ZW5YVnExZFA2OWV2MThzdnY2dzVjK2FjMHlncXFmQTdTWGtWMUVZN2QrNnNvMGVQNWp2ZTNmN2NuNTJGL2Z2Ky9mZmY5ZTY3Nzhvd0RJMGVQVm83ZCs3VTMvLytkMDJjT05GcjlOaTJiZHYwNmFlZmF2MzY5UW9NRE5Tbm4zNnFCZzBhNUhzLzJpaEtxdDI3ZCt1NTU1N1RvVU9ISk9YK1c3Nzk5dHNsU1NOR2pOQmJiNzJsaElRRTllclZTMlBIamxYejVzMExmYjk5Ky9aSnltM3J2LzMybTlmOFE1NTY5KzR0U2FwWXNhS09IajJxMTE1N1RaczJiZExHalJzMVpzd1laV1JrNk5WWFgxVmlZcUllZlBCQjllclZ5enJIbDRTRWhITzZtKzFHdjlyL0NNK1hXZFdxVmVWME90V3hZMGN0V2JKRTVjcVZVOXUyYlZXK2ZQbENaN3F1V0xHaS92blBmL3JjNTJ0WWg1VDdELy9Rb1VQYXZIbXpkWWVvYTlldVZnTnpPcDI2ODg0N3RXWExGbTNac3NVYXpqMXAwaVRWcWxWTGNYRnhPbnYyclBiczJhTzllL2VxZi8vK1dyaHdvVFVCUTJCZ29GYXZYcTNxMWF0cjFxeFpCUTQ5ZDNNNEhQclh2LzZsWmN1V1djOWRmL3p4eDZwU3BZckdqQm1qb0tBZzZ3NlhKODloNWkxYXRORHExYXMxWWNJRXJWcTFTbi85NjEvVnAwOGZhMzk2ZXJva3FXelpzb1hXQWhTRmpJd01MVjI2VkpMVXBVc1hxKzI0N2QrLzMrdTF1MjI2bjJOYXZYcTEzbnJyTFd1LzUxWGZObTNhZUozcmNEaVVrNU9qbFN0WDZwNTc3bEc3ZHUzMDQ0OC9hdCsrZlhyeXlTZVZsWldsdExRMFhYUE5OYXBWcTVhazNEdERuaCs0bDdyK3ZCaEtodUxteFJkZlZOZXVYWFhreUJIOS9QUFBYcCtueTVjdjEydXZ2YWFLRlN2cSsrKy85L25jNDhXMDBZS3NXTEhDNi9QK2tVY2V5WGZNcWxXcjVISzVOSFRvVUtXbHBlblpaNTlWbXpadHRIbnpaaVVsSlduczJMSFc1MmxtWnFiMU9WbTVjbVYxNjlaTjExOS92Yy92VFJ0RlNiUmd3UUs5OTk1N3lzaklrSlE3Y1c2clZxMDBlZkprU2Jtaks5UFMwalJwMGlRbEpTVnAwS0JCNnRLbGl3WU5HcVFLRlNyNGZNOXQyN1paWDY5ZnY3N0E4RHg0OEdDNVhDNHRYTGhRSDN6d2dWSlRVK1Z3T0t6UDFKeWNIRFZ2M2x6TGxpMVRaR1NrMXE1ZHE2ZWZmbG85ZS9ZczlHZnkvRnZVb2tXTEFnTTEvV3IvSXp4ZlppMWJ0bFJLU29vZWVlUVJPUndPL2ZMTEx5cGR1clRYTVhuRHNLOHJQSGtuRGN0N1RLTkdqVlNtVEJsSnVVdGovZVV2ZjFIdjNyMDFjT0JBN2RxMVMxOSsrYVd5czdPdFlkdUZlZU9OTjNUa3lCR2ZmMkNDZ29JMGJOZ3d6Wm8xeTJzNGw3c2VYME04M0hleUpLbHYzNzc2NktPUEpPVXUwV1UzRzZMVDZWU2xTcFdzNFRPbFM1ZjJ1c1BsdmhQdW5tUU44S2Y1OCtjckpTVkZVdTVjQVYyN2R2VWFNcmxtelJxVkwxL2VhaS9MbGkzekdrNTI5dXpaQXBmWThMVzlmLy8rQ2dvS1VydDI3WlNabWFrcFU2WW9MQ3hNdlhyMVVzK2VQWldWbGFVUFAvelFtczMvMEtGRDFuQk9YOFBCTHFaK2hwS2hKQWdMQzlPQUFRTlV1M1p0cjBCcm1xWm16Wm9sU1dyZnZuMkJFd1pkVEJ0dDJMQ2hjbkp5MUwxN2Q2V2xwZW5kZDk5Vm5UcDF0SDM3ZHR1Nm5VNm54bzhmcndNSERraks3Uk44OE1FSDF2NWR1M1pwd1lJRjF1czc3cmhEWGJwMFVlWEtsYlZod3dabFpHVG8rZWVmcDQyaXhKczZkYW8rL2ZSVFNibnQ0cVdYWHRLamp6NnEvLzczdjFad2JOdTJyWHIxNnFVcVZhcG83Tml4T252MnJMNzU1aHRWcUZCQmd3WU55dmVlWjg2Y1VYUjB0UFg2KysrLzE5Ly8vdmQ4eDdsY0x2M3d3dy82L1BQUHJaR2dZV0ZoR2pObWpNTER3eVZKNWN1WDEydXZ2YVpPblRycHpUZmYxSjQ5ZXpSbHloU3RYTGxTRXlkT3ZDUy9BL3JWL2tWNHZzenExYXVuNjY2N1RuUG56cFdrZk1GWlVvRkR0OTNIdTY5bUhUcDB5R3ZvV1AzNjlWVzFhbFg5OU5OUDZ0U3BrOVVaWHJac21aS1NrcFNTa3FJZVBYcm83cnZ2MXBkZmZtbnRLNGk3VTMzMzNYZGJVK3gzN2RyVit1RE02OUNoUS9sbURmZjh3QXdJQ0ZCc2JLeGlZbUtzYlVlUEh0Vnp6ejBuS1RlSWYvWFZWL25lMS9QRDJ4ZlB1K0Z1ZS9ic3lYZWx1Mm5UcGx6dFJwRkpUVTMxV3QvUk5FMTE3dHo1bklZOVM3bi9ydHUzYjI4dEJ5Zko2MWtwWDFlbGI3MzFWaXNBTEZ5NFVBa0pDYXBZc2FKNjlPaWhFeWRPcUdIRGhucnl5U2Q5MXV2WnBoME9oMzc4OGNlTHFyOUJnd1lNSlVPSjBLdFhyM3pibGl4Wm90MjdkMHVTNHVQamRlYk1HYmxjcm56THpWeE1HM1ZmYUhJUGFhNWF0YXF1dSs0NjFhaFJReTFidHRSOTk5MG5TZnIyMjI4VkhCeXM1T1JrNi9QUTZYU3FXYk5taW95TVZMbHk1VlMrZkhsVnFGREIrbS9qeG8zV3NGT0h3NkgzMzM5ZlpjdVcxYlJwMC9URkYxL281TW1URFBmRUZlRXZmL21MRmk1Y3FNREFRTDM1NXB2V1VHMWYycmR2cjNyMTZtbjA2TkU2ZS9hc3RSUlZYc3VXTFZObVpxWUNBd05sbXFiMjd0MnJYMy85VlhmZWVhZlhjZG5aMlpvNGNhSVNFeFBsY0RqVXZYdDNQZlBNTTliTkswK05HemZXN05tek5YWHFWTTJjT1ZNblQ1NVVhR2lvejBjM3BITnZLL1NyL1kvd2ZKazVISTRDaDRpNGVWNHR6aXN4TWRGNlRtUGx5cFZlNGRuOVRKVWsvZmJiYjZwWXNhSWthZGFzV1hJNm5UNmZUenJYaVV2T1JWWldWcjZoMjU3aDJlbDA2cU9QUHJMV3lzdk16TlNRSVVQVXJGa3pQZjc0NDBwTFM3TnQwTDY0WEM2ZlY3VzU4ZzEvbWpwMXFwS1RrNjNYT1RrNStkcEhRY09lejBkR1JvWTFuTXZ6YjR0N1dUalBaemlIRFJ1bU1XUEc2Tml4WTZwU3BZcTFQVE16VTRaaHFGU3BVanA0OEtBY0RzZEYxNzl3NFVLR2txRlltelJwa3ViUG4yKzlYcnAwcVVKRFEzWGt5Qkd2TzBLYk4yOVdyMTY5VkxwMGFYMzAwVWUybitGNUZkUkdDK0owT3IwbUo2cFNwWW9DQWdLOGhtMDZuVTUxNnRSSnUzYnRzaDdMOG5UdnZmZnF4UmRmMU04Ly82ekV4RVMxYjk5ZWxTcFZzdTVVdThNNWJSUWxYYVZLbFRScDBpUmRmLzMxQ2dvS3NqMitkdTNhbWo1OXVwS1RrMzFPQXBhVWxHVGR5WDdnZ1FlVWxaV2x5TWhJVFp3NFVjMmFOZk42Zmo4d01GQjkrdlRSZDk5OXA0Q0FBTTJhTmNzYXNWS1l6ei8vWEgvODhZZlBHMmh1bm85UzdkKy8zK3ZDdFNmNjFmNUhlQzRHQ25xR1djcWRyZHZ6dzk1VGNuS3lnb09ERlJRVXBQbno1K3ZoaHgrV2xEdHMrOUZISDFYVnFsWHpuVE4rL1BnQ3Y5Y0xMN3h3WG5YN0dyYnQrZXhqcVZLbGxKMmRyWWNlZWtnLy92aWpNak16cmJ0Z25uZmIzM3p6VFowK2ZWb3RXclN3d24xQnN4eW1wYVVwT0RoWVc3WnNrV0VZNnRPbmovV2N5ZzAzM0tCNTgrWVZ1ajRmY0xtNGh6dTdsUzlmdnRDMmZTbStqK2Rkc1lpSUNEMzg4TVBhdDIrZmR1ellvUWNmZkZDTkdqWFMyTEZqMWF0WEwyVm5aK3YrKysvWGZmZmRwNy85N1c4S0RBelVEei84b0FjZWVFQU5HemE4SlBVemxBekZXV1ptcGhYd3BOelJGV2ZPbk5HUUlVT1VrcEtpa0pBUW5UeDVVbEx1aGU5ZHUzYXBYNzkrbWpwMTZqbFA2Q2NWM0VZTGMrellNVW01Lzc0REFnSWtlWCtldXBlcy9QYmJiNzErQnJleVpjdHE5T2pSR2pWcWxONTY2eTBkUG54WUtTa3BDZ29LVXBzMmJYVHZ2ZmRLb28zaXluRHJyYmVlMS9HR1lmaGMyY0xsY21uMDZORktUazZXdytGUW56NTlkUHIwYVVWR1J1cTMzMzdUbENsVHJHVmczYnAxNjZadTNicnBuWGZlOFJycVhaakdqUnZiTGczbitTaFZZYzg4MDYvMlAzNGJ4VUJCUXpXaW9xTFVvMGNQZmZIRkYyclRwbzNpNHVKMCtQQmhhMy9kdW5YMXlDT1BhTXFVS1RwOCtMQTFJM2JwMHFYMXlDT1B5T1Z5NVp2eDhtSTc4Ny8vL3JzMVFVTkNRa0srMmoydmlEdWRUalZvMEVDZE8zZjJXbHU2b0o5M3c0WU5Yc3ZudlBUU1MrcmF0YXYyN2R0bnphYm9uaUc4YWRPbTJyaHhvN1p0MjZZcVZhcW9WcTFhMnJKbGk2Wk1tYUloUTRaYzFNOElYSWo2OWV0cjgrYk5WaWRZOG43R3VEQlJVVkg2K09PUDg4MXQ0TWxYdTNGM2R1Zk9uYXViYnJwSlE0Y09WYmR1M1JRY0hLem5uMy9lZXUvMzMzOWZtelp0VW1Sa3BEVTB0R3pac2pweDRvUmF0bXlwdSs2NlMxbFpXUmRWUDBQSlVOd05HREJBVHozMWxEWHNPams1V2ErLy9ycmk0K05WcGt3WnZmcnFxeG8yYkppazNMdlVQWHYyMU83ZHV6Vnc0RUJOblRwVmMrYk11ZWcyV3BBLy92aERrcXpQY2NrN1BPZnR2TG9meFpKeVYvT1Fjb1BBcGsyYjFMWnRXNnZEbjV5Y2JFMW9SQnNGL2orWHk2Vi8vZXRmV3JkdW5hVGN0bHFuVGgxSjBqMzMzS09mZi81WjA2ZFBWK1hLbGRXOWUvZDg1ei8vL1BQVzU2eFU4Q01jNStwY2gyM1RyL1kvd25NUlc3SmtpUklTRXZTUGYvekQycFozZUxYbk1HNzMybzAxYTlaVVRFeU1OVlJEa243OTlWZjkrdXV2a25Ldmt2LzN2LysxM3UrWFgzN1JHMis4a2UrdWRVRjNzYzlGZG5hMit2VHBZM1V1U3BVcTVUWFowYlhYWG1zTkkzY1BDZTNkdTNlK3EzMTkrL2FWbFB1SGE4R0NCVjVYNmV2VnE2ZTc3cnJMK25yZXZIbWFNR0dDdGQvaGNPajIyMi9YeXBVck5XWEtGRW5TMDA4L3JWdHV1VVY5K3ZUUnpKa3pGUmdZcVA3OSs3TlVCb3BVZ3dZTk5ITGtTSTBZTWNMbi9yeXpXM3ZPZkMzbFh2VEtlOGZHNVhKWmJjclgzUnozblo0eVpjckk1WExwMVZkZlZYSnlzdnIwNmFQRGh3OXI5KzdkbWpsenBwS1NrdFNrU1JPTkh6L2U2b1JYcjE1ZHRXclYwcnZ2dml0SmlvdUx1Nmo2R1VxRzRxNWN1WEplN1dqRWlCRktTRWl3bGw2ODVaWmJySDNWcTFmWHYvLzliejM5OU5QNjMvLytwMDgvL1ZTVksxZStxRFpha05PblQxdDNlbXJYcm0xdGQxK01kamdjK2RaTWRnZG1UKzVKejl4RFMrZk9uYXVaTTJjcU9EaFkwNmRQcDQwQ2YwcEpTZEZMTDcxazlhRnZ1dWttcjM3NWl5KytxTmpZV0tXa3BPamRkOS9WbmoxN05IejQ4SE1hSm42aGZLMkE0UXY5YXY4alBCZUI0OGVQUy9yL1Y3bnlYaUVxYUprWDZmOC9VMWlqUmcyZE9IRkNsU3RYdHZZOS92amphdGl3b2Y3NXozL3ErKysvVjl1MmJTWGxQdjljcmx3NTZ3N3h4UTRmZGIrUHkrVlNhbXFxVWxOVDFhOWZQMVdxVkVsUFBQR0Vmdjc1WjRXRmhTa2tKRVNMRmkyU2xMczhoc1BoOERsTVp1REFnWXFPanRiVXFWT3RZV1hQUC8rODNuampEZTNjdVZOaFlXRjY0b2tuZE91dHR5bzBORlR2dlBPT0dqWnNxSGJ0MnVtT08rN1EvUG56OWY3Nzc4czBUYlZxMVVwZHVuU1JZUmpxM2J1M3Z2amlDMzMyMldmYXZIbXordmZ2Yjd1dUgzQ3BOR2pRUUNkT25DaHdmOTdacmZQZTFlM2R1M2UrdFNBOXIyVG5uYkRITkUzZGNjY2Rrbkx2SXUvZXZkdTZ3dnpGRjE5b3hvd1pHalZxbEZhc1dLRVZLMVpvOXV6WkNna0pzVHJwbmtIaFV0VFBVREtVTk04Ly83eGVlKzAxalJvMVN2ZmVlNjhTRXhPOTl0ZXZYMSt2dmZhYTFxOWZyeUZEaHNqcGRGNVVHODFyNnRTcGlvK1BWNnRXcmJSMTYxWkpVc09HRGEzOTd2RHM2OSs1dTdNczVUNVA2U2s3TzFzZE9uU3c3ampmZmZmZHlzaklvSTBDa3RhdVhhdC8vZXRmMXV6NE5XclUwTVNKRTcyZVI2NVdyWm9tVEppZ3dZTUhLeXNyUzRzWEw5YlBQLytzVWFOR2Fmanc0YmJmbzZBN3dRc1dMTEFleTNCNzg4MDNsWk9Ub3djZmZGQlM3dCtObzBlUHFsU3BVa3BPVGxac2JLeDFiRkJRa005SFNPaFhGeTMrcWhVQnoyVW9XclZxWlUzVzRiWjQ4V0xiYzB1VktxV2NuQnpWcUZIRDJyZHc0VUxyM0k0ZE8rcVJSeDdSenAwN3RXWExGa25TUXc4OXBKWXRXL3A4UHVwY3VBTzN1MFB1Y0RnMGVQQmcvZld2Zi9VNmJzNmNPZHEwYVpQWE52ZlNObmtkTzNaTXZYcjFzam9wNWN1WDE5dHZ2NjJtVFp1cVlzV0tHalZxbENJakl4VVpHYWxYWG5sRmp6MzJtRmF0V3FYUTBGQkp1WGUzdnZubUcwblNuWGZlcWZIangxdFg1QWNOR3FUMDlIVE5uVHRYVzdkdTFUZmZmRU1qUjdGeHFXZWRUVTFOdGI0T0RnN1dOZGRjbzc1OSsrcTIyMjdUTGJmY29tclZxdW5Ja1NOZXM0VjZodDJsUzVkYWF6cEw5c1BNN09wbktCbEttbHR1dVVYTGxpMHI5Szd3UXc4OXBJY2VldWlDM3QrempaWXRXMVpmZnZtbE5tellvRE5uemtpU05WdzBKaWJHV3ZhbVZhdFcxam51Wng3UE40QzZYQzVsWldXcFc3ZHU2dENoZzhxV0xhdGF0V3JSUmdIbFR1TG5ubGl6VHAwNm1qeDVzcXBWcTVidnVLWk5tMnJ5NU1rYU9YS2tVbEpTRkJnWXFFYU5HbDN5ZXR5UFVya1pocUdlUFh0YU45N2N3c0xDZkFabit0VkZqL0JjQkZxM2JxMkdEUnVxWmN1VzZ0dTNiNzdoVjRXdDg5eXlaVXUxYk5sU2Q5OTl0eDU4OEVGZGM4MDFrcnl2T3JzOS9mVFQrdU9QUHpSdzRFQ2xwcWJxaVNlZTBMNTkreTQ0UEx2ZGM4ODlhdGFzbVo1ODhrbXZkVEhkYnJ6eFJtM2F0RWtPaDBObHk1WlZpeFl0dklhL2VLcFNwWW82ZHV5bzZkT242NkdISHRMQWdRT3RQMXF0VzdmVy9Qbno5Y0VISDJqanhvMVdoOFhkd0tYY3RXUTNidHlvUm8wYTZSLy8rSWZYRlR6RE1EUml4QWcxYTlaTW4zLyt1VFc4SENnT09uVG80UFU2UFQxZHExZXZQcS8zT0g3OHVFNmRPcVhBd0VCcjJibXlaY3RhZDdYY3k4eGtabVlxUGo1ZSsvYnQ4eG9LZHVMRUNXc1lhVmhZMkhsMXl1M3FaeWdaU2dMUEVSVC8rYzkvOGkyM2VMRUthcVBCd2NIV0l4UnVZV0ZoYXRHaWhmV29WdlBtelhYOTlkZGIrOTF0MWRlZDM3eDNtejA1blU1OTk5MTMxaEpXdlhyMVVxZE9uVFI0OEdEYUtLNTZqUm8xVXA4K2ZYVHMyREdOR0RHaTBObmhtelp0cXJsejUrcTk5OTVUejU0OUZSSVNrdTltMGZrSUNBaXc1amNvVElNR0RiUm16UnBKdVg4LzZ0U3BVK0FkYi9yVlJZL3dYQVFNdzlDVUtWTVVIQnpzdGIyZ2lVYzhsNHVvVnEyYS92M3ZmOHZoY0dqOCtQSFdsZWk4YXpHNjFhbFRSOTkrKzYweU16TVZGQlNrMmJOblgzVDlBUUVCK3ZEREQvT0ZmcmNSSTBZVStKeWsyemZmZkdNOTg5UzNiMTkxNzk3ZFdsckxVMWhZbU1hTkc2ZXpaOC82bk5JL0lDQkFuMzMyV2FHZC9udnZ2ZGVhV1JRb0xqeEhvRWp5dWR5TW5kMjdkK3ZaWjUvMTJ1YStDcnh1M1RyTm5UdFgrL2Z2MTZGRGgrUnl1WFR2dmZkcTRjS0ZPbjM2dEw3NTVodDkvUEhIWHQrL2UvZnVldXl4eHdwZFB1TmM2K2NSRFJSM0d6ZHUxRnR2dldXOWZ1T05ON1IxNjFZOS92amoxbWlOdkJlejNYZHhjM0p5enVsNXg4TGE2TzIzMzY3RGh3OWJzOTdYcVZOSDc3Nzdya3pUbE1QaDBLQkJnL1RISDM5WXp4RzdSNWI1bXJIYlhXZDZlcnBhdG13cHd6Q3N6K2ljbkJ5cmZicG5BeTVUcGd4dEZGZTAyMjY3N1p3ZlVSd3dZRUNCZmRxOHFsV3I1clZTVGQ1aDErZnJ1dXV1c3dKNFFlODFidHc0dVZ3dUJRWUdGbmpoaVg2MS94Q2VpMGplNEN3VlBGeks4NWtuU2ZuV21MUGpkRG92K1hORzUvcEhwaUNlYTh3R0JnYmEvaHlGZGVaNWhnb2xVZDQxa3krRTUvSWNEb2RERVJFUjFoSnpxYW1wV3I5K3ZhVGM5bHE5ZW5XZE9uVktBd2NPVkV4TWpIWGhyVzNidHFwYXRhcm16WnVudDk5K1c5T21UVlB2M3IydDV4OHZWZjBNSlVOeDgrMjMzeW9uSjBkaFlXRUtDd3ZUcGsyYnRIejVjaTFmdmx4UzdtZVQ1ekpSN3Y4a3FVZVBIdGJNMUlVcHJJMis4Y1liWGtQRTMzdnZQV3VHNis3ZHU2dCsvZm9hTldxVVZxNWM2ZldlZWZzRVV1NmNBd01IRHJTR2dJZUVoTWpoY0todTNicUtqNC9Yd3c4L3JOS2xTMXREeDF1MmJKbnZQV2lqdUZwZGJKLzJZdGtGOEhQcDY5T3Y5aDkrV3dCUUJQSmVFVC9YWmFBOGhZU0VhUFBtemNyT3pwYlQ2ZlM2c0JZZUhxNS8vdk9mdXVtbW0xU25UaDJWS1ZORy8vdmYvOVNqUncrWnBxbmF0V3ZybVdlZTBRTVBQQ0JKNnRxMXE5NSsrMjJ0VzdkT3UzZnZ0dTFNbkcvOURDVkRjZE9sU3hldFc3ZE9IM3p3Z2NMQ3dyUmd3UUl0VzdaTThmSHh5c3pNTEhCZFZVbm4vTnh6WVcwMDc3UFZuVHAxMHFwVnExUy9mbjNyMmVDSWlBaXRYTGxTZ1lHQktsKyt2Sm8xYStaelpGZk5talVWRUJDZ00yZk9xRnExYWhvd1lJQ2szRHRXVTZkTzFaRWpSK1J5dVJRY0hLdzJiZHBZdzY4OTBVWUI0UHo1OTlMTFpSUVJFV0ZLRjcrdU1YQ3gzSGNTWEM1WGo5alkyUHdMYWVLaUZMZTI3dTZBQndZR3l1Vnk2ZVRKazVMa05WTytsRHNjMUgzWHlOZXdUUGN4N21jUWZVMFVjaTVtejU2dHVuWHJxbG16Wmo0RDhwbzFhOVNzV1ROclNPckYxbi9zMkRHNVhDNVZxMVpObVptWlNrOVA5em1VeksyZ29XU1NyQUJTVXJobkczYTVYSGZIeHNhdTkzYzl4Wm0vMm0xQ1FvTFBKV0V5TXpPVmxaV2w3T3hzNWVUa3lEUk5TYmt6M3hxR2tlL2Z2OXZGdHRIRXhFUmRjODAxVnZCMGY5L0xlV2ZzYW1tam8wZVBkajkzM2ljNk9ucTZuOHNwOFlyYlp5MnVYdjd1VnhmUHYzZ0FVRUo1RHAxeU9Cd0Zkcm9kRGtlQm9kbnptQXNOelc0OWV2UW9kSC9lbWZFdnRuNkdrcUU0SzJndDFYUDV0K3JMeGJiUnZMUDhGc1Z3VXRvb0FGdzRwajhFQUFBQUFNQUc0UmtBQUFBQUFCdUVad0FBQUFBQWJCQ2VBUUFBQUFDd1FYZ0dBQUFBQU1BRzRSa0FBQUFBQUJ1RVp3QUFBQUFBYkJDZUFRQUFBQUN3UVhnR0FBQUFBTUFHNFJrQUFBQUFBQnVFWndBQUFBQUFiQkNlQVFBQUFBQ3c0ZlIzQVpkYisvYnQvVjBDcm5LSmlZbitMZ0VBQU9DaTBhK0d2L203WDMzRmhtZlROT01OdzZqcjcxOHc4S2NjMHpUMys3c0lBQUNBODBXL0dzV00zL3JWVjJ4NFRrMU5iVkNtVEptcS9xNmpwQXNNRE53dlNkbloyZi9uY3JsMitMdWVraW83T3p0dDE2NWRKL3hkeDVXTXErSHdOenFWQUs1VTlLc3Zua2VmdXBQTDVZcnhkejBsbVQvNzFWZHNlSTZQano4cjZROS8xMUhTUlVSRVNKSU13MGlNaTR2ajk0bGloNnZoS0diU1hTN1hZWDhYQVFDWEV2M3FpK2Z1VTB1aVQxMkNYYkhoR2NEVmdhdmhGODk5TmR3MHplRlpXVmxmKzd1ZWtzenBkS1p1MjdZdDJkOTFsQlN0VzdmMmR3bTRRcVdtcHZxN0JBQlhJTUl6Z0JLTnErRVh6Mk9FU1JKWHcxRVVUTlBjYkJoR1V3SU9MaWZUTkROemNuSzIrYnNPQUZjT3dqTUFBQ2hTTVRFeGQ5MTY2NjBWL1YxSFNSSVVGSFJja2pJek05dG1aMmRIKzd1ZWtpQWdJT0RzamgwN1R2dTdEZ0JYRHNJekFBQW9hdGxNb25oKzNDTkVBZ0lDVHNYRnhmRzdBd0EvY1BpN0FBQUFBQUFBaWp2Q013QUFBQUFBTmdqUEFBQUFBQURZSUR3REFBQUFBR0NEOEF3QUFBQUFnQTNDTXdBQUFBQUFOZ2pQQUFBQUFBRFlJRHdEQUFBQUFHQ0Q4QXdBQUFBQWdBM0NNd0FBQUFBQU5nalBBQUFBQUFEWUlEd0RBQUFBQUdDRDhBd0FBQUFBZ0EzQ013QUFBQUFBTmdqUEFBQUFBQURZSUR3REFBQUFBR0NEOEF3QUFBQUFnQTNDTXdBQUFBQUFOZ2pQQUFBQUFBRFlJRHdEQUFBQUFHQ0Q4QXdBQUFBQWdBM0NNd0FBQUFBQU5nalBBQUFBQUFEWUlEd0RBQUFBQUdDRDhBd0FBQUFBZ0EzQ013QUFBQUFBTmdqUEFBQUFBQURZSUR3REFBQUFBR0NEOEF3QUFBQUFnQTNDTXdBQUFBQUFOZ2pQQUFBQUFBRFlJRHdEQUFBQUFHQ0Q4QXdBQUFBQWdBM0NNd0FBQUFBQU5nalBBQUFBQUFEWUlEd0RBQUFBQUdDRDhBd0FBQUFBZ0EzQ013QUFBQUFBTmdqUEFBQUFBQURZY1BxN2dKSW1QRHo4TThNd3V2cTdqcUlXRUJEd2MwUkVSSTYvNnlnS3Bta21wNldsTmZ6Zi8vNlg2dTlhQUFBQXJoYmg0ZUVyRE1PNHk5OTFYRTVPcHpQeVN1bFRtNmI1UTB4TVREZC8xMUdVQ00vbjcyK1NESDhYNFFmbC9GMUFVVEVNbzJKUVVOQUVTYy80dXhZQUFJQ3J5RU82OHZ2WlYweWYyakNNcnVIaDRUVmpZbUlPK2J1V29rSjRQaytHWVJpU2xKS1NVdEhmdFJTRm5KeWNza0ZCUWNiWnMyZlQvRjFMVVNoZnZ2eEhobUYwZDdsY2EveGRDNHFYaUlpSWc1S3ErYnVPeThrMHpjOGpJaUkrODNjZHhZRnBtdG5aMmRrMXRtL2ZmdExmdGNDM3hvMGI5NVowajcvcktHcUdZZnl6Y2VQR3gveGRSMUZ6T0J5N29xT2pKL2k3RGx4ZVYzSS8yK0Z3QkFZRUJKVEt5c282NCs5YUxvVUtGU29rU0txVW5wNSsxdCsxRkNYQzh3V0tqNDlQOFhjTlJlUnErVGtsU1JFUkVabityZ0hGVmsxL0YzQzVHWWJCUEJoL01nd2p3RFROVUVtRTUyTEs0WEI4SmluQTMzVVVOWWZEMGNIZk5malJPNUpjL2k0Q2w5OVYxTTh1c1NJaUlreC8xK0FQaEdjQU9BL1IwZEZYYW1mZGtIUlZmaERtRlI0ZXZzY3dqQnNjRGdlZDlPTE4zUmI3K0xXS0ltS2E1bzJTZ2d6RGlQTjNMVVhOTk0xcDdqdVNBT0JQaEdjQU9EOEVxaXNmRnhGS2tPam82T24rcmdHWDE1K1BrMXlwRnk0QmxDQU0wUU1BQUFBQXdBYmhHUUFBQUFBQUc0Um5BQUFBQUFCc0VKNEJBQUFBQUxCQmVBWUFBQUFBd0FiaEdRQUFBQUFBRzRSbkFBQUFBQUJzRUo0QkFBQUFBTEJCZUFZQUFBQUF3QWJoR1FBQUFBQUFHNFJuQUFBQUFBQnNFSjRCQUFBQUFMQkJlQVlBQUFBQXdBYmhHUUFBQUFBQUc0Um5BQUFBQUFCc0VKNEJBQUFBQUxCQmVBWUFBQUFBd0FiaEdRQUFBQUFBRzRSbkFBQUFBQUJzRUo0QkFBQUFBTEJCZUFZQUFBQUF3QWJoR1FBQUFBQUFHNFJuQUFBQUFBQnNFSjRCQUFBQUFMQkJlQVlBQUFBQXdBYmhHUUFBQUFBQUc0Um5BQUFBQUFCc0VKNEJBQUFBQUxCaCtMdUE0cTV4NDhhZERNTjR6UDNhTUl4ZWttU2E1Z3lQYld1aW82T24rNkU4WEtSR2pScUZPUnlPTjl5dkRjTzRXMUpkMHpSL2x2VDduOXVPUmtkSGovUlhqZkNQeG8wYjkzWTRITzk0YktyODUvOVB1RGU0WEs1M1kyTmp4eFZ0WmJqVUdqZHUzTVBoY0V6MDJGUkpVb0JwbXNtR1llVDh1VzFtZEhUMGMzNG9EMytLaUlob1pacG1WL2Ryd3pEK0lVbW1hVTV5YnpOTk15NDJOdlpUZjlTSFN5YzhQUHdPU1U5NWJCcHNHSVpobXVaay9ULzI3ancraHZzTjRQaG5OcGNjZ3JxUENJSTYycUpLcUtQYW9xV29Va2RSOU5Sb2k5YVBscmlQNmtIRjBRdHRGWFcxU090TzFhMmhFUktWdXE5UVJBZzViSkxON3M3dmozU25XYmxjMlUxMm4vZnIxVmV6Yyt4K3grd3pPODkzdmdlby95NkxQSGp3NENMYmwwN2NUNDgrK3VncnFxbytZWG1kMDMyMlRxZGJFQmtadWRzZTVSUC9hZGl3NFJ2LzNpZGJ2S1FvaWp1d1hGWFY5SCtYL1g3dzRNSEZkaWllemJqYXV3Q0ZuYUlvTnl5QmZNdHliWm5aYkE2MWJhbkUvV0kwR3VQZDNkMjdLNHJpazNXNW9paXRnZFlBcXFvdXQwdmhoRjNwZExyZC9KY3daMVU2eXpicmJWY2lVVkJTVWxMV0ZpOWUvTHQvYndJMGlxS1V6UEp5bTQyTEpXNmhxbXFxSldIT0t1c3lWVlZmc1cycFJBSFI1M0t1MzgzeXNyY055eU1LaU1sa3V1SGk0cExuZlhaR1JzYjBXOWNMdXppcktNcThISmIzVnBUTTU3RW1rK2tYMnhiSjlxVFpkajRPSGp6NGg2cXFDWGxza3BpUmtiSEJaZ1VTOTFWTVRJd0IrQzZ2YmN4bTgwTGJsRVlVSmdjT0hEZ0pST2UyWGxYVkV3Y09IRGhrd3lLSkFuTHk1TWtrUlZIK3pHT1R4S1NrcERDYkZVams2T0RCZ3dkVlZZM1BiYjJxcWpjek1qS1cyckpNb21BY1BIandLSEFwajAyU0ZVVlpiYXZ5aUlKak5CclhBMGw1YkJKLzZOQ2h5ODM2ZHdBQUlBQkpSRUZVSTdZcWo4aGRWRlRVRnZLSVMxVlZEVWFqOFRjYkZza3VKSG5PWDRhaUtMaytlVlJWZGN1L0NaZ29vbFJWWFpISHV2am82R2lIdnhDSW5Kbk41aDl6VzZjb2lsU2FPUkN6Mlp4cmJibXFxaitkUEhreVBiZjF3bVpNNUZIWnFTaktRZms5ZGhobVlHNGU2L2RFUmtabTJLb3dvdURFeE1RWVZGWGRrdHQ2czluOFBabXhMK3hQVlZWMWV4N3IxOGJFeEtUWXFqRDJJc256YmNpbldmYlBOaXVJS0JCWHIxNDlDS1RsdEU1UmxKMWsvb2dMSjZUVDZkYmx0aTZ2eEZvVVBXbHBhZDhEeGx4V3l4T3V3aU92U2c1NTZ1eFk4cnIrNWxycExZcWtuL0pZNS9ETmdJc1NzOW44UTI3ckZFWEo2enc2REVtZWIwTktTc3BPY21oU29xcnF6Zmo0ZUFucUl1N0NoUXVwUUk2RGpwak41aVUyTG80b1JBNGNPSEFFT0hycmNsVlZ6MFpGUlVYWW9VaWlnQnc5ZXZRYUVIbnI4bit2ODl0dFh5S1JFNTFPdDE5VjFSczVyRXFOajQ5ZmFPdnlpSUp6NE1DQnY0R3JPYXpTWDcxNlZaSm5CeElmSC8rTHFxbzNiMTJ1cXVxTmpJeU0vZllvazhoWmRIVDBiN2wwbnpHYXplYk5OaStRSFVqeWZCdE9uanlacnFwcXRpZk1pcUpzL1RmeEVrV2NxcXJabmlLcXFubzlLaW9xMTVwdjRSeHkrbTRBRzIxZUVHRUxhMjlkb0NqS0dybk9GeDZSa1pFWmlxTGs5T1FqV3M2VHd6R3FxdnBWRHN2M3lybDJMQmN1WEVoVkZHVnJEcXNXU1ZlTVFzY003TXhoK2Vhb3FLaWNLallkamlUUHQwbFJsR3hOdDFWVmxWRzJIWVJlcno5STlpYWI0VGtzRTA3R2JEYm5OS0syUFBWd1FLcXFmcStxNnEzZE5OYllwVEFpVjZxcTV0U01mcVhOQ3lJS25FNm55K25lUzdyTE9TQlZWYk8xNUhTR2tadUxJa1ZSc25XUk1adk5UaE9Ya2p6ZkpxUFJ1QlhRYWpwVlZVMVBUazUybWkrS296dDI3Rml5cXFwV04xK0tvaXl6VjNsRTRSRWRIUjBGbk11eTZOTEJnd2R6cW5VVlJkekJnd2N2QXRvSTZxcXFHcEtTa25JZHlFYllSM0p5OGo0ZzJmSmFWZFgwbXpkdkxyQmprVVRCK1V0VjFjUXNyOVAwZXIxMHAzSkF5Y25KUDJXWkt4aEFuNUNRRUc2M0FvbGMrZnI2L3BxMSs0eXFxcXJSYUhTYUZubVNQTittUTRjTzNieWxWbXpueVpNbjh4cGFYeFF4cXFvdXpQSjNTbEpTa2xNTWZDRHlwZDR5T05nbVFMVlhZVVNCMDI0QUZFVlpMOWY1d3VmZnJsUlpZL0t2WThlT0plZTZneWl5L20ybW4zVmUyUWc1MTQ3cDMydXRWakd0cXVweWFaNWZPRzNmdnQyb0tNcWVMSXQySEQ1OE9NNXVCYkl4U1o3dlFOWlI1SFE2blRUbGN6eFpCNEFLbDZscGhJWFpiUDdWOHJmSlpNcDE2anBSOUpsTXB2bVd2MVZWbFRFUENpK3Q1WmVpS1BKNzdNQk1KcE4ycm5OcTJpc2NSOVptK2pxZFRycEhGV0ptc3pscjAyMm5PbGVTUE4rQnBLU2tMYXFxR29DTXRMUTBwL3FpT0lOL0J6cllDcUFvaXRNMFB4SDVPM1RvVUFSd0NiZ2FIUjM5dTczTEl3ck9vVU9IemdBSEFXTnFhcXJjcUJkU09wMHVITkFER1hxOS9odDdsMGNVbk1URXhFT3FxcVlBR2FtcHFRdnRYUjVSY05MUzBwYVRPVkJjZWxwYTJoLzJMby9JWFVwS3lpcis3VDVqTXBtY1lwUnRDMG1lNzhESmt5ZVRGRVZacjZycW5waVltQVI3bDBmY2YyYXplUWFRYWpRYTUrVzdzWEFtWnVCSFlETmdzbk5aUk1IN1JWWFZzSCtucnhLRlVHUmtwQjVZcWFwcWpKd254M2IyN05rMFlDRVFLZWZhc2NYRXhDU29xbnBBVVpTZlkySmlVdXhkSHBHN2YxdG4vcUdxNm81L0s1MmRocXU5QzFEVXFLcTZVbFhWOHZZdWh5Z1lhV2xwKzd5OHZQWWVPblFvMjN5RHdybVpUS1pmWEZ4Y1N0bTdIS0xnR1F5R0pXNXVicWZ0WFE2UnJ4WEFCWHNYUWhROFZWV1hxNnA2MGQ3bEVEYXgxbXcySDdSM0ljUnRXWkhEREJVT1Q3RjNBZTdGbzQ4KytqdndsQzAvVTFVenh3bFNGSnYrMHgwNGNPQkFZMXQrWUdIU3FGR2pYeFJGNldLcnoxTlYxYWJuVjFYVjYwYWo4ZkcvL3ZycnFNMCsxSUUwYXRUb29LSW9EUXY2YzJ6OHZUaDU0TUNCMnNqQVpKcEdqUnI5cUNoS0gxdDlubzNQZDZLaUtJMGpJeU5QMmVvREM0b3R6NU90ZjQ5VlZZMkppNHRyZXZIaVJiMU5QckFJc09YMUYyeDJybzhlT0hDZ3JpMCtxQ2l4MWJtMklZYy96L2JJa3dwQW9xcXFqeDg4ZVBCdmV4ZkVvcWczMjdiNUYwSlJGRnNuemdDUDFxeFowOFBXSDFwWTJESngvdmZ6YlBseEtJcFN5dFhWdFkxTlA5U0IyT3JIM01iZmk1bzFhOVlzYnNzUExPeHNtVGovKzNtMi9MZ1NKcFBwSVZ0K1lFR3g1WG15OWUreG9pajFLMVNvNEcrekR5d0NiSG45dGVHNXJ0TzRjV00zVzMxWVVlRmdpVE00eDNrdTZva3pRQW1ndTcwTGtaVkROTnVPakl5MGR4RUtUTE5temNqSXlNRER3OFBwbjBBNTRua2VQSGd3Ky9idFExWFZ5L1l1UzFIbktOK1BWcTFhb2RmcjhmRHdjTHFtVUxmRFVjNnpSZi8rL1ltSmlVRlJGSWZxMytkbzU2bGR1M1lrSkNSZ05CcGxtcVFjT01yNURnd014R2cwMnJzWWhab2puR3RuTzg5Rjlad0ZCd2V6YWRNbVZGVXRWSzJ5aXZxVFp5R0VFRUlJSVlRUW9zQko4aXlFRUVJSUlZUVFRdVJEa21jaGhCQkNDQ0dFRUNJZmtqd0xJWVFRUWdnaGhCRDVrT1JaQ0NHRUVFSUlJWVRJaHlUUFFnZ2hoQkJDQ0NGRVBpUjVGa0lJSVlRUVFnZ2g4aUhKc3hCQ0NDR0VFRUlJa1E5Sm5vVVFRZ2doaEJCQ2lIeEk4aXlFRUVJSUlZUVFRdVJEa21jaGhCQkNDQ0dFRUNJZmtqd0xJWVFRUWdnaGhCRDVrT1JaQ0NHRUVFSUlJWVRJaHlUUFFnZ2hoQkJDQ0NGeWRQcjBhYVpQbjA1WVdGaTJkU2FUaVRsejV2RDU1NS9ib1dTMjUycnZBZ2doaEJBRktUazVtVFp0MmdBUUdSbVo2ektMRlN0VzhPbW5uK2I2ZnVIaDRibXVjM2QzdjdmQ0N1RWtKQzZkbDhGZ29Ibno1bmU4bjcrL1A2dFhyeTZBRW9tOG1NMW1wazZkU2xSVUZBa0pDY1RHeG1ycm1qZHZ6dEdqUjFtNGNDRTZuUTVmWDE5dFhZOGVQU2hSb29ROWlseWdKSGtXUWdqaFVMWnMyY0xhdFd1MTF5YVRTZnQ3Nk5DaHVTNnplUHp4eC9OOC83eHUrc0xDd2loZHV2UWRsVmNJWnlCeEtVVFJZemFibVR4NU1sRlJVUUJzM3J6WmFuMWlZaUxyMTYvWHR2M3FxNiswZFczYnRwWGtXUWdoaENqc0xseTR3TzdkdTNOY2w5UHlXNWZObWpXTGtKQVFEQVlEYTlldXBWS2xTb3dhTllxd3NEQ0dEeC9PakJrekNxVGNRamd5aVV1UmswV0xGbEcxYWxVQVltTmo2ZCsvUHdEYnQyL1h0dG05ZXpkanhveXhSL0djWGxoWUdMLysraXZseTVmbjQ0OC81bzAzM3FCMTY5Wjg4c2tuL1BQUFA4eWJONC9FeEVUOC9mM3AzYnMzbjMzMkdhTkdqYUpidDI3MkxucUJrZVJaQ0NHRVErbmN1VE5ObXpibDBxVkxWS3hZa2RUVVZJWU1HWUtpS015Yk53K0ExTlJVN1dic1RtKzYrL2J0eTQ4Ly9raFFVQkN2di80NkNRa0p0R3ZYRGxkWFY2c21hMEtJLzBoY2lweDRlM3RUdkhoeDdXOEx5eklBVDA5UG01ZExaR3JmdmoxYnRtemgzWGZmeGQvZm53WU5HbkRwMGlXMmJkdkd5SkVqZWZMSkp4azFhaFQxNnRXamRPblNmUDMxMTdpNHVOaTcyQVZLa21jaGhCQU9wWFRwMGl4YnRvd2ZmdmlCRVNORzRPWGxoYSt2TDQ4OTloamx5cFdqVEpreUdJMUdTcFlzQ1dRT2hMSmt5Uko2OSs1Tmx5NWRyTjZyYytmTzJkNi9YTGx5QUp3L2Z4NkFJMGVPQUZDOWVuWGMzTndLOHRDRUtMSWtMa1ZPdW5mdm51UHl4bzBiMjdna0lpZVhMMTltMjdadGJOdTJ6V3I1eUpFakFYSmNOMm5TSkNaTm11U3czU1VrZVJaQ0NPRncrdlRwdzRZTkcvamtrMCtBekJ2M3h4NTdUUHNoVDAxTjVmang0K2gwT3FwV3JZcWlLRXlaTWdVWEZ4ZXJHL09TSlV1aTArbElTVW5CWURBQW1UZmpBREV4TVFEczI3Y1BnQVlOR3RqcytJUW9paVF1aFNpNmNxdm91TldxVmFzS3VDVDJKY216RUVJSWgzTHUzRG0rK09JTDR1TGl0R1h2dlBNTzd1N3V0Ry9mSGdCVlZiWC9EeDgrSEpQSmhFNm5ZL2JzMlZZMzZZc1hMN2JxV3dsUXYzNTlBTTZjT2NPbFM1ZllzbVVMQU0yYU5iUEo4UWxSRkVsY2lweXNYTG1TYXRXcUFYRDI3Rmw2OXV3SndKOS8vcWx0czJQSERrYU1HR0dQNGptOU1tWEtNRy9lUEpZdVhhcWRwL3kwYWRPR1BuMzZPR3gzQ1VtZWhSQkNPSnpkdTNmejRJTVBVcXhZTWFLam80bUtpdUtSUng0aElTSEJhanRWVmEyVzNicis1WmRmMXA1d1daUXNXWkk2ZGVwdzlPaFJnb09EaVl1THc4ZkhKOS9SZ0lWd2RoS1g0bFl1TGk1YUg5bXNmV1d6L3EzVDZXeGVMcEhKM2QyZHhvMGI4K2FiYjFvTjRwWWZSeDdBVDVKbklZUVFEc1hmMzU5dnZ2bUdVcVZLOGRaYmJ3Rnc0c1FKeG8wYlI5ZXVYUUdZTjI4ZTMzenpEUUN6WjgrbVJZc1dPYjdYalJzM2NsemV2bjE3amg0OVNuUjBOQUFkT25UQXc4UGpmaCtLRUE1RDRsSllaSjJTVFBvOEZ5MVRwa3poZ1FjZXlIR2QwV2hreUpBaE5pNlI3VW55TElRUXd1RjRlWG54MWx0dmNlblNKU0J6MEJNTGs4bkV1blhydE5kTGx5N045U2I5MWlseFZGWEZiRGJ6d2dzdk1ILytmRkpUVTNGemMyUGd3SUVGZWp4Q09BS0pTd0dRbHBabTd5S0l1eVJUaGtueUxJUVF3c0dFaDRjellzUUlVbE5UNmRxMUs2R2hvU1FuSjJ2ckZ5NWN5RC8vL0VPZE9uVndkM2RuNzk2OWJOMjZsYWVlZWlyYmUyM2R1cFdVbEJUKy92dHZBRUpDUW1qUW9BSGUzdDRvaWdLQXE2c3JlcjNlTmdjblJCRWxjU2tzc2piRDM3NTlPMTVlWG9EMGVTNEtnb09EYzMzeW5KV3FxbG9zT2hwSm5vVVFRamlVNnRXcll6S1o2TnExSzhIQndmejY2NjlhTThHZE8zZnk5ZGRmQS9EaWl5OVNxbFFwaGc4Znp1VEprL0gzOXljZ0lJRFBQdnRNRzhGMzVzeVoyZDcvNnRXcmpCczNUcnN4VDAxTjVaMTMzbUh1M0xuVXFGSERSa2NwUk5FaWNTa3N6cDQ5QzFqUDhReTU5M2wyMUNTc0tKbzZkZXB0YlJjZUhvNjd1M3NCbDhZK0pIa1dRZ2poVUNwVXFNRDA2ZE5wMHFRSkVSRVJtTTFtdkwyOStlMjMzeGc3ZGl4bXN4bC9mMys2ZE9tQ2k0c0x6WnMzSnp3OG5MZmVlb3ZKa3lkVG9VSUYzTjNkOGZQem8xcTFhdmo3K3hNZUhzNlJJMGNZUEhnd0lTRWhuRDkvSGc4UEQwYU9ITW5NbVRPSmk0dGp3SUFCVEpreWhTZWVlTUxlL3dSQ0ZEb1NsOElpTWpJU0lNL1JtNU9Ta3JoKy9UcHVibTdzM3IwYnNFNm9oWDJNR3pjdXp5ZlB3NFlOczJGcDdFT1NaeUdFRUE0bk1qTFNhdUNTaWhVcjh0RkhINUdSa1lHTGl3c1RKMDdVYnNRbVRweEluejU5dUhyMUtxR2hvVXlhTkltK2ZmdGFqZkI2NGNJRmpodzVnb2VIQndFQkFWeStmSm1QUHZxSU5tM2FVSzFhTmQ1Nzd6M1MwdEtvV2JPbXpZOVZpS0pDNGxLa3BLU3djZU5HQUJvMWFwVHJkdkh4OFZvVGJvdXFWYXNXYU5sRS9pWk5tbVR2SXRpZEpNOUNDQ0VjVGtCQUFDVktsTURkM1oyNmRldHFmUzNmZmZkZDNuenpUUjUrK0dGdDI5S2xTek4zN2x3bVRackV1SEhqY214cVZxZE9IZlI2UFpVclZ5WXdNSkNlUFhzU0dCZ0lRTU9HRFZteVpBa1JFUkZVcmx6WlpzY29SRkVqY1NtOHZMd0lDZ3BpN3R5NWRPelkwV3FkdTdzN3RXdlhCaksvSzlXclYrZjgrZk40ZW5wU28wWU4zbjc3YlhzVVdXVHgxbHR2NVRsLzg2ZWZmbXJEMHRpSEpNOUNDQ0Vjem5QUFBjZHp6ejJYYmZuUFAvK3NEVTZUVmExYXRmamhoeDl5blU5MHdJQUJEQmd3UUhzZEVCQmd0YjV5NWNweWd5NUVQaVF1aFU2bm8yZlBublRvME1HcXZ6TkFwVXFWV0xac21mYjY1NTkvdG5YeFJDNUNRME9CekhPVVYvTjV5N3pxYm01dU5pbVhQVWp5TElRUXdtbmtkSU51a2RzTnVoQ2lZRWxjT3A5YkUyZFJ1UG41K2QzWDdZb3l1U0lKSVlRUVFnZ2hoQkQ1a09SWkNDR0VFRUlJSVlUSWgxTW56My84OFFkLy9QRUhack5aVzVhUWtNQWZmL3loelVGM3Q5TFMwdTZ4ZE9KZTNlczVPSG55Wkw3YldMNURxYW1wOS9SWlFvaWl3V3cyYy9qd1lYc1hRd2lSaGNTbFk1RHpLSW9DcCs3ei9PNjc3d0xXRTNsUG5UcVY3ZHUzTTNEZ1FHMTlWZ2tKQ2F4WnM0WStmZm93YytaTVZxMWF4YkJodytqVXFSUHIxcTJqZCsvZXhNYkcwck5uVDJyWHJtMDE4SUd3RGJQWnpJSUZDMWkrZkRuZmZmY2QxYXBWWS96NDhiZTE3d2NmZkFCQVVGQVFSNDRjWWY3OCtUUm8wQ0RYN1MzZmtWV3JWdVU1WDZFb1BIYnUzTW02ZGVzWU0yWk1qaU5HTm0vZUhJRGx5NWZqNys5dnRXN0ZpaFY1amlRWkhoNmU2N3FjUm9vVkJjZGdNR2puOGs3NCsvdXpldlhxSE5kRlJFUXdldlJvRWhJUytQcnJyMm5TcE1tOUZ0UHBTVHc2RjRsTGtSczVqMFZMMzc1OTgzMXdsRnZNRm5WT21UeGZ1M2FOMHFWTFoxdStaTWtTdG0vZkRzRENoUXRadUhDaDFmb3Z2L3lTcUtnbzVzMmJ4K0hEaHlsYnRpeVErV013ZlBod0RoMDZ4T09QUDg3Ky9mc0JhTnEwYVlFZWg4aVpvaWdjUG55WXhNUkUvdmUvLzdGa3lSTFdyVnQzVy91Kzk5NTdsQ3haa3ZMbHkzUDQ4R0ZHalJyRmloVXJaR0FMQnhJV0ZzYnZ2LzlPV2xvYXMyYk5RbEVVR2pkdW5HMjdidDI2V2IxMmQzZG4yTEJoZWI1M1hqZUZZV0ZoT1Y1M1JPRmxNQmlzWHRlcVZVdGJsbHZGbWlSbGQwYmlVZHdwaVV2SElPZXhhTGg0OFNLZE8zZk90dHpUMDlOcFcxMDZYZkljSEJ6TTc3Ly9UbGhZbU5YeXRXdlhFaElTUXJGaXhTaGZ2cnkyUENNamc0c1hMMnF2WDMzMVZYYnMyRUhuenAzWnUzY3ZrQm5NclZ1M3hzL1BqNENBQUVKQ1FvRE1ZZDAzYk5pZzdUdDkrdlE4bjJLSyswTlJGQ1pQbmt5UEhqMDRjK1lNYTlhc0lUSXlraTFidGpCMjdGaWVmLzU1M256elRZeEdJOTk5OXgyaG9hRVVMMTZjQVFNR2FFOCtoZzhmenA0OWV6QVlEQncvZnB3eFk4YmsrWmx2dlBFR3JxNnVQUExJSTN6eXlTZTJPRXh4bDRZUEg4NnVYYnZZczJjUEsxZXVwRmV2WGxaUHRNNmRPd2RrVG5IaTZ2cmZKZExkM1oxZXZYb1JFaEtDd1dCZzdkcTFWS3BVaVZHalJoRVdGc2J3NGNPWk1XT0d6WTlINUcvUm9rVlVyVm9WZ05qWVdQcjM3dytnVlpZQzdONjkyeXJPOVhvOXJWcTF5dlU5SXlNamMwek9JaU1qNzFPcG5ZUEVvL09TdUhSZWNoNkxEa1ZSY0hkM3gyZzBZamFiY1hWMXRSb0IzM0pPTEpXZWtaR1J0R3paMHFFVGE2ZExucXRVcVVKR1JvWlY4bnoyN0ZtbVRKbUNoNGNId2NIQlhMNThtVmRmZlJXRHdjRElrU081ZVBFaTVjdVhwMjdkdW5UcDBvVXJWNjR3WXNRSWJYOUxzZ3p3di8vOVQzdnluSktTWXZYWlJxT3hnSTlPV0pRb1VZSUpFeVp3L2ZwMW5udnVPVTZmUGszWnNtVnAyclFwUC8zMEUrdlhyOGRvTkdJMEdubjIyV2ZwMWFzWG5wNmUyZ1doZlBueXpKdzVrL3IxNitQdDdjMlZLMWZ5L0x5RWhBUUFybCsvWHVESEp1NU5xVktsR0Rod0lCRVJFVHp4eEJPQWRkTWl5dy9BN05tejc3Z3BmdCsrZmZueHh4OEpDZ3JpOWRkZkp5RWhnWGJ0MnVIcTZwcGprMVJoRzk3ZTNscnJFVzl2YjIxNTFoWWxucDZlTmkrWGtIaDBaaEtYUWhSK0ZTdFdKRHc4blBIang3TnUzVHFtVDU5T3ExYXRhTm15SlVDMmJwSGp4NC9QMXFyQTBUaGQ4dnpVVTAreFlNRUNxeWZDMWFwVjQvUFBQOGZIeDRkRml4YXhmZnQyL3Zubkg0NGNPY0t4WThjb1hydzRNMmZPeE5mWGw0NGRPNUtjbk15dVhidTBoT3JoaHgrbWR1M2FBR3pldkJtRHdVRHYzcjBaTVdJRW16WnRJamc0bUpkZWVpbkhwbWlpNEZnbWFvZk1tNmlzd2F6WDY3Vy9OMnpZb0gwZklpTWpNWnZOcUtwcWRiNGlJeVBac0dFRER6NzRJQUVCQWRweXl6YlM1N2xvTUp2TkdJMUdldlhxUmQrK2ZUbC8vbnl1Y2RtOWUvZHN5N0plTjNKcXhsU3VYRGtBenA4L0Q4Q1JJMGNBcUY2OU9tNXVidmRjZm5GM2NqcVh3RzFmazFlc1dFR1pNbVZ5WFgvKy9Ia0dEaHg0TjBWemFoS1B6azNpVW9DY3g2THUxbTZSdDl0TnNpaHp1dVQ1d1FjZnBHTEZpaHc2ZE1ocWVZc1dMZERyOVFRR0JySjkrM1pDUTBPQnpNVDYwMDgvMVJLbVBuMzZNSHYyYks1Y3VZSk9wOE5zTnBPZW5zNlpNMmNZTm13WUV5Wk1BTkNhSzFnUzdBb1ZLdGpvQ0VWb2FDaVRKMDhHTW11dGQrL2VyYTM3OXR0dkFSZzVjaVRYcmwzVFhyLzExbHRrWkdRQThObG5uN0Z5NVVwdG44aklTRzFnR245L2Z4WXZYbXhWU3k2S2p0V3JWek50MmpUdDlabzFhL0QzOXljOVBSMkR3YUE5OGJBMEZTMVZxaFMrdnI3RXhjV1JscGFHb2lqYXZpVkxsa1NuMDVHU2txSlZ6RlN2WGgyQW1KZ1lBUGJ0MndjZzNUV0t1T0xGaTFPeVpNbGMxOSs0Y2NPR3BYRWNFby9pWGtoY09nWTVqMFdiTk50MkVtUEdqS0ZLbFNvOC8venpBS1NucHpOMDZGQU9IRGlnTmEydVhMa3lmZnIwSVM0dWpzMmJOL1BHRzIvZzR1SkNqeDQ5U0V4TTVObG5uOFhOelkyMWE5ZGlOQnFKam83Vyt1c0FIRHQyRFBodnVpUExqN2l3cjlkZWV5M1AxN2w1N0xISDhQRHc0Tnk1YzB5ZE9wV1BQdnFvSUlvbmJLeHExYXFzWHIyYXhZc1hNM3YyYkNwV3JNaklrU01aTUdBQUFDdFhyc1RGeFlWT25Ub0I0T1BqbysyN2VQRmlxejZXQVBYcjF3Zmd6Smt6WExwMGlTMWJ0Z0RRckZreld4Nld1TVhLbFN1MWxpRm56NTZsWjgrZUFQejU1NS9hTmp0MjdMRHFqaU5zVCtMUnVVaGNDbEg0SlNjbjA2Wk5HKzMxc0dIRHRGWTl6c29waytkbXpacFo5VWYyOFBDZ1JZc1dYTHQyamNEQVFKNTg4a2thTldwa05lcm53SUVEY1hOejQ3SEhIcU5GaXhZWURBYVdMVnRHdVhMbGVPT05Od2dJQ0dEcDBxVWNPM2FNSzFldWNQejRjWktTa3JUK3ozWHIxclhMc1RxajU1NTdqcWVmZnRvcTJDMHNMUU5tenB4SlltS2k5bnJ5NU1tWVRDWUEzbi8vZlo1Ly9ubjY5dTJyN1JjUUVNRElrU09aUEhreW16ZHY1cGxubnRINjU0bWk0OFVYWCtUSko1K2tmZnYyMnJLTEZ5L2k0dUxDNk5HajJiOS9QNlZLbFFKQXA5UGg2K3RMYkd3cy9mcjFJeUVoQVM4dkwyMi9sMTkrV1h2U1pWR3laRW5xMUtuRDBhTkhDUTRPSmk0dURoOGZINnN1Qk1MMlhGeGNjSEZ4MGY3T3V0d2k2d0Fva05tazJLSmp4NDRGWEVMbkpQSG8zQ1F1blplY3g2SkRVUlI4Zkh4SVMwdkRhRFRpNmVtSmo0OFB5Y25KUVBadUZzN1FSZFVwaytkRGh3NFJIQnlzdlQ1Ky9MZzJRTW1lUFh2WXMyZFB0bjM2OWVzSFFKY3VYWWlKaVNFc0xJems1R1NhTkduQy92MzcyYjkvUHk0dUxzeWRPNWRseTVheFlNRUNRa0pDaUl1TG8yYk5tanp3d0FPMk9UaUJtNXZiUGZWbmMzTnpvMWl4WXRtV2QrM2FsZkR3Y0NwVnFrU3JWcTFRVmZWZWlpa0tpYkN3TURaczJNQ3BVNmQ0KysyM3RhNFdGU3RXeE5YVmxSbzFhakJvMEtCcysrWFdsS3g5Ky9ZY1BYcVU2T2hvQURwMDZJQ0hoMGZCSFlESWthVXlETzZ1YitXdEF6NEsyNUI0ZEd3U2x3TGtQQllsUGo0KzdOaXhReHN3Yk5xMGFiUnExU3JiUE0rVzdqVlpaMHR3VkU2WFBNK2JONC81OCtkYjFYcWxwNmRySnowM2x2WGJ0bTNqOE9IRDJ2S0lpQWdpSWlLQXpOcVowYU5IMDZaTkd4WXNXTUF2di93Q1pBNVNKZ29IeTVQbTNGN25aK0xFaVhoNGVHaHpTVnRrclNrWFJjdXZ2LzRLWlBhNyt1bW5uMWl4WWdVQVY2OWV6VGEzYk5aUmdHK2RHa2RWVmN4bU15Kzg4QUx6NTg4bk5UVVZOemMzR2VqRVR0TFMwdTVwZjhzVWhUNCtQbFpqSU9UazBxVkx2UC8rKy9mMGVTS1R4S05qazdnVUlPZlJFZno0NDQ5V3J5MlZYbG12eTQ3SzZaTG52Ly8rRzdQWlRFQkFBS2RPblFJeVI4dmVzMmNQZ3djUDVzeVpNM3ozM1hkYUgyWExsMkhYcmwxNGVYbHg3ZG8xdW5YclJtcHFLbXZXcktGeTVjcE1uanlaME5CUWJiVFB1blhyVXI5K2ZXSmlZbkIxZGMzMmd5L3N4ekt3UWFkT25iaDA2UklSRVJIbzlYcWVmUExKMjNxU0hCb2F5b3daTXloV3JKaFc0K2JoNFdFMU43Z29PcVpPbldwVmNXWnBoZ1Q1VjZwdDNicVZsSlFVL3Y3N2J5Qnp5cm9HRFJyZzdlMnREV1RrNnVwcU5iSzdzQjNMOUhHUU9XK3NwWW52N2ZhdHRBd3k1ZS92bjI5OGx5OWZucTFidDk2M3Nqc3JpVWZISjNFcFFNNmpJOGl0aFVqVzVaWktUVWVqeTM4VHg5S3NXVFBhdG0zTHdvVUxyWllYSzFhTXFsV3JrcFNVeEtoUm8zSk5wTFp0MjRiQllNQmtNdEd2WHo4R0R4NU1hR2dvVmFwVTRiMzMzZ1BneElrVDJvKzgyV3pXUnZnVXRtTzU2VEtaVE5vbzJqa1pPM1lzYmRxMHdXdzJVNlZLRlczNTBhTkh0YitQSHordS9kMmtTUlBNWmpONnZSNVZWWEYxZFdYbzBLRzR1N3NYd0ZHSWdyWjY5V282ZHV4SVpHUWs0ZUhoOU83ZFcxdFh0MjVkSmsrZVRIaDRPSkdSa1VSR1J2TFpaNTlwSS9uT25EbVQrZlBuYytIQ0JXMmZxMWV2TW56NGNPMEdQVFUxbFhmZWVZZlRwMC9iOXNBRVo4K2VCZjZiUzliU3YvTFd2cFdXLzdLTzNBeVowdzZDak14c1N4S1Bqay9pVW9DY3g2THM1NTkvNXFXWFhxSjgrZkw0Ky90ci8xbGtYZWJxNnBqUGFCM3pxUEx3L1BQUFcvMGdaelZxMUNnU0V4TjU1NTEzVUJTRnk1Y3ZhK3NzRi9BWFgzeVJoeDU2aU5HalIzUHUzRGt0TVZaVmxmWHIxK1B2NzA5d2NEQXBLU25hVkZZVEpremcxS2xUQkFVRlNaSmxBK2ZQbjJmbzBLRUFHQXdHZ29LQ2FObXlKUTgrK0NCbXN4bWRUc2ZiYjcvTnpaczNxVnExS3I2K3ZuaDVlZEd4WTBkTUpoTi8vdm1uVlhQdW9LQWdoZzRkU3BzMmJhaFJvd1lyVjY1RVVSUmNYRndvVzdhc1ZuTnVNcGt3R28zU242NlF5eHJYTGk0dStQcjZNbmZ1WE5hdFcwZDhmRHh1Ym00MGFOQ0EvZnYzTTNic1dHYk1tRUgzN3QzcDBhTUhGU3BVd04zZEhUOC9QNnBWcTRhL3Z6L2g0ZUVjT1hLRXdZTUhFeElTd3ZuejUvSHc4R0RreUpITW5EbVR1TGc0Qmd3WXdKUXBVMlNRT1J1eXRETEphLzcxcEtRa3JsKy9qcHVibXphbG5ZdUxDN3QzNzlibUJHN1ZxbFdCbDlXWlNUdzZGNGxMSWVleGFJbU1qT1RUVHovVktoMHRNZm5ISDM5WTNlOUtzMjBINXVucG1lczZEdzhQWnM2Y1NhOWV2Ymg0OGFMV044ZmIyMXNiUUtwNzkrNWF6YW1pS0R6OTlOT2NQSG1TczJmUHNtalJJcXZCVFdiTm1zWDQ4ZU01Y3VRSW16ZHY1cFZYWHBIazJRWmlZMk01ZCs0Y1pjcVVvVWFOR2xvVHNLMWJ0L0xWVjE4QjFxTjhtczFtekdZekN4Y3VwSFhyMXRTcVZZdU1qQXdlZU9BQnZMMjlPWC8rUEJNblRtVGl4SWtvaW9KT3A4dTJyNlVQZmFOR2pWaXdZSUVkamxyY0xxUFJpRTZubzFhdFdnUUhCek42OUdqdGFaV3ZyeTlUcGt5aFJZc1duRHAxaXFWTGw3Smh3d2ErL2ZaYkZpOWV6SysvL2tyZnZuMnRSb0M5Y09FQ1I0NGN3Y1BEZzRDQUFDNWZ2c3hISDMxRW16WnRxRmF0R3UrOTl4NXBhV25VckZuVFhvZnNkRkpTVXRpNGNTT1FHWk81aVkrUDE1cUtXbFN0V2hYSUhPWFh6OCtQSmsyYUZGeEJoY1NqRTVHNEZCWnlIb3NPSHg4ZlRwNDhpYnU3TzgyYU5lT0pKNTdnMTE5L3pYWFdnbHViYzFzcXpCeUoweVhQdCtPaGh4N1N2aWpseTVjbktDaEllL0pjdDI1ZERBWURUenp4Qk4yNmRhTkdqUnFZeldZMmI5N01ZNDg5eG9BQkE2aFVxUkxUcGsyamJObXlmUG5sbDN6NDRZZjA2dFVMWDE5Zk94K1pjMmpldkRsK2ZuNTgvUEhIMUs1ZG05RFFVRFp0MnNTNWMrZElTMHV6U25oVlZiVnFvdCs1YzJlcVY2OU9hR2dvOCtiTm8wU0pFbno3N2JmczNidVhoSVFFakVZakpwTkplOHA4YS9QKzU1NTd6dGFISys2L3QvOWhBQUFnQUVsRVFWUlFnd1lOK095enoyaldyQm5GaWhWanhvd1p2UC8rKzdScjE0NlhYMzZaa2lWTEFwblRrNDBkTzVhZ29DQ1dMbDFLWEZ3Y1pjdVd6ZlorZGVyVVFhL1hVN2x5WlFJREErblpzeWVCZ1lFQU5HellrQ1ZMbGhBUkVVSGx5cFZ0ZXB6T3pNdkxpNkNnSU9iT25adHRHaFIzZDNkcTE2NE5aSjdqNnRXcmMvNzhlVHc5UGFsUm93WnZ2LzAyTldyVVlPalFvVlN2WGoxYnMxRnhmMGs4T2crSlN3SFFzbVZMT1k5RlNFQkFBRk9uVHFWMTY5WmFTOHUvL3ZvcjF4a09uRUdSL3RZKyt1aWpLdHg5clVaY1hCekFIUTMybEpHUmtlYzBTQmN2WHFSaXhZcFdGd1JMVStHNzBheFpNekl5TWtoUFQvZUlpWWt4M05XYkZIRjNjNTV2M0xpaDNYVGRqVXVYTGxHeFlzVjh0MU5WMVNxaDl2VDB2S056UFhqd1lQYnQyNGZaYkg0aEtpb3E5SzRMN01UdTlUcFEyTFJxMVFxOVhrOTZlbnJ4bUpnWW1jL2pYM2R6bnBPVGt5bGV2SGlCbGVsKzZOKy9QekV4TWFpcTJ2Ymd3WU8vMjdzODk4clI0dEdpWGJ0MmxncFV2ME9IRGwzSWZ3L240R2h4R1JnWWlORm9SRkVVOThqSXlOd0hUSEZDamhUYnpuS2VpL281Q3c0T1p0T21UWmpONXI1UlVWRkw3VjBlQzZkKzhudzNJeVRuTjM5d1RxUEszVzNpTE83ZXZTVE93RzBsenBEWmRQOWU1NVVXUWhTTXducURMb1F6azdnVVFoUmxrdFVKSVlRUVFnZ2hoQkQ1a09SWkNDR0VFRUlJSVlUSWgxTTIyellZRE1URnhlSHQ3YzBERHp4dzM5NVhWVlVTRWhKSVNVbXhtdk5NMkpmQllNRFYxVFZiODNtejJZelJhTXh4QkhUTGdHS09Pa2VkK0U5cWFpcjc5KzhIc2srYmtaQ1FrT00xSWo0K251am9hSW9YTDY0TlJtUng0c1FKVHA4K1RmSGl4WE1kalZMWWg4Rmc0SysvL2dJeVIvdTlseTQxc2JHeExGdTJESURldlh2TE5mOCtrWGgwUGhLWDRsYUhEaDJpYnQyNnVMbTVvZGZyK2V1dnY3TEZ0aEQyNHBTWndkOS8vODFycjcxRysvYnRtVFp0R3JObXpTSStQajdmL2FaTW1aTG4rdW5UcDdOOCtYTGMzZDBKQ3d1VGZqMkZ3TW1USnhrelpnd1BQL3d3d2NIQlZ1dFdybHpKb2tXTGVQMzExM24rK2VlMTZhY0F0bXpaUW5Cd01JTUhEK2JsbDE5bTh1VEoycm9XTFZwdzhlSkZ3c1BEMmI5L1AxMjZkTkYrb1B2MTZ5Y0pkeEVURnhmSHNHSERBT3RCTmViTW1jTlBQLzNFaUJFajZOeTVzOVUrSDMvOE1kdTNiK2ZKSjUvRVpESUJtZFBnUGZUUVE0d2NPWkxZMkZoYXQyNmQ3Yk1DQXdPdHZtZkN0cTVjdWNLYmI3NEpRSGg0ZUo1VEJ6WnYzanpic3ZEd2NDQ3pjbTN5NU1rY09IQUFnT3JWcTh0TituMGk4ZWg4SkM2ZHo0b1ZLMWl4WWtXTzY5cTFhOGVDQlF1WVBuMDZack9aR1RObUVCOGZUMGhJQ0MxYXRMQnhTWVhGUC8vOHcrREJnMjk3KzE5KythVUFTMk5mY3BjUDdOaXhnM1BuenVXN25TVjVmdnZ0dDdsMDZWSzI5YW1wcVVCbUxXcXZYcjIwdWFFdHlwUXB3N3g1OCs1RGljWHRpb2lJNE1TSkU1dzRjWUp5NWNyeHhodHZBSEQ1OG1XKytPSUw5SG85NjlhdG8xT25UbFkzVVR0MjdNQnNOaE1SRVVGYVdocnIxcTNUMXVsME9yWnUzWXJCa0RuNCtXKy8vWWJaYkNZOVBaMmVQWHRLOHV3QUxPZFRyOWN6WWNJRTl1N2R5NWd4WS9EMDlHVFpzbVZzMzc0ZGdHM2J0ckZ0MnpZQXFsU3BRdXZXclltTmpRVmc1ODZkN055NTArcDl0Mi9mTHBWcWRwU2VucTc5blYrY1d1STdKOTk4OHcwSERoeWdmUG55SkNVbDhlV1hYOUt5WmNzY0I0d1U5MDdpMGJGSlhEcWZHemR1NUhyZi9mampqN05nd1FMR2poMnIzVmUzYmRzV2YzLy9mR2U4RVFVbkl5T0RDeGRrb2dHUTVObks0c1dMcVZldlhyYmxUejMxRkltSmlkcnJDeGN1NVBzRnNreURsWlhsSWlCczU2V1hYaUltSm9hTkd6Y1NIaDVPLy83OWNYTnpZOXk0Y2VqMWVpcFdyTWowNmRPdGFycFRVbExZc1dNSEFQdjI3U010TFkzSXlFaG16cHpKanovK3lGdHZ2Y1g0OGVQNThzc3YrZmJiYi9uMDAwKzVjdVdLMWROcFVYajkvdnZ2ZlB6eHg5cHJzOW1zL2QydVhUdXJiWFU2SFNhVGlVMmJOdEc2ZFd1cVZLbkM5T25UOGZQelkrclVxWXdiTjQ2elo4L3l6RFBQVUxseVpiNzc3anU4dmIzNS9QUFB1WHo1TXVQSGo4Zkx5NHY1OCtkVHJGZ3h2TDI5YlhhY0lydms1R1FBdkwyOWI2dHBxSStQRHp0MjdLQmJ0MjdhamQ3UFAvL01nZ1VMVUJTRkNSTW1jUExrU1diTW1NSHc0Y1A1NXB0djhQWDFMZEJqY0RRU2owTGkwdms4L3Zqam1NMW1CZzBheE0yYk4rbmZ2eit4c2JGMDZOQ0JCZzBhMEtoUkl3NGVQQWpBMkxGanFWMjdOb01IRCthUlJ4N0p0eFdvS0hpNVRYMTE5dXhadW5mdmJ1UFMySjdUSmMvdnZQT08xc1FuTEN5TXNMQXdyVm5QMTE5L25lTUZOcmVrdDF5NWNtemN1QkhJVEpZSERoeEkyYkpsbVRsekpxVkxseTZnSXhDM1k4eVlNZHE1c1lpT2pzN1c1KzNTcFV0V04yaVJrWkdzV2JPRzFOUlVQdnp3UTNyMDZBRmsvcml2WHIyYSt2WHIwN0ZqUjZ2M2VQZmRkN1cvbHk1ZHl1dXZ2MzYvRDBmY1IrbnA2U1FrSk9TNExxZmxnd1lOd3N2TGkyZWVlUWF6MlV6WHJsMXAwcVFKbzBlUHBrV0xGZ1FIQjFPdFdqVzh2THhZdDI0ZHZyNitQUGJZWXdBc1dyU0k4dVhMVTZkT25RSTlKbkY3TEpXYUJvUGh0cDlnV0pvQkF5eFlzSUN2di80YWdLQ2dJSm8yYlVxVEprMklpb3JpOTk5LzU4MDMzK1N6eno3RHo4K3ZZQTdBQVVrOENvbEw1eE1TRWtKVVZCUkhqaHdoS1NtSjJOaFlxKzUxNzcvL1BnTUdETUJzTnJOaXhRcE9uejZOeVdUUzRsNm1nTFd2NTU5L1BzZmxScVBSeGlXeEQ2ZExudk95WjgrZU85bytMUzJOYnQyNkFabkpWVUpDQWdrSkNWclQ0RnQ5L3ZublZLdFc3VjZMS1FxWXBVWnQzNzU5SEQ1OG1NYU5HM1AxNmxYMGVqMXQyN2JsbVdlZUFXRDM3dDNzMjdlUDd0MjdrNXljVEZoWUdJMGJON1puMGNWdDZOaXhvMVVGU05hYTBxeTFxYzJiTjhkZ01GQ25UaDJ0djZST3B5TTBOSlRRMEZEZ3YzNWIzYnQzWjgyYU5aak5acTVjdVVLVEprMkF6S2RvcDA2ZG9rbVRKc3laTTRkbXpaclo2akJGRHM2ZVBRdGtOajg3ZnZ3NDlldlh6M1A3bEpRVW1qWnRxcjJlUDM4K3Fxb0NzSDc5ZXRhdlg2KzlIMlFPVG5YbXpCbTVTYjhERW85QzR0TDV6Smt6aCtIRGgxdmRkMSs1Y29XK2ZmdHFyMTFkWFRFWURCdy9maHlBOGVQSDA2VkxGNXVYVldUbjdNMjNuUzU1bmp0M0xsRlJVVllEaGxrUzRLek50aTAvMUxrMVRZRE1IK0piKzJ3WWpjWmMrM0ZrN2RjakN0YVVLVk55Yk5yVHRHbFRUQ1lUVTZaTW9VT0hEam51Vzc5K2ZYYnQycVgxblZOVlZXdXRFQkFRUUlrU0pVaE1UQ1FtSmdhQTh1WEw0K0hoQWNDRER6NVlFSWNqYkN3dExVM3JXM2RyYTVUaHc0ZHo4dVJKZnZubEY5cTBhVVBqeG8ycFZhc1dmbjUrL1BEREQxeS9mcDBoUTRZQVdMMnVXcldxelk5RFdEdDA2SkQyOXg5Ly9KSHZUYnBPcDZObXpacWNQWHNXZzhIQUUwODhRYjE2OVpnelowNjI2N3lIaHdjOWUvYk1Oa0swdUhjU2o0NU40dEs1WkdSa3NIYnRXdjcrKzI4Zzg1N3I5T25UT1haMzdObXpKeXRYcmdReUgwQ2xwS1R3NG9zdjVqbW9uQ2dZMWFwVnl6TW5jaVpPbHp4bkZSc2J5eWVmZkVKS1NncGczV3piMHZSZ3pKZ3gydmJQUC8rOFZvTU5tZjF6ZHV6WXdmLys5eisyYmR0R3IxNjlHRHAwcUJiby9mcjFRMUVVV3gyT3lJZXFxbHBUcjd5YS9GaEc4L3o2NjYrWk0yY085ZXJWWThDQUFYaDVlVmsxMGJiNDhzc3ZDNmJBd202U2twSzB2MjluUUtHSEgzNlkrUGg0YmRBNVM3ZU5ySytqb3FKazRCbzd1bm56cGpZS0wyUjIyOG10bFpEbEtaYTN0emZMbGkzVCtsWisvUEhINkhRNkJnNGNpS3FxSEQ5K25FcVZLc21nVXdWTTR0RnhTVnc2bjAyYk52SHBwNThDMEtCQkEyYk5tcFhudVdyWXNDR2ZmUElKaVltSkxGbXlSSHZnSld6bndvVUx2UFhXVzNlOFg5YkJkaDJKMHlYUDQ4YU40NDgvL2dEZzZOR2pIRDE2bEpJbFN3STVOOXZPMm0rMlljT0dOR25TUkJ2UXhOWFZsUU1IRHJCdDJ6YTh2THg0L2ZYWFNVMU5KU1FrQklBK2ZmcklOQmgyWUdsWmtKZlJvMGN6ZXZUb0hOY05IejVjRzVWMXlaSWxsQzFibGw5KytRV2owVWhnWUNDTkdqV2lVNmRPYk51MmpkMjdkOU9uVHg4Q0FnSUE4UEx5dXI4SEkrNnJiNzc1SnM4UjczTnFkdCt6WjA4QWxpOWZUcTFhdFpneFk0YTJidnYyN1d6ZnZwMm5uMzZhc1dQSGFzdXovcDMxOWEzOTVZWHRyRjI3Rm9QQmdMdTdPNnFxY3ZyMGFmYnUzWnRqMDEzTE5mN1d5cyswdERSMjd0eEoxYXBWT1hyMEtGT25UdVhqanorbVhidDJ2UHJxcTdScjE0NlhYbnJKSnNmakNDUWVoY1NsODNudXVlZFl2SGd4WGw1ZVJFZEgwNlpObTl2YXIyWExsano5OU5QWlpySVJCYzlvTk9ZNHk1Q3pjcnJrK2RpeFkxeS9maDJBaWhVcjh1S0xML0x0dDk4Q21YUDdsaXBWQ3NpNzJiWmxBREZ2YjI4dDRkYnI5ZGxHQnMzYUp3ZHlINTFPRkM3Nzl1M1RtaFB0MjdjUGdEcDE2dEMrZlhzZ2MrQXh5eWlRa0RsSW1FWFhybDF0V0ZKeHB6dzhQUER4OGJGYVpqYWIwZXYxQU5uV0FWckxsR0xGaXFIWDYzTnNKdnJiYjcveDBVY2Y1VG1pZms3emt3cmJTRWhJWVA3OCtRQTgvZlRUWkdSa3NHWExGbWJObWtYVHBrMnp0VVN4OUpWTVNVbWhXN2R1WEx4NEVZQXZ2dmlDNWN1WDA3bHpaeTJKaTRxS29rbVRKa1JIUjh1VHpEc2s4ZWpjSkM2ZGswNm40NXR2dnVIY3VYTzg5dHByZUhsNVViWnMyUnkzVlZWVm0yNXUxcXhaV3VzRFlUOVpjNW5MbHk4VEhSMU5xVktsdEp6SEdVYmNkcnJrK2VXWFgrYjY5ZXVFaElUdzhNTVA4K0tMTHpKbnpoemMzZDM1NFljZnVIcjFLcEM5MlhiWnNtVVpPblFvUnFOUm03YXFiTm15bENwVlNodXRHekovK00rZlB3OWd0VnpZVHNPR0RYT3NxQmd5WkloVzJlSHI2OHVxVmF0NDRJRUhjbnlQeFlzWEV4SVN3cHc1YzBoTVRHVE1tREZjdVhKRmU1L0hIMytjNWN1WHMzcjFha2FQSGszRGhnMEw3b0RFZlROdzRFQUdEaHhvdFN6cmhkNHlSWm1GcXFyYVNMMmVucDRrSnlmbitLUUxNdU05ci9uaXBmTE1Qc3htTXhNbVRPREdqUnZvZERwZWVlVVZVbEpTMkxKbEM4ZVBIK2VMTDc3STFoM0RrblRkT3E1Rmp4NDlXTDU4T2R1MmJXUGt5Skc0dWJrUkV4UEQwYU5IQWFoYnQ2N3REc3dCU0R3Nkw0bEw1MWFxVkNudEhMWnMyWkpwMDZibHVGMXljckxWazJucENsbTRyRnUzanErKytvcG5ubmttMndORFIrWjB5WE9uVHAySWlvclNYbHRHakt0V3JSbzdkKzdNOW1OcmFiYnQ3Ky9QMEtGRGlZMk4xWm9PMWFoUmczNzkrdEd2WHo5dCt4czNidkQwMDA4RDhOTlBQMG16N1VMaXh4OS9aTStlUFNpS1Fwa3laWWlQajJmNDhPSE1uVHMzMzdrK0d6VnFSSmt5WlZpMGFCR3VycTZFaElSb1RmTUJQdnJvSSszdlAvLzhVODY1QTdITVB3cVpMVTA4UFQzWnZYczNMN3p3QXZIeDhkU3ZYNS8rL2Z2VHRtMWJyUi9XclgzZ0owNmNtT05BS0tMZ21jMW1KazJhcEZXYTllelpVK3RpMGJwMWEzYnUzTW5DaFFzcFhibzBmZnIwMGZhelZKQUdCQVN3Y3VWS3JXOWx0V3JWYU5La0NSRVJFUnc4ZUpDcVZhdHk0c1FKTFJGNzZLR0hiSHlFemtYaTBURklYSXFzTE5QR2lxSWxQajVlRytOSnI5ZHo1c3dacWxldmJ1ZFMyWWJUSmMrMyt1dXZ2d0I0NUpGSGlJaUlBTExYU0dmdGQ1VzF1ZTdpeFl0WnZIaHhydTk5YXkyTVRxZlRQa1BZaHNGZzRJc3Z2bURKa2lVQWRPL2VuV2VlZVlaQmd3Wng2TkFoK3ZYcng2aFJvM0t0TVZ1d1lBRzFhOWZtbFZkZTRiUFBQcU5SbzBZODk5eHpBR3pkdXBXZE8zZlNyMTgvYXRhc0NlUTlFSmtvR3E1ZXZVcGlZaUx1N3U2c1hic1d5SHpLNWVucENjQzhlZk9JajQ4SDRNeVpNM3p3d1FmMDZkTkhhMDQyZVBCZyt4UmNXRWxLU21MVXFGSHMzYnNYZ0ZxMWFtbWpMZ044K09HSFJFVkZrWlNVeEl3Wk16aDE2aFREaHcvSHk4dUxVNmRPQWRsSGRnYm8wcVVMRVJFUjdOeTVrMTY5ZXVIaDRjR3laY3R3ZFhXVkoxd0ZRT0xSc1VoY0NvdGl4WXJoNysvUHRXdlhTRTFOcFVxVktsYnJyMSsvVGxKU0V1WEtsZFBpWGRqSEF3ODhvTFVFVVZXVnJWdTNNbjM2ZEs1ZHV3YkFybDI3MkxWckYzWHIxcVY5Ky9iTW5qMDd4emgxRkU2WFBLZWxwV2xOc3dGdENxTFdyVnZmVm1LN2VmTm1JTE12VnExYXRVaElTTEJhbjFlemJWZFhwL3ZudHB2MDlIUTJidHpJdDk5K3EvV0xhdE9tRFNOR2pNRFYxWlVQUC95UWFkT21FUnNiUzFCUUVQWHIxNmREaHc0MGJkcVVHalZxYUtPN1JrZEg0K2ZucDdWQWlJaUlvSGp4NG5UdjNoMC9Qejg4UFQxNS9QSEhDUXdNMUViemx2TmN0SjA0Y1lKMzNubkhhbGxnWUNDUU9jamdraVZMZVBiWlo5bTBhUk92dmZZYSsvZnZwMnpac2xwenNxd3RFUUJtenB5cDNkd0wyOWkxYXhlVEprM1NyczhWSzFaazFxeFoycFJ5a0RuRjNLZWZmc3E3Nzc1TFJrWUdvYUdoN055NWsrRGdZS0tqbzRITWEzaFNVaEkzYnR6UTludnl5U2NaUFhvMEhUcDB3TXZMaStUa1pDWk9uRWpkdW5WbCtwUUNJUEhvT0NRdVJWWjE2dFFoSkNTRVhyMTZZVEtaNk4rL3Z6WnVURkpTRXIxNzl5WXBLWW5peFl2ejQ0OC8ycm0wemlzcEtZbmp4NC9qNit0TFRFd01IVHAwMEs2aEZTcFVZUFRvMGV6ZXZadDE2OVp4NU1nUmpodzVncnU3TzIzYnRzVnNOdE9nUVFNN0g4SDk1M1IzK1dQSGptWHIxcTFBWnEzWDNyMTdLVnUyck5YSWpqbU44QW1aelJJc05aODlldlRJOW9NTzBteTdNTGg0OFNKOSsvYlZFbUFYRnhkZWVlVVZCZzBhcEQwWjd0NjlPMlhMbG1YU3BFbGN2MzZkbUpnWVltSmlhTmV1SGRPbVRlUDA2ZE5BNW5tT2pZM2w4T0hEQkFRRThNZ2pqN0JtelJydE82VFQ2UmcyYkJnbWt3bVR5Y1M3Nzc2YnJRK2ZLRnJxMUttai9hM1Q2WGowMFVmNTRJTVBBSEJ6YzZObHk1YTBhOWVPVFpzMjRlN3V6cHc1YzFBVWhkRFFVSUJjUjNFWHR1UHI2MnZWeEhQT25EbVVMMTgrMjNaTm1qUmh6cHc1akJ3NWtxU2tKTnpkM1duUW9JSFdvc2pWMVpVbm4zd1N5S3g1ei9yYmNHdFNGaE1UUStQR2pRa05EY1hQejYrZ0RzM3BTRHc2RG9sTEFabHplZWMwN2Vma3laT1pQSGx5dHVXblRwMnl1a2VYOFFwczYvcjE2d1FGQldsZFZnSGMzZDE1L3ZubkdUeDRNTDYrdnJSbzBZSzMzMzZiTld2V3NHelpNdUxpNHRpd1lRTXBLU25NbkRuVGpxVXZHRTZYUERkbzBJQ2RPM2RTcmx3NXVuWHJ4dE5QUDgzVnExZXRrdHlzVDR5TlJpUC8vUE1Qa0RrTjBlelpzNWswYVJLdnZ2cXF6Y3N1YmsrbFNwWG8xYXNYQ3hZc29GV3JWcnp6emp0YWY2cXNXcmR1VFdob3FEYndWK25TcFprMGFSS0tvdkRCQngvUXVuVnJXclZxeGFoUm95aFRwZ3d6WnN6QXo4K1BIajE2c0duVEpvNGVQY3FOR3pkSVQwL1gzck5EaHc2MlBGUlJBRXFWS2tWRVJBUkdveEZYVjFlcnB2aisvdjZNR3pkT2V3SUMvdzFnWW1sS2Vtdmx5Wm8xYTdRYlJtRWJEUm8wNEpWWFhpRStQcDRSSTBiazJlU3ZTWk1tTEYrK25NOC8vNXorL2Z0VHFsUXBKa3lZd05DaFF4a3laQWpyMTYrbmVQSGl2UEhHRzlySXdIbVJDdFA3UytMUmNVaGNDc2k4bDVZQmRZc09mMzkvT25ic1NGUlVGSFhyMWlVd01KQ25ubnFLRWlWS1dHM240K1BEeXkrL3pFc3Z2Y1Q2OWV2NTZhZWZHRFZxbEoxS1hiQ0s5TEIxano3NnFBcjNyeGJxOHVYTFpHUmtXTlZPbWt3bUxsNjhpSnViR3hVcVZBQXlwMHR3YzNPN0w1K1puMmJObXBHUmtVRjZlcnBIVEV5TXdTWWZXc2pjelhtMk5KKy8zUXUwcXFxa3A2Zm5PSCtnMld6bTZ0V3JsQ3RYN3JZLy8zWU5IanlZZmZ2MllUYWJYNGlLaWdxOTd4L2dCTzcxT21BMm03VldDcFk1MysycFZhdFc2UFY2MHRQVGk4ZkV4S1RZdXp5RnhaMmVaMVZWNzJsa1ZyMWVqNWVYMXoyL1QzNzY5KzlQVEV3TXFxcTJQWGp3NE84RjlrRTI0bWp4YU5HdVhUc1NFaEl3R28xK2h3NGR1bUR2OGhRV2poYVhnWUdCR0kxR0ZFVnhqNHlNekxqdkgxQ0UzZTk3Ym50eWx2TmMxTTlaY0hBd216WnR3bXcyOTQyS2lscWEveDYyNFhSUG52TmlTWTZ6Y25GeHlkYlV4MWFKczdoN09wM3VqbW8yRlVYSk1YRzJ2RmRCSk02aWNORHBkSVhxSmwzY0gvZDZZKzNsNVhWZjNrZmNHWWxIeHlaeEtZUW82bVJvWUNHRUVFSUlJWVFRSWgrU1BBc2hoQkJDQ0NHRUVQbVFadHYvdW5qeG9qYUhaSjgrZlNoZXZQZzl2VjlhV2xxdXpZQ0ZmYVNtcHJKcjF5Nk9IVHRHclZxMWVQYlpaKzFkSkdGblNVbEovUG5ubndBMGI5NGNiMjl2TzVkSTNFK3FxdkxERHovd3lDT1A4TWdqajJqVHlLV2twTEIrL1hxT0h6L080TUdES1YyNjlHMjkzNVVyVjRpTGk2TmN1WEtVTFZ0VzVuVy96eVFlbllQRXBSQ09ZOHVXTFFDMGJkdld6aVd4SFVtZS8zWHAwaVhtelpzSFFPZk9uWE5ObmhNU0VsaXpaZzE5K3ZSaDVzeVpyRnExaW1IRGh0R3BVeWZXclZ0SDc5NjlpWTJOcFdmUG50U3VYWnRseTViWjhqQkVIblE2SFpNblQwYXYxL1BRUXcvbG1Uei8vdnZ2ckZxMWlpbFRwdkRBQXc4QWNPM2FOZHEzYncvOE4vaUNaWXFNc0xDdzIvNmhGNFdEeVdSaTFLaFI3TjI3bDVZdFd4YlloWC9ac21XWVRDYjY5ZXRYSU84dmNuZmt5QkhtekptRFRxZGp3NFlObEMxYkZzZ2NpZm43Nzc4blBqNmVNbVhLRUJRVWRGdnZ0M0xsU3I3Ly9udDhmSHpZdUhHajF2OVMzRHVKUitjaGNTa0FldmZ1amNGdysrUGdybDY5dWdCTEkvTFNyVnUzSEpldlhyMWFtem93NjZCa2xoSHdYM3Z0Tlllc3pKTGsrUTc5OU5OUHpKczNqOE9IRDJzWGZJUEJ3UERod3psMDZCQ1BQLzQ0Ky9mdkI2QnAwNmIyTEtwVHkyMnVib3ZEaHcvbnVzMysvZnRadVhJbCsvZnY1NTEzM21IQmdnWHlZK3hnREFZRG8wZVBadS9ldlFEczNyMDcxKytEajQ4UE8zYnMwRjduOTkzcTBLRURVNlpNd1dnME1uUG1USll2WDQ2aUtEejAwRU0wYk5qdy9oMkV5SmZsdkRWbzBJQkJnd1pacmJ0NTh5WUFTNVlzNGJmZmZ0T1crL3I2c25EaFF2UjZQYTFhdGNyeGZWTlNVbkpjdDJ2WExybFczQVdKUitjaWNTa0F6cDA3ZDBmSnM3Q2ZjK2ZPM2ZhMlAvLzhNMTkvL1RXS29sQ3ZYajFhdEdoUmdDV3pENmRNbnZQN3NlM2N1WE8yWmUzYnQyZmF0R204K3VxcjdOaXhnODZkTzJzLzlPN3U3clJ1M1JvL1B6OENBZ0lJQ1FrQklEUTBsQTBiTm1qdk1YMzZkQm8wYUhBZmowUVVCRVZSbURoeElqMTY5T0RZc1dOODhza25uRHQzaml0WHJtamJkT3JVeVdxZmwxOStHWjFPeDdwMTYyeGRYSEdIWW1OaitmREREemwyN0JpUU9YcXJwU0xNNHViTm0xeTllaFhJak8rc0tsYXNTRnhjSEdhem1YTGx5dUhpNHNLbFM1Y0FLRisrUEtWS2xlTFFvVU5NblRxVmt5ZFA0dTd1enZqeDQrVkczUTRzTjk4ZE8zWms2dFNwT1c2VGxwWm1kV053Njl5VkFGMjdkczN6YzBKRFpaYTV1eVh4Nkh3a0xnVkFlSGg0dnR1Y1AzOCszL01zYktOcjE2NE1IRGlRaXhjdkVoWVdsbU44clZxMWlvOC8vaGlBSVVPR09HVGlERTZhUE4rTExsMjZjT1hLRlVhTUdLRXRzeVRMQVAvNzMvKzBKODhwS2RaVHRCcU5SdHNVVW1oV3JWcEZ0V3JWOHQzdTdObXpkTy9lWFh0ZG9VSUZoZ3dad3Rtelp3a0tDcUpIang1V3liUGw1c3dpTGk3dXZwVlpGSnlkTzNmeXdRY2ZZREFZcUZLbENwY3VYU0k5UFoybm5ucUtWMTk5RlZkWFYzNzk5VmUrK3VvckFDcFhycXo5RUZpc1c3ZU9wNTU2aXNURVJPYk5tNGVmbjU5V0liZGl4UXBXckZqQks2KzhBb0NmbngvVHBrMmpidDI2dGoxUXdaRWpSemgzN2h5S290QytmZnRjbTUzZGp2d1NMYmxKdnpzU2o4NUg0bEpZYk55NFVXdmVteHU1Ynk1Y1FrTkRXYmh3WVk0Vkd0OSsreTFmZnZrbEFBTUhEcVIvLy82MkxwN05PSFh5UEh2MmJDcFhyZ3hrTnVNZFAzNDhBRjk5OVpVMnIrK0tGU3RZdVhLbHRrL0hqaDFKVGs1bTE2NWRXakwxOE1NUFU3dDJiUUEyYjk2TXdXQ2dkKy9lakJneGdrMmJOaEVjSE14TEw3MlU3eE52VWJqMDZORkQrM3ZqeG8zUzU5a0JCQVlHVXE5ZVBSbzJiTWlnUVlQNDY2Ky9tREJoQXQ5Ly83M1dueW94TVpGaXhZb3hjT0JBWG52dHRUdHU3dGVuVHg5Mjd0eEp2WHIxR0RKa0NBRExseStuWjgrZUR0bjNwN0JhdFdvVmtObVN4TWZIaDdWcjF6Smh3b1I4OTh2YWI4dmlkdllUZDA3aTBmbElYQXFMcEtTa08yb09MQXEzU3BVcUFSQVVGTVRycjc5dTU5SVVMS2RPbml0WHJxdzlsYngyN1pxMnZFcVZLdHFYb0dUSmtsYjc5T25UaDltelozUGx5aFYwT2gxbXM1bjA5SFRPbkRuRHNHSER0SXQ1YW1vcWdKWmdWNmhRb1lDUFJtUzFmZnQyQUx5OXZmT3R0S2hkdXpaTGx5N1ZtaERObmoyYnhZc1hhK3NqSWlLQXpCRkNBYm5oS3NJdVhyeklDeSs4UUZ4Y25OYU0weEtqaVltSjJuWkdvNUZ0MjdaeDVNZ1JTcGN1amErdkw2MWJ0eVl3TUREZnovRHk4bUxod29Yb2REb1NFaEo0NzczM09IejRNR2ZQbnVYRER6OHNzR01ULzBsS1NtTFRwazFXeTN4OGZQRDM5NytyOS92b280L3lYRDk2OU9pN2VsOW5KL0hvWENRdVJWYTlldldpVjY5ZWVXNGp6YmFMamc0ZE9sQ3BVaVduNko3cTFNbnpuVEtiemZUbzBZUEV4RVNlZmZaWjNOemNXTHQyTFVhamtlam9hS3NtQ3BiK1d5ZFBuZ1NnZXZYcWRpbXpzN3FUcWNZVVJVRlJGSzB2bmNsa3dtdzJaOXN1SXlNRGtPUzVLTHR5NVlyV3dzU2lkT25TQkFZRzBxWk5HL1I2UFR0MjdPREFnUU9jTzNmT3FsYThTNWN1Yk5pd2diRmp4MnJMYnYxUmI5T21EWkQ1bE9UUW9VT01HaldLeTVjdlU3VnFWWWV2aVMxTVZxNWNxVlZnM2c5eUUxNHdKQjZkaThTbEFGaTZkQ2t6WnN5NDQvMHNEMEp5YW9VZzdDUHJ3Nm1jSGxRMWJ0eFltOG5Ja1RoMThueno1azJTazVNQjBPdjFPUzdQT2hLZ1RxZmpzY2NlbzBXTEZoZ01CcFl0VzBhNWN1VjQ0NDAzQ0FnSVlPblNwUnc3ZG93clY2NXcvUGh4a3BLU3RQN1Awc2ZLZm02OTBCNDhlSkJwMDZaeDZ0UXA2dGF0eTdoeDQ2eld2L2ZlZXd3YU5FZ2J0VE5yYzIzSWZBcHk2MFVpNjNxNXNCZGVUWnMycFd2WHJwUXFWWXBhdFdwUnIxNDkvUHo4QUhqcXFhY0ErT0dISDZoU3BRci8vUE1QSjArZTVOeTVjK2oxZWg1ODhFRXVYYnBFeFlvVnVYejVNcXFxVXI1OGVYUTZuZFVBUlJrWkdYeisrZWNzVzdZTXM5bE03ZHExbVR0M3JqVHJ0eUdUeVpSdFdVcEt5bDAzRWN4dllKdm16WnZmMWZzNk80bEg1eUp4S1NCejVIUi9mMy8wZWoxcGFXbmFkS0R3MzZqT2xTdFgxdWIvaHN4N2RCa3h2ZkR4OS9mWHpsbjU4dVdKaTR1alZLbFMrUHI2QW83YjZ0YXBrK2ZjT3JQMzd0MDcxMzNxMWF0SFRFd01ZV0ZoSkNjbjA2UkpFL2J2MzgvKy9mdHhjWEZoN3R5NUxGdTJqQVVMRmhBU0VrSmNYQncxYTlhMHVqaUlnbVUybTdYcExtNzF4eDkvTUhyMGFIUTZIYSs4OG9vMlNyYWxzZ1N5UDdYVzZYUlVyRmlSNU9Sa1VsSlNjSGQzMTI2OHN0Nmt5UlBwd2s5UkZFNmNPRUZLU2dwYnQyNjFXbWRwSnZyMjIyOWIvV2hiQkFVRjBhWk5HOXEwYVVOZ1lDQkdvNUhseTVmajYrdHJOVURSNnRXcm1UMTdOZ0JQUFBFRVU2Wk1vVml4WWdWOFpDSXJmMzkvbWpkdmJuVnozYmx6NXh4blVyZ2RjcFZiVVRvQUFDQUFTVVJCVkJOZU1DUWVuWXZFcFlETTJVcWVlZVlaQmc0Y3lObXpaeGs4ZUxBMnI3c2xka2VQSGsyelpzMEEyTHAxS3hNblR1VEREei9VV3BNSSswaExTN082SHE5ZXZWbzdaMTkrK1NYZHUzZm5rVWNlNGZQUFA3ZFhFVzNDcVpQbnU3RnQyellPSHo2c3ZZNklpTkQ2eENxS3d1alJvMm5UcGcwTEZpemdsMTkrQWY2clFSZTJjZUxFQ2ZyMDZaUG5ObWF6bWUrLy81N3Z2LzgrMjdwYm54eVhLbFdLZGV2VzhlYWJieElaR1VtN2R1MllOR2tTOE4rRmZ2SGl4ZklrbzRnNGQrNWN0cEh3cy9ybm4zL3kzUC82OWVzWWpVWmNYVjN4OGZISnRuN0FnQUVjUDM2YzJyVnIwNzkvZjQ0ZlA4Nm9VYU9ZTkdrU0R6MzAwRDJYWCtTdmF0V3F2UFhXVzFZMzZaY3ZYMmJ3NE1INTdtc1pxTXJWMVRYSHZuYVJrWkhFeGNYUm9VTUhGRVhSbGwrNmRDbkhKRS9rVGVMUmVVaGNDZ3MzTnpkZWZQRkZwazJieHFoUm82aGV2YnAyTHczdzRZY2ZNbVhLRlBiczJjTlBQLzJFcXFxc1g3OWVrbWM3Y1hkM3g5WFZsWFBuenVIbDVZV25wMmUyaDRMVnFsV2pjdVhLN05xMWl4TW5UbENyVmkwN2xiYmdPZVVWeFRJeTl0aXhZeWxmdmp3QTBkSFIydlJUaXhZdDBwb2EvUGJiYjRTRmhXa0RpMzMrK2VkMDY5YU4xTlJVMXF4WlErWEtsWms4ZVRLaG9hRmE3V25kdW5XcFg3OCtNVEV4dUxxNjN0TlVES0p3Mkxkdm41WlVOMm5TeE02bEVmZGl4NDRkQUd6YXRJbmx5NWN6ZS9ac3E2ZFZxMWF0UWxFVXBrNmR5cnZ2dnN2RER6OXN0ZitaTTJlQXpPWkl1YlUyc014ZCt2ZmZmek5reUJDdVg3L09wNTkreWc4Ly9HQjFZeWNLUnQyNmRiUDlPMmRrWk54Ujg5QU5Help3N05neCt2WHJ4Nnhac3dENDRvc3YrT3V2dnpBWURKUW9VWUtoUTRlaXFpcURCZzBpS2lxSzJOaFlhdGFzZVYrUHhkRkpQRG9QaVV1UjFRc3Z2RUNKRWlYNDdydnZlTys5OTZ3cXlwS1RreGs2ZENnQW5wNmVEQjgrbkJkZWVNRmVSWFY2NGVIaFhMOStuWTRkTzJJd0dIQjFkZFhtYTgrcVM1Y3VmUFhWVjR3ZlA1NXZ2LzBXVDA5UE81UzI0RGxsOHJ4czJiSnN5MHFVS0tIOVhhcFVLZTBwWXUvZXZhMmFjVy9idGcyRHdZREpaS0pmdjM3VXJWdVhmZnYyVWFWS0ZkNTc3ejBnODhtbjVjZkFiRGF6Yjk4K09uWHFWSkNISkxKNDhNRUhjKzEzYkprVzQ0RUhIc2d4OEMyeVhzVDFlajN4OGZGNGVIaWcwK2w0OHNrbjczdVpoZTNvOVhwQ1FrSzBLVk8rK09JTFJvMGFaYlhON05temlZeU01TlZYWDZWSGp4NE1HVEpFYStwNTRNQUJnSHh2eG43NzdUY21USmhBV2xvYTVjcVY0N1BQUHBNYmRSdko3OS81MXV0RFRpTzZidHk0a1NOSGpwQ2FtcXFOQUszVDZmam9vNDk0K2VXWE1abE1mUG5sbDdpN3UvUHd3dzhUR1JuSnh4OS96SUlGQys3dndUZzRpVWZuSVhFcExKS1RrL25sbDE5WXZueTUxdjJ0YmR1MmJObXlCWUFSSTBZd2UvWnMwdFBUOGZiMi9uOTdkeDRYVmIzM0Fmd3pNekFzQ2dxcGlJaW9YREd2NFJybW5vcTRaZGNuUmIycG9lYVdsRkdpcVJjUlMxeTc5WUNvMTFLNzd1V2FLYWJpa3VZVzZTaHFXQzRZaTZLNGdDd2lNd3hubmo5NDVzU3dJekFIWmo3djE4dlhDODQ1TTN6SDMzeG56dmVjM3dLdFZndU5SaU5PN0VyR0Z4WVdCbzFHQTJkbloyelpzZ1Z0MjdhRmo0K1B1UC9PblR0UUtwV29WNjhlYnR5NGdZQ0FBS3hZc2FMSXFrV21nSU0wSzhqWDF4Zi8vZTkvNGVibWhveU1ERVJIUndPQTJLWGszTGx6bURwMUtyS3lzc1NsckJZdVhJanc4SENEeWNmSWVGSlNVc1NaV21OaVlnQ1UvaVYrN2RvMVRKMDZWZng5N05peDBPbDArUHp6ei9IQkJ4OFlkQTJjTW1VS0prK2VEQXNMQ3p4Ly9oenA2ZW5GVG9wQ05VTjBkRFJHakJpQlBYdjJRS0ZRd05mWEYyUEhqaFh6R0FBVUNnV1dMbDJLdDk5K0d6cWREanQyN01EYmI3K042OWV2UTZmVDRjaVJJd0NBamgwN0Z2czNNakl5c0hEaFFzeWRPeGM1T1Rsd2NuTEMyclZyeFY0dUpMMWh3NFlaL0h2dnZmY005c2ZGeGVIaXhZdXd0YlhGd0lFRHhlMUpTVW40MjkvK2hqMTc5bURDaEFrNGR1d1kvdk9mLzhESnlRbjE2dFhENWN1WDhkTlBQeG43NWRSYXpFY3FpSGxwSGxRcUZRWU5Hb1QvL2QvL3hmMzc5OUd1WFR0czNMalI0S0pacjE2OXhIUHR4NDhmWTlteVpmRDI5c2F5WmNza2pOdzhDWUtBOFBCd1JFWkdvbjM3OWxpM2JoMXNiVzN4MldlZjRjcVZLK0p4bzBlUFJteHNyRGdMdmtxbFFsQlFrRlJoVnl1enZQTmNHU05HakVCOGZEeUEvQUxNMjlzYnQyL2ZSbng4UERadjNpeGVDWFYyZGtaNGVEaENRa0x3KysrLzQ4aVJJNWc0Y1NLdm1rbmd5SkVqWXZjdXZkS3VoRjI2ZEFrWkdSbG8wS0FCSEIwZGNmUG1UWEg5YmdENC9QUFBpenhHZjFXN1diTm0yTDE3ZDlVRVRsV3VUcDA2ZVB6NE1WcTJiSW1GQ3hjaU1USFJvQ3VZcmEwdG5KeWNvRlFxTVd2V0xQVG8wUU1oSVNGSVNVbUJUQ2JEOGVQSGNlZk9IY2hrc21KN0lOeTRjUU96Wjg5R1JrWUdBS0JseTVZSUN3dURpNHVMMFY0amxlM3UzYnVsN3I5Mzd4N3ExYXNISHg4ZjhUMlJrcEtDano3NnFNaXg5ZXJWdzlDaFE2SFZhaUVJQW5yMDZGRmRZWnNjNWlNVnhMdzBEKzNidDRlVGt4Tnljbkx3NFljZndzSEJBY0hCd1dLZUtoUUtPRGc0d01YRkJkOTk5eDIrL2ZaYmJONjhHVStmUGtXN2R1MGtqdDc4UkVaR1l2UG16V2pZc0NFV0wxNE1aMmRudlAvKys5aTFheGR1M2JvbEh1Zmc0SUR1M2J1amYvLysrUGpqajdGNjlXck1uRGxUd3NpckQ0dm5DbXJUcGcwMEdnMWVmLzExREI4K0hDMWJ0b1FnQ0RoeTVBaGVmZlZWakI4L0hrMmFOTUhTcFV2UnNHRkRyRm16Qm5QbnpzWG8wYVBGcWR2SnVEcDE2aVQrTEpQSjRPTGlVbXBDRHhreUJOdTJiY1BhdFd2aDR1S0NmZnYyNGRpeFkrS3NzTVd0QWEwM2J0dzRLQlNLS28yZnFzNHJyN3lDc0xBd2VIbDVRYWxVd3NIQkFRQmdaV1dGeG8wYjQ3MzMzak80d05XdFd6ZnMzTGtUdDIvZlJwczJiZURxNmdwM2QzZTR1TGdVZXdMdTRlRUJUMDlQbkQxN0ZqNCtQbGl3WUFHWDE2aUJ5dW9lMnJ0M2IwUkdSaUluSndjQXNHalJJbnoxMVZkNDh1UUpkRG9kZ0w5bTRaODhlVEpzYlczTG5LU1FpbUkrVWtITVMvTmdZV0dCTDc3NEFzN096ckMydGtacWFpcVNrcElBNUU5TU5XWEtGREZQbFVvbHhvOGZqekZqeHVEaXhZdWNZVjBDUTRjT3hlWExsL0h1dSsvQzJka1pBREJxMUNnTUhEZ1FkZXZXeFo0OWV6QjA2RkNNSERsUy9Md2VOMjRjdkwyOXhlTk5UYTBlOE5PcFV5Y2RZTngxZFhOemMyRnBhVm5pL3VUa1pEZzdPeHQwQ3hZRTRZV1hNZXJhdFN0eWMzT2hWcXV0WW1OanpiTGZ0eFR0L09USmsySm56OWJwZEVXS1ozMWJ2MGdiKy92N0l6bzZHb0lndkJVVEU3UHZ4YUkxYjVWOWYraDB1Z3FOZmJ4Mzd4NEVRUkRYb3dVZ2p0UHEwNmNQTWpNem9WS3B4S1UzS3FwWHIxN0l6czZHV3EyMmk0Mk5MWGthWWpQekl1MGNGeGNIQUhCM2QwZHViaTRTRXhQRjN3c3FiVjkxOC9QelEyeHNMSFE2WGYvTGx5OGZOK29mcndhbWxvOTZQajQrU0UxTmhWYXJkYjE2OVdycHQwak5pS25scFg3Wk01bE1wbFNwVkxsRythTzFSSFdlaTZXbHBjSEt5Z28yTmpaR21ZdkFYTnJaR09mUEZmM01yb2lnb0NBY1Bud1lnaUNNalltSjJWNHRmK1FGOE01ekJaVldPQU5Ba3laTmltemorcisxVDBuTFRzbGtNdDVaTmpFVi9kQXY3ZzVYd1JOekJ3ZUhTcCtvVTlVb2VNSnRhV2xaNGdsNGFmdkl1SmlQcG85NVNZWHBlNTFRN1dPT0V5K3lxaU1pSWlJaUlpSXFBNHRuSWlJaUlpSWlvaktZWmZHczBXaVFsSlNFMU5SVXFVTWhJOUJxdFZYeVBQcGxVZlJMb3hEcDZTZXdvWnF0T3RwSkVBVEV4OGNqUGo2KzFNa0V5WGlZajdVTDg1S0lhaE96SFBOOC9mcDFUSm8wQ1FNR0RNRFNwVXNSSGg2T1I0OGVsZm00ME5CUUFQbkxLUlJlZjdBMGE5ZXVSZE9tVFY4NFhucHgxNjlmeDhjZmZ3eC9mMzhNR3phc3pMVzJMUzB0U3h5L0lRaUN1SDVkd1RVbXFmYkl5TWpBakJreml0MVhwMDRkWEw1OHVkaDlnWUdCOFBYMUJRQ01IejhlQUxCczJUSm9OQnI4KzkvL1JuWjJOdGF2WDIvdzN2SHg4WUZHbzhHWFgzNkp6cDA3Vi9Fcm9iSlVwcDNVYW5XSjY3VVhucTA1TFMwTkkwYU1BQUNjUEhrU2RuWjIxZkZ5VEJMejBmd3dMNm1nOGVQSFE2UFJZUDc4K1dqYnRxM1U0VkFwN3QyN0IzOS8vM0lmdjN2MzdqTG5pYXF0ekxKNEx1elVxVk5JU0Vnbzh6aDk4YXpWYW5ILy92MXlQMzlWM2Zta2lvbUppVUZBUUFDeXNyS3didDA2OU83ZHU4eUpZdzRjT0FDVlNtV3dybk54U2pyNU11YU00RlJ4dWJtNStPMjMzNHJkMTdsejV4SXZyaFJjRjF6L2VMVmFqWXlNREp3L2Z4NDZuUTc3OSsvSHNHSER4T09lUG4wS1FSQTR3WnhFS3ROT1U2ZE9MZkY5d2h5dk9zeEg4OE84SkwyQythL1JhSkNkblYzbVk2eXNySmpERXNuTnpTMXpMZmFDOU12SG1TSVd6d1ZzMmJJRmYvLzczNHRzNzlldkg5TFQwNHQ5VEdrZjJMeTZMWjNJeUVnc1hyd1lHbzBHN3U3dWlJaUlLUGRzamkxYXRNQ29VYVBFM3g4L2Zvd1RKMDRVT2E1RGh3N3c4UENvc3BpcCt0V3ZYeC9idDIvSG9VT0hzR1hMRm5UcDBnVWZmZlFSQUtCQmd3YjQ2YWVmNE9EZ0FHOXZid0RBUC8vNVQ5eTZkUXVPam83RlBsKzdkdTB3Wk1nUUhEeDRFS3RXclVMLy92MVJwMDRkNU9YbGlWMEZDNjVUUzlLb3luWmFzbVFKOXV6WlUreStQbjM2WU9yVXFaZzJiVnFWeFc3S21JL21qWGxwM2pJek04V2ZKMCtlWEs3SEJBY0hHNno5VGRJb3FmWkpUazdHbTIrK2FlUm9qTS9zaXVjUFB2Z0E1OCtmQndCRVJVVWhLaW9LYm01dUFQSzdWOXZiMnhkNXpQUG56NDBhSTFWT1hGd2NQdnZzTStUbDVhRjM3OTZZTldzV0dqVnFCS0I4VjZlYk5HbUNWMTU1QlZsWldkaXhZd2QrL1BGSEFNRGJiNytOYjcvOUZnRGc3ZTJOa3lkUG9rV0xGaGd6Wmd4YXRteFpmUytJcW94Q29VRHIxcTN4OWRkZkF3Qzh2THpRdW5WckFNRFBQLytNcFV1WG9rdVhMdUxKdW40NFIwbExsd0g1bnlsSGp4NUZhbW9xTm16WWdBOC8vTkRnanBtVmxWVjF2UnlxZ0lxMDB6ZmZmSU5EaHc3aDlkZGZoNTJkSGM2ZlA0OFBQdmdBRFJvMGtDSjBrOFY4Sk9hbCtTcFlQQlBWSm1aWFBKZm03Tm16Rlg0TTd5N1hQTzd1N2xpd1lBRWVQMzZNRVNOR3dNL1BEelkyTmxpNGNHR1pkNG8xR2czT25UdUhuMzc2Q2NlT0hVTk9UZzRjSFIyeFlzVUs5T25UUnl5ZVAvMzBVd1FFQk9ENzc3L0g5OTkvRDNkM2QzaDVlV0hpeEluOElxL2gxR28xb3FPakFRQWRPM1lVdCtzbkVOUzNYMjV1cnRqanBMU1Q5VWFOR21IVXFGSDQ4Y2NmeGZlWFdxMFc5L05PVjgxUWtYYjY4c3N2OGQxMzMySHc0TUVJRFEzRjdkdTNBUUN0VzdkR1lHQ2d3VGpkMU5SVURCOCtIRUIrajVmUzNpdFVGUFBSdkRFdnpaZStlRllvRlBqbGwxOGdsNXZsSE1hMWtyblhQbVpYUEs5YXRRb3hNVEVHRTRicFAyQUxkdHZ1MXEwYk5CcE5zWGNxTFN3czRPenNYTzYvYVdGaGR2L05raHM2ZENqeTh2SVFFQkNBeE1SRU5HM2FGRWxKU1hqNzdiZkxmS3l6czdNNHB0M0N3Z0pkdTNiRnhZc1hjZkhpUmJFNzk4cVZLK0htNW9iZmZ2c05hclVhY1hGeHVIUG5EcnVGMVFJblQ1N0U4K2ZQWVd0cmkzYnQyb25iMDlMU0FBQU5HellFa045ZFg2ZlRRYWxVb203ZHVxVSs1K1RKa3pGNThtUnhVcHFDWTdlc3JhMnIraVhRQ3lwdk80MGZQeDc3OSsvSG9VT0gwTGR2WC96eXl5OEFnRTZkT3VIOCtmT0lqSXpFaWhVcklKZkxEZTZTMWExYmw4VlpCVEVmaVhscG52VEZjMTVlSHJ5OHZNbzhQanc4SEQxNzlxenVzS2dFbHBhV0Zacjh1S1RKZDAyQldWZDFpWW1KV0w1OE9iS3lzZ0FZZHR2V1QvSTFmLzU4OGZoaHc0YkJ5OHNMVFpzMlJXUmtwUEVEcG5JVEJBRUxGaXdRdStpSGhZWGg0Y09INVhyc3BFbVRrSkNRZ0MxYnRrQ3IxWXJkdGt1emVQRmlQSGp3b05odS8xU3o2TWZGWldkbm8wdVhMZ0NBTm0zYWlIZTl0bTdkaW0rLy9WYWM3RUtqMGFCYnQyN1l1SEdqMktXMHNNSXp1UmJzanNiM1JNMVIzblpxMUtnUkprMmFoSWlJQ0N4ZXZGZzhtZS9Rb1FObXpweUo5UFIwYk5pd0FWT21UREZPNENhTStVak1TL09Va1pGUm9lTjU0VXNhR3pkdXhMWnQyeXI4dUNGRGhnQUFqaDQ5V3RVaFNjN3NpdWNGQ3hiZzNMbHpBSUEvL3ZnRGYvenhoemh6WjNIZHRnOGRPaVQrM0tGRGh3b3RVVlZRVkZRVXV3MFppWDdaZytQSGo0dmJXclJvQVRjM043R1kxaHMyYkJnZVBueUkrZlBuNDQwMzNnQ1EzMDBzTXpNVFc3WnNBWkEvQTNkSjlCTWo5T2pSZzB0aDFBTFhybDBUZTVNb0ZBclVyVnRYN0FxcVB4SEx5OHNyc2h5S1JxT3AwSklMaVltSkFBQUhCd2VPc2F6QlNtdW5zV1BIWXYvKy9lSktERzV1YnVqUW9RTSsrZVFUQkFVRjRldXZ2MGIzN3QzUnVIRmpvOGR0S3BpUFZCem1wWGtZTUdCQW1TdWdBRUQzN3QyaDFXcFpQRXNrT3p0YkhFWkQrY3l1ZUw1eDQ0YllIY3paMlJtK3ZyN1lzR0VEQU9EWXNXUGlqTXdsZGR2KzZxdXZpbjFlL1J1cmZ2MzZ4WTdiNEZnTzQ0bUtpaklvblBYa2NubUpYYmNzTEN4SzNHY09Nd2VhaTRKdDdPN3VqdURnWUx6enpqc0E4bWZ4REE0T0x2SVkvV2RCU1YvY2VYbDVpSXFLd3VEQmc4VnQrczhOenNaZWMxUzBuU3d0TFJFWUdJZ1BQL3dRd0Y5cnV3OGFOQWcvL3ZnanpwNDlpNUNRRUt4Y3VkSUkwWnNtNWlNeEw4MlhUQ1lyYzlrcG5VNG45Z1JsOFN3TmYzOS9jWDNuR1RObTROeTVjd2dNRE1TWU1XTWtqa3c2WmxjOHYvUE9PMGhMUzBOWVdCZzhQVDNoNit1TGlJZ0lLSlZLYk5xMENZOGZQd1pRdE50Mnc0WU5FUkFRVUdMM0EvM2crUTBiTnFCNTgrYlYvMEtvUkgzNzloWEhzbS9mdnIzU3o3ZDgrZklTOTgyWk02ZlN6MC9HMDdwMWEzaDVlZUhDaFF2bE9sNm4weUUzTnhkQThWL2M5Ky9mUjFCUUVHN2R1b1ZCZ3daQkpwTWhJeU1EaHc4ZkJnQzR1TGhVWGZEMHdsNjBuUjQ4ZUNEK2ZQandZVXljT0JGS3BSS3paczNDaFFzWDBMbHpaNU5leTdLNk1SL05HL1BTUEFVR0J1TGt5WlBsT3JaZ2IwSDJHcEdldmxmSWhnMGJ5ankvM3JsekoyeHRiWTBSbHRHWlhmRThkT2hReE1URWlML3JGL3h1M3J3NWZ2NzVaN0Vya0o2KzI3YWJteHNDQWdJQWxEN0wzSWdSSTRwczgvRHdFR2RwcHVwWHAwNGRiTnk0RVphV2xsVlNQSmRuZVN1cVBRSUNBakJ1M0xnaTI0dkw2OTI3ZDRzbllZVy91QThlUElnZE8zYmcyYk5ua012bGVQandJUm8yYklqUFB2dE1ITE8zYjk4K0RCZ3dvRnlUb1ZEMWVORjJldkRnQVNJaUlzVGZFeE1Uc1dIREJreWZQaDNObWpYRDd0Mjc0ZUxpZ2lkUG5oajlOWmtTNXFONVlsNVNlUlJjS3BaM25xV2wxV3FSbkp3TUFIajY5Q21lUG4xYTRyRktwZEprQzJmQURJdm53cTVkdXdZQWFOZXVuWGoxdTNDeFZQaExYTDh1ZEVINm90dkZ4YVhJN05wTm1qU3BzbmlwZkZxMWFvWDQrUGd5anl2UDFlbWRPM2RXUVVSVVUraUhVTnkrZlJ2VHAwOFh0eGZYYmIvd3JLOEZaM0Q5NXB0dkFBQk9UazRJRFEyRnZiMDk1czZkaTU5Kytna0E0T2pvaU5UVVZNeWJOdy9idG0yRGs1TlR0YndlS3FxeTdmVDgrWFBNbWpVTG1abVphTktrQ1hyMDZJRmR1M1poMDZaTkdEaHdJRnEyYkNuZUZlTWRyc3BoUHBvUDVpVUJ3TktsUzhYZW5XWFJyKzBPQURZMk50VVZFcFdEaFlWRm1iMkV6cDA3aHhrelpvaERZRTJWMlJYUE9UazVZdGRzNEs4dUliMTc5eTUzMTdHOWUvY1cyYVl2c0ZldVhNbHUyelZZUmtZR2REb2RySzJ0RVJjWEoxNmRMano1akoyZEhlODRtemhCRU1TWjlvRy9QZ3RTVWxJZ0NBS3NyS3h3NmRJbEFQbVRHU2tVaWlKZHpieTl2VEYvL256Y3ZIa1RZOGFNRWJzMCtmajRJREF3RUtOSGowWmFXaHJtekptRGRldldWV2lTSTNweHAwK2ZOdmk5b3UwMGMrWk0vUDc3NzFBb0ZGaTBhQkU4UER4dzRzUUpQSDM2RkZldlhvV1ZsUld5c3JKZ2FXa3BUa0FKb016eGUxUXk1cVBwWTE0U2tIOWhyS1E1WnVMaTRtQmhZUUVMQ3d1bzFXcHg0bFpiVzlzeWw2Z2o0MHBNVEJTWERsUXFsY2pKeVRHNCtHWEt6SzU0RGc0T3hva1RKd0RrWDduKzVaZGYwTEJoUTNUdDJsVThwclJ1MldVdERGNWN0MjA5Rm1QU2k0cUt3dEtsUzR0c0x6Z3hTYytlUFEyNkNsVUUyN2oyOFBEd01KaWdTRy9qeG8xRmVodm9lNXM0T3p1TFgvb3paODdFeUpFamNlTEVDY3llUFZzODF0ZlhGM1BteklGY0xzZmN1WE14Yjk0OFdGbFo4UVRPaUNyYlRzMmFOY092di82S1R6NzVCQjA2ZEFDUS85M1JvRUVEdEduVEJudjI3TUdTSlVzTS9tYjkrdlZOdXB0YWRXTSttajdtSlpVbE9EZ1lOMjdjS0xLOVQ1OCt4ZytHU3JWKy9Yb2NQSGl3MkgzNi9EUlZabGM4dDIvZkhqLy8vRE1hTldxRTRjT0h3OXZiRzQ4ZlB6YjRJaTNZTFZ1cjFlTGV2WHZpNy9YcTFUTnF2RlMxQ282ZGtzbGtjSFIwaEorZkgxcTJiQ2x1ZDNOemUrSGltV28raFVJQkd4c2JXRnRiRy95czE3UnBVL0ZubVV3R056YzNCQVVGQVFEKy92ZS80OU5QUDBXVEprM3d5aXV2QUFENjlldUhvVU9INHRxMWEvajQ0NC9ScTFjdjhmRURCZ3pBaFFzWE1IMzZkTTY0YjBTVmJhZHAwNmFoZWZQbThQWDFGWThwZUx6K09mWHM3ZTBOQ2dBcVArYWorV0JlVWxrNmR1eG9VRHpiMjl1amI5KyttRGx6cG9SUlVYRTZkZXBVcEhpMnRiVkY3OTY5WDNoWjM5cENKblVBbGRHcFV5Y2RVSFYzK3g0OGVJRGMzRnk0dXJxSzIvTHk4cENjbkF4TFMwdEoxZzNzMnJVcmNuTnpvVmFycldKall6VmxQOEwwVkhVN1oyZG53OExDQXBhV2xwREpwRTBCZjM5L1JFZEhReENFdDJKaVl2WkpHa3d0VmRYdmp4ZVJtNXNMdVZ4ZUpYZXpldlhxaGV6c2JLalZhcnZZMk5pc3NoOWhIcXFpbmF1cW5YUTZIYkt5c3FCUUtFcGQ1cTQ4L1B6OEVCc2JDNTFPMS8veTVjdEYxOWlyWlV3dEgvVjhmSHlRbXBvS3JWYnJldlhxMWJ0VjlzUzFuS25sNVd1dnZRYXRWZ3VaVEtaVXFWUzVsUXJJeE5TRTNLNHE1dExPMWRsbU9wME9naUFBeUwrd3FmOVhsWUtDZ25ENDhHRUlnakEySmlhbThqTUFWeEd6dS9OY211S0tZNFZDWVZCTVUrM0hMbHhVMVRoMnNuYW9xbmFTeVdTd3M3T3JrdWVpcXNkOHJGMllsMFMxVDNuVzZUWlY3TGRFUkVSRVJFUkVWQVlXejBSRVJFUkVSRVJsWVBGTVJHWWxMeThQMzMzM25iaE1XWFVTQkFISnljbElUazZ1OXI5RlZCc3hING1vc0JzM2JwUjcrVmlTM3RXclY1R2JtejkwUERzN0c5SFIwUkpIVkwwNDVybVFpeGN2SWlJaW9zajIzMzc3cmN6SC92cnJyMmJiLzcrMkdqbHlKRFFhRFpZdFc0WTJiZG9BQUdKaVlqQno1a3pZMjl0ajM3NTkyTGR2SDV5ZG5mSGFhNjlKSEMxVmhjREFRSncrZlJwbno1NUZSRVFFa3BLUzhPNjc3NWI1dUtOSGowS2owV0Q0OE9FbEh1UHA2V213RkZwYVdocmVmUE5OQUtZeHlZb3BPSHo0TUk0ZVBZb0hEeDVneTVZdEpjNjZyTkZvMEsxYnR3by92NXViRy9idTNWdlpNTTBHODVFQTVxVzV1WHo1TXI3Kyttc3NYcnk0eUpyQSsvYnR3NkpGaStEZzRJQWZmL3l4VWhNeVV0WFlzV01IZHV6WVVldytIeDhmckYrL0h2Lys5NzhoQ0FLKytPSUxQSHIwQ0dGaFllalJvNGVSSXpVT0ZzK0ZQSDM2dEZ5Rk1wbUd1M2Z2UXFQUlFLMVdpOXVVU2lYUzA5T1JrNU9ER3pkdUlEUTBGREtaREI5OTlCSEdqaDByWWJSVUZRWU5Hb1RUcDAvajNMbHoyTDE3TjE1OTlWV2twcWFXKy9IMzc5OHZjVitUSmswQS9MVWsydUhEaHlzWExGVzVKMCtlNE9USmt3Q0FNMmZPb0hmdjN0SUdaT2FZandRd0w4M05mLzd6SDZoVUtvd2ZQeDRSRVJGbzNyeTV1Ry93NE1GWXRXb1YwdExTY09MRUNRd2FORWk2UUFsQWZtMlVrSkJRN0w3dTNidGovZnIxQ0E0T0ZwZDU3ZCsvUDl6YzNKQ2JtMnVTRXppeWVDNmtVNmRPaUlpSXdOcTFheEViRzR0Smt5YWhRNGNPbURGakJnRGcwS0ZEcUZ1M3JuaDhUazRPZkh4OHBBcVhxb0crZmRWcU5WcTFhb1g1OCtkajhlTEZXTDkrUGJ5OXZTVlpzb3lxenNDQkE3RnAweWJjdkhrVEZ5NWN3S3V2dmlydUszdzNLajQrSGlOR2pDajJlYzZmUHk5ZUVWZXBWSmc2ZGFxNFQ3OThBMGtuSUNBQVo4NmNLZldZanovK3VNaTJObTNhWU92V3JRYmJObS9lakdiTm1nRUFFaE1UNGVmbkJ3RGl5VDZRZjhJL2YvNzhTa1p0ZnBpUDVvVjVTUUFRRmhhR1diTm1JVG82R2ovODhBTTJiOTVjN0hGQlFVSGl1dTRBc0gzN2RyUnUzZHBZWWRMLzY5NjlPd1JCd0xScDAvRHMyVFA0K2ZraE1URVJnd2NQUnZ2MjdkR3hZMGRjdm53WkFCQWNIQXdQRHcvNCsvdWpYYnQyQ0EwTmxUajZxc2ZpdVJCSFIwZDA3OTVkN0o3ZzRlR0I3dDI3aS90dGJHeVFtNXVMMmJObkE4ai9BS0RhSlRNekUzMzY5REhZTm1uU0pBRDVKMTBGTDQ1a1pXV2hkKy9lU0U1T1JwMDZkWERyMWkwV3o3V2NUQ2JEbENsVGNQYnNXZnpyWC85Q1VsS1MxQ0ZSTlpMTDVSVmF2cWE0WSt2VXFTTnVyMU9uVHJISDJ0allWQ0pLODhWOE5FL01TL05tYlcyTjhQQndiTjI2Rlg1K2ZpVVd6MVF6aElXRklTWW1Cci8vL2pzeU1qS1FtSmdJVDA5UDhjTEd6Smt6TVg3OGVBaUNnQjA3ZHVET25Udkl5OHZEd0lFRElRaENpY013YWlzV3p5OGdKeWNIS3BXSzR6Qk1VRkJRa01IRU5mMzY5WU5PcHhOL2QzUjB4TkdqUjZVSWphcUF2anQrMjdadDBiWnQyMHJOVWZEV1cyOUJKcE1CZ0VHM2Y2cFpXclJvZ1owN2R4cHNTMGhJUUZ4Y0hQcjE2eWR1aTQrUFI5T21UV0ZoVWZScnNhUzduWjA3ZDY3YVlNME04OUY4TVMvTmwxYXJ4YlJwMDlDM2IxOU1uRGdSQUhEOCtIR0RZN3k5dlFFQUd6ZHVoS3VycTdqZDN0N2VlSUdTS0NJaUFvR0JnVGg3OXF5NDdlSERod1pER1Mwc0xLRFJhSER6NWswQVFFaElDUDd4ajM4WVBWWmpZUEZjaUNBSWVQYnNHZkx5OGdEa0Y4cloyZGtHeCtUazVBQUFIQndjakI0ZlZaNmRuWjNZSGJCYnQyN1FhRFRZc0dFRFltSmlpa3dXWjI5dkQwZEhSemc2T3NMQndRRU5HalNRSW1TcUlwOTk5cGxCbDc3S1RCcjA0TUdES29pSXFwc2dDTmk1Y3llT0hEbUM4UEJ3YURRYStQcjZBZ0FpSXlQaDVPUUV0VnFOTVdQR1FDYVRZZFdxVmVqWXNhUEVVWnNINXFQNVlsNmFyMlBIamlFbUpnWXhNVEZJU0VqQXZIbnpVTDkrL1dLUHRiT3pLM0VmR1VkdWJpNE9IRGlBNjlldkF3RGF0bTJMTzNmdUlDVWxwY2l4bzBhTkVpK0tmZm5sbDhqS3lvS3ZyNi9KM1d4azhWeEliR3dzSmt5WUlQNGVFaEtDWGJ0MkdSeno5T2xUQUg5TlJrS21ZY0NBQWZEMDlJU3RyUzNHalJzSEFOaTBhUk5jWFYxeCtQQmhYTHAwQ1FFQkFSSkhTVkpTS3BWUXFWUjQ4dVFKUm80Y0NibGNqbVBIamtrZEZwVkNMcGNqTWpJU3NiR3gyTDE3TnlaTW1JQ09IVHRDcFZMaDBLRkRtREJoQWk1Y3VBQzFXZzFMUzh0aXg5UHQzTGxUbk5BbVBqNGVvMGFOQXBDL3dvTGVxVk9ueE9FOFpCek14OXFMZVdtK0JnMGFoSWNQSDJMbHlwWFl1M2N2M04zZDRldnJpNnlzckNMSFptWm1pdWZjQUZoSVMrRHc0Y05Zc1dJRkFLQjkrL1lJRHc4dmRjaEZodzRkc0h6NWNxU25wMlByMXEybDU4eXNkd0FBRVNsSlJFRlVyb2hRVzdGNGZnSDYyVDA1YVVIdGxKbVppVC8rK0FPcHFhbGlENFAxNjlkRHA5UGgzWGZmUlpzMmJXQmxaUVcxV28wblQ1NGdMaTRPSVNFaDBHcTFhTnk0Y2JtV1VhR2E2WXN2dmtCU1VoTCs1My8rcDlqOWhTZi9LenpSMEwxNzl6Qmp4Z3hvdFZxa3A2ZERKcE1WK1dMWXZYdDMxUVpOTDBTZjJ3cUZBcU5IajhhQ0JRdXdmZnQyakJrekJ2MzY5WU5LcGNLUkkwY3dZY0lFbkRwMUNrRCtyTXkydHJaRm5rdWhVSWhkaWd0MkxTNzRzNm1ONlRJRzVxUDVZVjRTQVBqNSthRlJvMGI0L3Z2dk1XTEVDUHo2NjYvaXhMd0ZGYnlaQlhDSk9TbTg4Y1liMkxKbEMyeHRiWEhseXBVaWN3YVZwR2ZQbnZEMjlvYTF0WFgxQmlnQkZzK0ZlSHA2UXFWU2lUTkNMbCsrSFAzNzl6Y1lRM1BqeGcwQWdJdUxpMVJoVWlYY3ZIa1Q3NzMzbnNHMjgrZlBBNEJZR0RkdTNCZ0pDUW5ZdUhFanpwNDlDMEVRMEtkUEg0d2ZQOTdvOFpMeGxMVkVUbTV1cnNGeURUcWRyc1RsRzBoYStpVXpyS3lzNE9Qamc3Q3dNRHg1OGdSUlVWSG8wNmNQUHYvOGM5eThlUk9KaVlrNGZmbzBBQmlNdGRTZjVBTWNXeWtWNXFQcFlWNlNucjI5UFlLRGcwMXlLU05USXBmTDhkVlhYeUVoSVFHVEprMkNyYTB0R2pac1dPeXhPcDBPaVltSkFJRHc4SENET1lOTUNZdm5jc2pNeklTN3V6dUEvRGVSL21yb0YxOThBVjlmWC9UczJSTUF4TWxLcUdaemNYRkJ5NVl0NGVMaUloYkc3Ny8vUHJwMDZRSVBEdzhBUVBQbXpaR1FrQ0IrZWZ2NCtHRFJva1dWbXRDR2FoNjFXbzM0K0hpb1ZDb2tKQ1RBd3NMQzRLSllkSFEwT25mdUxFNVcwN3g1YzZoVUtxeGJ0dzVyMTY1Rmp4NDlzSExsU2p4NjlFaGNpNUozT21vR2ZlSGw0T0FBcFZJcFhqM2Z1WE1uaGc0ZENnOFBEeng0OEFBSERoekFvMGVQb0ZBbzBMZHZYL0h4K3JrdHlIaVlqNmFQZVVsNm9hR2hTRWxKd1pJbFN6Qnc0RUNEdThyNkN5Qjc5dXd4V0FPYXBPSGc0Q0JlbU96WnN5ZVdMbDFhN0hHRlY3TXgxYnFJeFhNWnRtN2RpckN3TUVSR1JnSUE5dTdkaTRTRUJNaGtNdWgwT2lpVlNvU0hoMlBUcGsxNC92eTV3WElKVkRNMWJ0eFlITWV1bnpDc1U2ZE9lT1dWVnlBSUF2YnYzNC9mZnZzTlFIN2l2L3Z1dTVnK2ZUcVdMMStPQVFNR29GT25UbEtHVDFWbzRzU0pxRisvUHJwMTY0YlpzMmZqN3QyN21EbHpKb1lQSDQ1WnMyYmgxS2xUZVBQTk43Rnc0VUtEeC8zeXl5OEE4dGNlQmZKbkR3VjRvbDVUYUxWYUpDY25BL2lyaDlCYmI3MkZMVnUyNFByMTYvanp6eit4ZXZWcTFLOWZINnRYcndZQWRPblN4V0E4WGNHN25pZFBuaFM3alhKc1pmVmhQcG8yNWlYcHhjWEZpUk5PZVhwNlNod05WVVJVVkJTaW9xS2tEa05TL0dZcEpDY25CNUdSa2JoMTZ4WUE0TnExYTBoSlNZRWdDRGh4NGdSV3JGaUJ3WU1IRzNRenljakl3TXFWSy9IbW0yOUtGVFpWa2xhcnhiNTkrekJ5NUVoOCt1bW40bkpWY3JrY0kwYU1nQ0FJT0hEZ0FLWk1tVkxzRElOVWV4VHNSblRqeGcxa1pXVWhORFFVY1hGeHlNdkxRNnRXclNDWHk4WDEzUThjT0lELy92ZS80bU51M2JxRm1KZ1lBQkN2c0dvMEdnQVE3NGlwVkNxT3paTFE5ZXZYeFFMcTVaZGZCZ0M0dWJraE5EUVVCdzhlUklzV0xlRG82QWk1WEk0VEowNEFBQVlPSEdqd0hQSHg4UUQrV2t0V1A3Nnk4TmhLL1Q5VHZjSmUzWmlQNW9ONVNYcjZYbjF1Ym02Y2ZMZVdzTGEyaHB1YkcrcldyUXVGUWdFM056ZURmL3BseEJvMWFnUTNOemVKbzYxZXZQTmN5SUVEQjdCczJUTHhkdzhQRHd3Yk5neWZmLzQ1ZHUzYUJTY25Kd1FHQm9wcjBxV2twQ0EyTmhaQS9oMU5xdmtFUVlCV3EwVldWcGI0UlM2VHlmREREejhnUGo0ZUZoWVc4UFgxeFlVTEZ4QVhGNGZnNEdCNGUzc2pKeWNIalJvMWdwT1RrOFN2Z0NyanpwMDc0czg5ZXZSQTgrYk5zVzNiTmdEQTdObXowYjU5ZXdDQXI2OHZZbU5qc1gvL2ZxeFpzd2F0VzdlR2w1Y1hsaXhaQWlELzVNL2EyaHIzN3QzRHdZTUhBVURzZVpLUmtRR3RWaXN1N2NBVE9PUFN6N2dzbDhzUkVoS0NrSkNRTWgremNPRkNMRnk0RUUyYk5zVVBQL3dnRmx1bGRSbk15TWhBV2xvYUxDMHRjZWJNR1FEZzBJNEtZajZhRCtZbDZla3ZqdlRxMVF0ZmZmVVZ2djc2NjJLUEsyNWNPeStFU2VQbGwxOUdXRmdZUm84ZWpieThQUGo1K1ltVFBXWmtaT0NmLy93bk1qSXlZR2RuSjM2R215b1d6NFYwN2RvVlFQNTRpMG1USnNITHl3dSt2cjVJU0VqQVN5KzloSlVyVjhMQndRSDI5dlo0L1BneGhnd1pJajdXeTh0THFyQ3BBdFJxTmZyMTZ5ZmVuUUR5MXhJTUNRbkJ0bTNiTUdIQ0JIRTg5SWNmZm1odzE2TGcyQ3VxblY1KytXWFkyOXZqalRmZWdJZUhCejc5OUZNQStTZm4rblZHOWViT25ZdlkyRmpFeGNVaEtDZ0lzMmZQeHRXclZ5R1R5ZkRKSjU5ZzNyeDVZaThWQU9LSi91Yk5tdzN1anBVMHVRWlZELzJ3aTM3OSt1SENoUXRJVDArdjBPT3pzckp3Nk5BaEFDaDFiZGxIang2SlhVWDFtalZyVnNGb3pSdnowWHd3THduSW55VmZmOU9wWDc5KzRyQUxxcG5PblR0WDdFem9peFl0d3FKRmk0cHNqNHVMRTJzcHdEUXZkckI0THNUVjFSWGJ0bTBUdXhRQitWUHE3OTI3RjB1WExoWEg2Y3liTncvZmZQTU5zckt5SUpQSjRPN3V6cG1ZYXdrYkd4dDA3TmdSTVRFeHNMVzFSWThlUGRDcVZTdklaRElFQlFXSngvWG8wUU1oSVNFSUN3dERlbm82WEZ4Y2lpeWJRTFZQNDhhTnNXM2JOalJwMGdUUG5qM0Q4ZVBIb2RQcE1HZk9uQ0xIV2xsWllkbXlaZmpnZ3c4d2E5WXM4WXZldzhNRDdkdTNSNWN1WFhEcjFpMG9GQXA0ZW5vaU1EQVFBUERxcTYrS0orczJOamJ3OS9jMzZtczBkNnRYcjBab2FDajgvZjBoQ0lMQkRMMWxzYlMwaEsydExhWlBuNDVWcTFZWlhDQUY4dGNXMWs4czZPN3VqaFl0V2lBcEtRazJOalpvMmJJbDNuLy8vU3A5TGFhTytXZyttSmNFNUYrOFdybHlKVlFxRmRxMWE0ZFdyVm9WdVZCR05ZZXRyYTNKZDhPdXFGcmRkNmxUcDA0Nm9QcXZhZ2lDQUVFUXhQRlR4dFMxYTFmazV1WkNyVlpieGNiR2FzcCtoT2t4Vmp1WFJCQUVQSG55QkMrOTlGS1ZUMERqNysrUDZPaG9DSUx3Vmt4TXpMNHFmWEl6VWRuM2h5QUkwR2cwcGE1RnFOVnF4Znd2K0hOZVhoNEVRU2l5MUlZZ0NIaisvRG5rY2ptc3JhMHIxRTIwVjY5ZXlNN09obHF0dG91TmpjMTZnWmRra3FUNEhNak16SVNkblYyMS9nMC9Qei9FeHNaQ3A5UDF2M3o1OHZGcS9XTkdZR3I1cU9majQ0UFUxRlJvdFZyWHExZXYzcTN3RTVnb1U4dkwxMTU3RFZxdEZqS1pUS2xTcVhLcjVZL1VVbEtmaTFVbGMybm4ydDVtUVVGQk9IejRNQVJCR0JzVEU3TmQ2bmowZU9lNUhPUnlPV2Z0TkdOeXVaemQvRXlZL29TNk5BVXZuQlg4dWZCRU5RV2ZrelB2MTM3VlhUaFRVY3hIS2d2emtvaWt4SXFRaUlpSWlJaUlxQXdzbm9tSWlJaUlpSWpLd09LWmlJam8vd21DSU00S1RFUTFBL09TcU9aNjl1d1oxcXhaZ3pWcjFrZ2RpbEZ3ekRNUkVSR0FDeGN1NEYvLytoZFNVMU94ZHUxYUxqOUlWQU13TDAzVDRNR0RpMnpUTDBYbTQrTlRaSitWbFJVaUl5T3JQUzRxYXZqdzRVVzIyZHZiWStQR2pRRHlsNUhic0dFREFKakZhZ1lzbm9tSXlDd1ZYT3NkQUZxMWFpVnVXN2R1bmJoT2NFRktwZElvc1JHWksrYWxlWGo0OEdHSisxSlRVNHRzWXh0TEp5RWhvY2kyZXZYcVNSQkp6Y0RpbVlpSXpFNTJkalo2OWVwVjRuNlZTb1Z1M2JvVnU1MklxZ2Z6MHJ3b2xVcWNPWE1HUFh2MkxITFJSS2xVNHZ6NTh3Q0F6cDA3U3hFZUZlRG82SWlqUjQvQzE5Y1hmLzc1Sjd5OHZJcHRsNExiM04zZHNYUG5UbU9HYVJRc25vbUlpSWlJeU9pS1cxNk9hcVo3OSs3aHp6Ly9oRnd1eDN2dnZZZExseTRCQUhRNkhkTFMwZ0RrRjlsNjlldlhseVRPNnNiaW1ZaUl6TnFPSFR2UW9FR0RFdmNuSlNWaHdvUUp4Z3VJaUppWFJEWE02ZE9uQVFBREJ3NUVpeFl0Y1BUb1VRQkFTa29LaGd3WkFnRGlObFBHNHBtSWlNeWFuWjFkcVZmSW56NTlhc1JvaUFoZ1hoTFZORC8vL0RQa2Nqa21UNTRzZFNpU1l2Rk1SRVJFUkVUVmJzMmFOZUxNekJxTnhtQ01iTUdmQysvVC84N3g3ZEtKaTR0RDNicDFvVkFvU2h5SFhuajdxRkdqTUdmT0hHT0VaelFzbm9tSXlPd0lnaUQrck85dVJrVFNZbDRTMVZ5elpzM0MzTGx6TVgzNmRBQkEzYnAxQWVTUGVYNzI3Sm5CTmoxcmEydmpCbWtFTEo2SmlNanNaR1ZsU1IwQ0VSWEN2RFI5MDZaTnc3aHg0OUMzYjEvWTJ0cmkrUEhqZVAzMTE2SFJhSEQrL0hsb3RWcjA2dFZMM0FjQTNicDFnMUtweEtsVHB5U08zcnoxNzk4ZlRrNU91SC8vUGthT0hJbXhZOGZDMWRYVllNenpxVk9ua0p5Y2pMeThQTGk2dWtvY2NmVmc4VXhFUkdZbk9Ua1pRUDVWOHJLVzByaC8vejVtenB4cGpMQ0l6QnJ6MHZRcEZBbzhmLzRjQUdCcmEydXdmck5TcVVSbVppWUF3TWJHcHNqYXpsenJXVm95bVF4Tm1qUkJTa29LZHUzYWhWMjdkaFhialg3OCtQRklUVTAxMlM3MkxKNkppTWpzeE1iR0FnRGMzTnpnNU9SVTZyRk9UazQ0Y2VLRU1jSWlNbXZNUy9NUUh4OFB3SEJaSTcya3BDUUFnSU9EZ3pGRG9qTG9kRHBNblRvVlY2NWNrVG9VeWNtbERvQ0lpTWpZamh3NUFnQm8zNzY5eEpFUWtSN3owanhjdTNZTkFPRGk0bEprMytYTGwwdmNSOUtSeVdUSXlzcUNJQWhtdnpZMzd6d1RFWkZaT1hQbURINy8vWGNBUUs5ZXZTU09ob2dBNXFVNWlZcUtBZ0M0dXJvaU9qb2FHbzBHUVA2RWNaR1JrUUNBRmkxYUlEczdXN3dUVGRKNzU1MTNrSjJkamE1ZHUyTGF0R200Zi84K3pwMDdaN0JzM0xsejU2RFZhaVdNc3ZxeGVDWWlJck1qbDh2aDZ1b0tMeTh2cVVNaG92L0h2RFI5eDQ4ZlIxeGNIQURBMDlNVC92NytBSUJHalJwaDI3WnRZcGR1Snljbmc0c29MNzMwa3RGakpVT0RCdzh1c20zR2pCbWwvbTZLV0R3VEVaRlo2ZG16SndJQ0F0Q2lSUXZJWkRLcHd5RWlNQy9OaGFlbkp3WU9ISWc3ZCs2Z2I5KythTjI2TlpSS0pmejgvT0RrNUlTdVhidml3WU1IOFBYMVJVUkVCSEp5Y3ZEU1N5L2gvZmZmbHpwMEttRHc0TUZJVDA4dmRsOWtaQ1RVYXJXUkl6SWVGczlFUkdSMnhvMGJKM1VJUkZRSTg5TDBOV3JVQ0V1V0xFRkdSZ1prTWhtMmI5OXVzSC8xNnRWSVRVMkZYQzdIcVZPbklKZHplaWFwYmR5NEVaYVdsZ2JiU3J1WU1YMzZkSU0xMjAwTmkyY2lJaUlpSWpJYWUzdjdFdmZwWitGbTRWd3plSHA2VnVoNFU1OHBuZTlLSWlJaUlpSWlvakt3ZUNZaUlpSWlJaUlxQTR0bklpSWlJaUlpb2pLd2VDWWlJaUlpSWlJcUE0dG5JaUlpSWlJaW9qS3dlQ1lpSWlJaUlpSXFBNHRuSWlJaUlpSWlvakt3ZUNZaUlpSWlJaUlxQTR0bklpSWlJaUlpb2pLd2VDWWlJaUlpSWlJcUE0dG5JaUlpSWlJaW9qS3dlQ1lpSWlJaUlpSXFnNFhVQVZTRjBOQlFxVU9vTnJtNXVWS0hVR09ZWWp2ZnVuVkw2aEJNaHFtOFA3S3pzNlVPb1VZemxYYld1M3YzcnRRaFZBdFRhNmUwdERTcFE2alJUS1c5dFZxdDFDSFVlS2JRMXViV3pyVzF6VlFxbGRRaEZLdFdGODg2blM1TEpwUFYvZjc3NzZVT3Bicmx4TWJHQ2xJSElhRjBBUFZNdVozbGN2bHpxV09veFhJQVdKdlkreU5YclZienlsa0JPcDB1VlNhVE9acFlPNHNFUVZCTEhVTlZNUFYyQXFDUk9vQWF4dVErZjNVNm5lYlNwVXQ1VXNkUkE1bFVXNXRETzV0S25TU1R5YktranFHZ1dsMDg1K1hsdlM2WHl6dExIVWQxMCtsMHZ3TXdyOHRraHJvSmd0QlQ2aUNxMGRPWW1KaWpVZ2RSVytsMHVrRTZuYzVENmppcWtrNm5TN3g5KzdaSkZGTlZSYWZUZGRicGRENVN4MUVkNUhKNXhwVXJWODVMSFVkVk1PVjJBbkQ5NnRXckQ2VU9vaVl4eGM5ZkFQRUF6UG1HUmJGTXNLM2pZZUx0YkFwMWtrNm55N2h5NWNvQnFlTWd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txTWY0UGd2aWcyN0JJWFJBQUFBQUFTVVZPUks1Q1lJST0iLAoJIlRoZW1lIiA6ICIiLAoJIlR5cGUiIDogImZsb3ciLAoJIlZlcnNpb24iIDogIjM5Igp9Cg=="/>
    </extobj>
    <extobj name="ECB019B1-382A-4266-B25C-5B523AA43C14-2">
      <extobjdata type="ECB019B1-382A-4266-B25C-5B523AA43C14" data="ewoJIkZpbGVJZCIgOiAiMjk1NTI1MzEwMzA1IiwKCSJHcm91cElkIiA6ICIxODg3MjA1OTMxIiwKCSJJbWFnZSIgOiAiaVZCT1J3MEtHZ29BQUFBTlNVaEVVZ0FBQlBJQUFBVFhDQVlBQUFCa24xdXdBQUFBQVhOU1IwSUFyczRjNlFBQUlBQkpSRUZVZUp6czNXZDRWR1hDeHZIN25KbkpUR1l5U1lBRUFnR3BBZ0dDZ0hTTW9oUXBvbGlRMVZWWDBOVVZWeGNWUlVYV0NyWmR4YklVWFJXeEt3b1dWQlFMb0tpdkRWQ2FLSUpTUWcya1RjbVU5ME1rYXd4SWdFek9EUDUvMThVbGMrcDlZajdNZGZNODV6R2kwV2hVQUFBQUFBQUFBT0thYVhVQUFBQUFBQUFBQUFkR2tRY0FBQUFBQUFBa0FJbzhBQUFBQUFBQUlBRlE1QUVBQUFBQUFBQUpnQ0lQQUFBQUFBQUFTQUFVZVFBQUFBQUFBRUFDb01nREFBQUFBQUFBRWdCRkhnQUFBQUFBQUpBQUtQSUFBQUFBQUFDQUJFQ1JCd0FBQUFBQUFDUUFpandBQUFBQUFBQWdBVkRrQVFBQUFBQUFBQW1BSWc4QUFBQUFBQUJJQUJSNUFBQUFBQUFBUUFLZ3lBTUFBQUFBQUFBU0FFVWVBQUFBQUFBQWtBQW84Z0FBQUFBQUFJQUVRSkVIQUFBQUFBQUFKQUNLUEFBQUFBQUFBQ0FCVU9RQkFBQUFBQUFBQ1lBaUR3QUFBQUFBQUVnQUZIa0FBQUFBQUFCQUFxRElBd0FBQUFBQUFCSUFSUjRBQUFBQUFBQ1FBQ2p5QUFBQUFBQUFnQVJBa1FjQUFBQUFBQUFrQUlvOEFBQUFBQUFBSUFGUTVBRUFBQUFBQUFBSmdDSVBBQUFBQUFBQVNBQVVlUUFBQUFBQUFFQUNvTWdEQUFBQUFBQUFFZ0JGSGdBQUFBQUFBSkFBS1BJQUFBQUFBQUNBQkVDUkJ3QUFBQUFBQUNRQWlqd0FBQUFBQUFBZ0FkaXREZ0FBQUlDRHQzTlhnWXFMaStVUEJMUjkrdzVGbzFKbVpqMGx1MXh5dTkzS3pLaG5kVVFBQUFEVU1JbzhBQUNBQlBEenhrMWE4UDVDdmZ2K0IxcXhhbzJpa1lnaTBZaWkwYWdpa2Fna3lUUU5HWVloMHpCbG1LYmFITjFLQS9yMTFhQUIvZFNrY2JiRlR3QUFBSUREWlVTajBhalZJUUFBQUZCWlVWR3hWbiszVmd2ZVg2aVBQLzFVSzFldHFiUS9FaWt2OFJTTktoS0pTSkpNMDVTTVg4bzg4Mzl2VUhFNEhHclZzb1Y2ZGUrcUFmMU9WTnZXUnlzdExiVldud2NBQUFDSGp5SVBBQUFnanBTVyt2VFdPd3YwK3B0djYrdGwzNmlvcUVpU0ZJbUVGZlQ3NVM4dFZxZ3NvSEFvck9qZUVYbmhzQ1RKdE5sa0dJWU13NVJwczhtUjVKVExuYUlrbDB1bWFaTWtwWGc4NnRReFY2Y05HNkpCQS9ySjQzRmI5cXdBQUFBNE9CUjVBQUFBY1dMbHFqV2FjT3NkV3JWcWpZSmxaWklrZjJtcENndTJ5MTlhckVnNHBJUDk2bVlZaGt5YlhTNTNpbExyWk1qbDlraVNraHdPdFdyVlFyZFB2RkdkTzNXczhXY0JBQUJBemFQSUF3QUFzTmoyN1R2MHlxdHZhTnFqajZ1d3FFaWhzcUNDZnArS2R1OVNhWEdocEpyN3VwYWNraXB2V2owNWs1TmxkeVRKNi9YcXI2TXUwRm1ubjZxc0J2VnI3RDRBQUFDb2VSUjVBQUFBRmxyejNmZTYvNkdwV3ZEQlFvWERZZmxLaXJSbjV6WUYvVDVGSXVHWTNOTTBiVXB5SlN1dGJuMGxwM2hsR0laT1BDRlAxMTExcGRxMGJoV1Rld0lBQU9Ed1VlUUJBQUJZWk5QbUxScHd5aG55Ky8yU3BEMjd0bXZYMXMycXlSRjR2ODlRbmN3c3BXYzBrQ1M1WEM2OTgvckxhcHpkcUpidUR3QUFnSU5oSHZnUUFBQUExS1JvTktvVksxZHI5Tit1a00vblV6RGcxN1pORzdScjZ5YlZYb2tuU1ZFVmJOK2liUnZYS3hqd3llZno2ZHdMLzZwbDM2dzQ2SGZ4QVFBQUlQWW84Z0FBQUdyWjl6LzhxQW0zM3FHMTMvK2dVRmxRTy9NM3FxU3d3TEk4SlVXN3RXUEx6d3FWQmJWeDAyWk52SFdTVm4rMzFySThBQUFBMkRlbTFnSUFBTlN5UDQrNlJKOTg5cmtrYWN1RzcrVXZMYlk0VVRtWE8wVU5tNWEvSSsvWUxwMzAxSCtueWVWeVdad0tBQUFBZXpFaUR3QUFvSllFeThwMDlmaWI5TWxubnlzY0NtbnJ4dlZ4VStKSmtyKzBXUGsvcjFNNEZOS1hYeTNWdFRmZXJIQTROZ3R1QUFBQTRPQlI1QUVBQU5TUzl6OVlwRGZlbXE5SU9LeUNIZmtxTGRwdGRhUXFmTVdGS3RpK1JaRndXUE1YdksvM1BseGtkU1FBQUFEOGdpSVBBQUNnRmhRV0ZXbldzODhyRkFvcEdQQ3B0REQrU3J5OVNvcDJ5KzhyVVNnVTBzeW5udFh1M1h1c2pnUUFBQUJSNUFFQUFOU0tqei81VE45OHUxS1N0R2ZYZG9YRElZc1Q3VjhrSEZaUndVNUZJaEY5OCsxS3ZmZmhJbGF4QlFBQWlBTVVlUUFBQUxWZzFqTXZxS1MwVkNWRmUxUmFYR2gxbkFNcUxTNlVyNlJJSmFXbGV1N0ZsK1gzKzYyT0JBQUE4SWRIa1FjQUFCQmpQNjdmb004Ky8wTFJhRlRiTjIyUUVtSjBXM25XYURTcXI1WXUwN29mTjFnZENBQUE0QStQSWc4QUFDREdYbng1cnFUeVVXN1JhTVRpTk5VWGpVYmtLeW1TSk0yYi82N0ZhUUFBQUVDUkJ3QUFFR043aXp4L1NiSEZTUTdlM2lMditSZGZ0amdKQUFBQUtQSUFBQUJpNk11dmxxcGc5MjZGd3lFRkFxVld4emxvQVgrcHdxR1FkdS9abzAvLzd3dXI0d0FBQVB5aFVlUUJBQURFMEpMUFBwY2toY3FDQ3BVRkxVNXo4TUpsWlNvckMwaVN2dmhxcWNWcEFBQUEvdGdvOGdBQUFHSm83ZmMvU0NvdnhNSmxaUmFuT1hpaHNxQkN3ZklDY3VteTVSYW5BUUFBK0dPanlBTUFBSWlod0M4bFdEUWhWcXJkdDJnMG9tZzBxcEpTbjlWUkFBQUEvdEFvOGdBQUFHS2t1S1JFdmwvS3IxQUNqc2JiS3h3S1NaTDhBYjhLQzRzc1RnTUFBUERIUlpFSEFBQVFJNzVTbi93QnZ5UXBFZ2xibk9iUVJjTGwyWVBCTXBXVUp0NkNIUUFBQUVjS2lqd0FBSUFZS1M0cFZhbXZmRVRlM2xGdGlTZ2NEa25ScVB4K3Y0cUtpcTJPQXdBQThJZEZrUWNBQUJBalBwOVBmbi81aXErUmNPSVdlWkZ3V0ZIOU1pS3ZwTVRxT0FBQUFIOVlGSGtBQUFBeDRuSzU1SFFtU1pKTW04M2lOSWZPdE5sa1NFcEtjc2p0ZGxzZEJ3QUE0QStMSWc4QUFDQkd2Q2tlZVg0cHZteDJoOFZwRHAzTlpwY01ReTZYUzZtcFhxdmpBQUFBL0dGUjVBRUFBTVNJMCtXVTArbVVKQmxtNG43dE1uNFpUWmprc011ZG5HeHhHZ0FBZ0QrdXhQMUdDUUFBRU9lOEtTbEsvcVg0Y2ppU0xFNXo2T3gydXlUSjZXUkVIZ0FBZ0pVbzhnQUFBR0xFTUF3bEpUa3EvcDZvRE1PUVlSaEtUbllsOUhNQUFBQWtPb284QUFDQUdEcTZaVXRKa3MyUkpIc0Nqc3F6TzVKa2Q1UlBEKzdVTWRmaU5BQUFBSDlzRkhrQUFBQXgxS3RITjBtUzNlRkl5QVV2YkhhSEhFbmxSVjYzWXp0Ym5BWUFBT0NQalNJUEFBQWdocnAzN2FLVWxCVFpiSFk1WFltM1VJVFQ1WmJOYmxlS3g2UGVQYnRiSFFjQUFPQVBqU0lQQUFBZ3hrYWVkYm9reWVWSnZJVWlrbFBLTTU5ejlsa1dKd0VBQUFCRkhnQUFRSXlkZmNacGtpUzN4eXZEU0p5dlg0WmhLdG1kSWtrYU1taUF4V2tBQUFDUU9OOGtBUUFBRXRUUnJWcXFTNmRqWkppbU1ob2RKU2t4Vm43TmFIU1VETk5VaC9idDFMcFZTNnZqQUFBQS9PRlI1QUVBQU5TQ0M4ODdSMjUzc2xKUzB5dW1xOGF6WkUrcTNDbXBjcnVUOWVlUlo4bmxjbG9kQ1FBQTRBK1BJZzhBQUtBVzVQWHBwZlk1T1pLa3RMcVpNbTEyaXhQdG4ybmFsRnFubmd6RFVQdWNIUFUvcWE4TUl6RkdFUUlBQUJ6SktQSUFBQUJxUVZwYXFzNzcwd2paYkRZbHVkeHllOU9zanJSZmJtK2FYTzRVMmUxMlhmRG5rYXBYdDQ3VmtRQUFBQ0NLUEFBQWdGb3pzUCtKR3RqdlJObHNOdFhKekZKeVNxclZrYXB3ZWJ5cWs5bFFwczJtazA3STA4bjlUN0k2RWdBQUFINWhSS1BScU5VaEFBQUEvaWdDZ1lBdXVIaU1Qdi95SzBVaUVlWC85SU1DdmhLclkwbVNuTWtlWlIzVlVxWnBxbFBIWEQweDQyR2xwY1ZmMlFnQUFQQkh4WWc4QUFDQVd1UjBPblhMVGVPVjA3YU5UTk5VUnNNbWNpWjdySTZsSkZleU1obzJrV21hYXRQNmFOMDY4WHBLUEFBQWdEaERrUWNBQUZETDJyWStXcmRQdkVITm1oNGxSNUpUOWJJYXkrMU50eXlQT3lWTkdWbE41RWh5cW1IRExOMHlZYnphNTdTMUxBOEFBQUQyamFtMUFBQUFGdmxoM1k4YWR0YTU4dnY5aWtZaTJyTnJod3EyYjVGVVcxL1BES1hYYTZDMGpQb3lUVk11bDB0elgzaGFyWTl1V1V2M0J3QUF3TUZnUkI0QUFJQkZXclpvcnRuUHpGUmVuMTZ5MmUxS3E1ZXBCbzJieTVuc2tXSEc3bXVhWVpweUpudFVQN3VaMGpNYnlEUk45ZXJSVGJPZm1VbUpCd0FBRU1jWWtRY0FBR0N4VFp1MzZJWFpjL1RrMDgrcHFMaFlvYktnL0tVbEt0NVRJRjlKWVkzZXkrWDJLaVc5anBMZEtiSTdrcFRpOGVpdm95N1E4Rk9IcWtuajdCcTlGd0FBQUdvV1JSNEFBRUNjV1A3TkNvMjc4Wi82L29kMUZkdjhwU1hhczJ1YmZDVkZpa1lpaDNSZHd6U1Y3UFlxdFc2bWtqMHBGZHViSHRWRWQ5OXhpN3AzN1hMWTJRRUFBQkI3RkhrQUFBQnhwS1NrVkhOZm42ZFgzM2hUcTFaL3A1TFNVa2xTSkJ4V3dPK1R2NlJJWmNHQXd1R1FvdEZvK1o5SVdKSmttRFlaaGlIRE1HVGFiSElrdVpUczhjcnBTcFpwczBtUzNPNWt0VzNkV3FlZk9sU25EUnVpRkkvMUsrWUNBQUNnZWlqeUFBQUE0dEN1Z2dKOTgrMUt2ZmZoSW4zeDFWSjkvOE02aFVLaGl2MlJjTGlpeUl2OFV1U1p2eW55OXJMYjdXcmVyS202ZHVta2ZuMVBVTWZjOXNxb1Y3Zldud2tBQUFDSGh5SVBBQUFnQWF6ZjhKUGVtcjlBYjczN25yNWRzYkppZXpRYWxiSDM3NUlNdzZqWWw5T21qUVlON0tkaFEwNVdzNlpIMVc1Z0FBQUExRGlLUEFBQWdBUzBmZnNPRlJZVmFjMmFOWHIrK2VjVmlZUjF6cm5ucW0yYnRrcnhlTlNnUVgyckl3SUFBS0NHMmEwT0FBQUFnSU9YbVptaHpNd003UzdZcGZ3dG14VUlCSlJWdjc1YXRtaHVkVFFBQUFERWlHbDFBQUFBQUFBQUFBQUhScEVIQUFBQUFBQUFKQUNLUEFBQUFBQUFBQ0FCVU9RQkFBQUFBQUFBQ1lBaUR3QUFBQUFBQUVnQUZIa0FBQUFBQUFCQUFxRElBd0FBQUFBQUFCSUFSUjRBQUFBQUFBQ1FBQ2p5QUFBQUFBQUFnQVJBa1FjQUFBQUFBQUFrQUlvOEFBQUFBQUFBSUFGUTVBRUFBQUFBQUFBSmdDSVBBQUFBQUFBQVNBQVVlUUFBQUFBQUFFQUNvTWdEQUFBQUFBQUFFZ0JGSGdBQUFBQUFBSkFBS1BJQUFBQUFBQUNBQkVDUkJ3QUFBQUFBQUNRQWlqd0FBQUFBQUFBZ0FWRGtBUUFBQUFBQUFBbUFJZzhBQUFBQUFBQklBQlI1QUFBQUFBQUFRQUtneUFNQUFBQUFBQUFTQUVVZUFBQUFBQUFBa0FEc1ZnY0FBQUJBOWZoOFB1M2V2YnZTdHAwN2R5b2NEaXNhaldybnpwM2FzbVZMcGYxcGFXbHl1OTIxR1JNQUFBQXhZa1NqMGFqVklRQUFBSEJneTVZdDAralJvdy9xbkVjZWVVVEhIbnRzakJJQkFBQ2dOakcxRmdBQUlFRzBiOTllalJvMXF2YnhEUnMyVk1lT0hXT1lDQUFBQUxXSklnOEFBQ0JCMk8xMm5YNzY2WktrYURTcWZVMnMrUFgyb1VPSHl1RncxR3BHQUFBQXhBNUZIZ0FBUUFMcDI3ZXZrcE9UWlJqR2ZvOHhERVBKeWNucTA2ZFBMU1lEQUFCQXJGSGtBUUFBSkpETXpFemw1T1FjOExpY25KeURtb1lMQUFDQStFZVJCd0FBa0VEY2JyZmF0MjlmOGZuWDAydC8vZmNPSFRvb0xTMnRWck1CQUFBZ3RpanlBQUFBRW9qTlp0UFJSeDh0ajhlejMyTmNMcGZhdG0zTCsvRUFBQUNPTUJSNUFBQUFDYVpUcDA2cVU2Zk9mdmQ3UEI1MTZOQ2hGaE1CQUFDZ05sRGtBUUFBSkpqczdHd2RmZlRSRlF0ZS9IcWxXc013MUtKRkMyVm5aMXNaRVFBQUFERkFrUWNBQUpDQWhnMGJ0dDk5WjUxMVZpMG1BUUFBUUcyaHlBTUFBRWhBdlhyMVV0MjZkU3R0TXd4RDZlbnBPdjc0NHkxS0JRQUFnRmlpeUFNQUFFaEFTVWxKNnQrL2Y4WDAycjM2OXUycnBLUWtpMUlCQUFBZ2xpanlBQUFBRXRTcHA1NWFxYlJMU2tyUzRNR0RMVXdFQUFDQVdLTElBd0FBU0ZCWldWbkt6czZXWVJneURFUE5talZUNDhhTnJZNEZBQUNBR0tISUF3QUFTRkJ1dDFzNU9Ua1ZuMXUxYWlXdjEydGhJZ0FBQU1RU1JSNEFBRUNDY2pxZDZ0eTVzMXd1bHh3T2h6cDM3aXlQeDJOMUxBQUFBTVNJM2VvQUFBQUFPSFFkT25SUWVucTYvSDYvT25Ub1lIVWNBQUFBeEJCRkhnQUFRQUpyM2JxMW1qWnRxdUxpWXJWdTNkcnFPQUFBQUlnaGlqd0FBSEJFaWthaktpb3VVV0Zob1lwTFNoUUpSNnlPRkRPNXVjZW9MRlNtbGF2V1dCMGxaa3liS1kvSG83VFVWSGxUUERJTXcrcElBQUFBdGM2SVJxTlJxME1BQUFEVWhGQW9wSStXZktxUGxueXFuelp1VW1scHFZcExTbFJhV3FwSTVNajl5aE9KUkNSRlpabzJxNlBFakdrYVNrNTJ5NXZpa2R2dFZ1TkdEWFZDWGgvMTZ0bGRTUTZIMWZFQUFBQnFCVVVlQUFCSWVORm9WQjh0K1V6MzN2K2d2bDI1eXVvNHFFWHQycmJSdUt1dTBBbkg5V2FVSGdBQU9PSlI1QUVBZ0lUbDgvazFmOEg3ZXZxNUY3VHNteFVLaDhQeXVOMXExdXdvMWF0YlZ3M3FaNnBKNDJ4bE4yb2t1KzNJSGEzMlJ4QU9oN1Y1Uzc0Mi9QeXp0bTNmb1YyN0N2VERqK3RWV2xvcTB6VFYrWmhjalR6ckRBMGRORURKeWNsV3h3VUFBSWdKaWp3QUFKQ1FDZ3VMZE0vOUQrbWxWK2Fxckt4TVRxZFRBMC9xcTJHbkRGYTd0bTFVdDI0ZHVaeE9xMk1pQmdLQmdIWVY3TmEzSzFmcHpiZmYxZHZ2dnFkQUlDQ0h3NkhodzRacXd2aXJsZXIxV2gwVEFBQ2d4bEhrQVFDQWhCTUlCblg3bmZmcStaZGVVU1FTVWVQc1JwcjJ3TC9WdmwxYnE2UEJBbXQvV0tkUmwxeXV6VnZ5WlJpR3p2dlRDRjAvYml3ajh3QUF3QkhIdERvQUFBREF3WWhFSW5yMmhkbDZZZlljUmFOUjllN1pYZE1lL0xmYTViU3hPaG9zMHFwRmMwMS82RDRkZjF4dlNkSnpMNzJzbVU4OUovNjlHZ0FBSEdrWWtRY0FBQkxLcTIrOHFZbTNUbFlvRk5LNWZ4cWhpeTg4WDFrTjZsc2RDM0VnZitzMnpYcjJCYzJjOVl4c05wdHV2L2xHRFI4MjFPcFlBQUFBTllZaUR3QUFKSXpsMzY3UVpWZGVvL3l0MjNUcFJSZnFxaXN1azhQaHNEb1c0a2dvRk5LL3BqeXNSNStZcGZTME5NMTZiSnJhNXpEbEdnQUFIQm1ZV2dzQUFCTENuc0pDUFR6OVVXM0ozNm8yclZ2cDNKRm5VdUtoQ3J2ZHJuTkhucVdPSGRxcllQZHVQZmlmR2RxNWE1ZlZzUUFBQUdvRVJSNEFBRWdJODk2YXI0V0xQMWF5eTZXYnhvOVQ0K3hzcXlNaFRoM1ZwTEd1djJhc2twTmRXcmo0WTczNnhwdFdSd0lBQUtnUkZIa0FBQ0R1K2Z4Ky9mdkJxU29yQytuU2kwZXBWNDl1VmtkQ25PdmVyWXYrY2ZuZkZDd3IwOVFaajh2bjkxc2RDUUFBNExCUjVBRUFnTGdXalViMTN5ZWVVa0hCYmpWcG5LMVRodzZTWVJoV3gwS2NNd3hEdzRjTlVaUEcyZHBWVUtCcGp6ek9LcllBQUNEaFVlUUJBSUM0dG03OUJzMTU3UTJacHFsVEJwK3NSZzJ6ckk2RUJGRzNUaDBOT1htQWJLYXBWMTU5WGVzMy9HUjFKQUFBZ01OQ2tRY0FBT0xhUng5L29zMmJ0eWcxMWF0QkEvdXh3QVdxeldhemFkREFmc3JNek5DMjdUdTA2S01sVmtjQ0FBQTRMQlI1QUFBZ2J2bjlmbjI5L0ZzRnk4clU3ZGd1NnRBdWgybTFxRGJETUpUYnZwMTZkT3VxVUNpa1pkK3NVRWxKcWRXeEFBQUFEaGxGSGdBQWlGdEZ4U1g2ZXVreVNkSjVmeHBCaVllRFpwcW16aHcrVEpLMGJQbTMybFZRWUhFaUFBQ0FRMGVSQndBQTR0YXFOV3UwY2RObXBhYW1xbWYzcmxiSFFZTHEwZTFZcGFlbmE4UFBQMnYxbXUrc2pnTUFBSERJS1BJQUFFRGNlbkgyWEVXalVRMGJmREx2eHNNaGN6Z2NPblhvSUVVaUVjMTViWjdWY1FBQUFBNFpSUjRBQUloTEpTV2wrbkR4UjVLa2svcm1XWndHaWU3a2ZpZEprajVhOHFsS1MzbFBIZ0FBU0V3VWVRQUFJQzZ0Vzc5ZXBhVStwYVdtcW5GMnR0VnhrT0NhTm0waXJ6ZEZ4U1VsV3Z2OU9xdmpBQUFBSEJLS1BBQUFFSmRXcjFrclNXclVLRXR1ZDdMRmFhb25GQXFwdExSVWtVaWswdmJTMGxLRlFpR0xVaDIrRlN0V3FLU2taTC83MzN6elRXM2J0cTBXRXgwOGw5T3BSbGxaa3FTVnExZGJuQVlBQU9EUVVPUUJBSUM0dFBxNzhpSXZ1MkZEdWQxdWk5UDh6OXExYTNYZmZmY3BHbzFXMmZmT08rOG9MeTlQNjliOWI4UlhVVkdSOHZMeTlOUlRUMVhyK3ZQbXpkUG8wYU8xZGV2V0dzc3NTZEZvVkNVbEpkcXlaWXRXcjE2dHp6NzdUTys4ODQ1ZWVPRUZUWjA2VmJmZmZyc1dMVnBVNWJ4QUlLQXJyN3hTTjkxMDB6NnZtNStmcjBtVEp1bTY2NjZMNjdJeXlabWs3RVlOSlVrclZxMnhPQTBBQU1DaHNWc2RBQUFBWUYrK1hiRlNrcFNkM1VpZU9CcVJ0M0xsU2ozenpEUEt6TXpVK2VlZlgrUFh6OHJLMGc4Ly9LQXhZOGJveVNlZlZFcEtTclhQZmZiWlovWDU1NS9MNS9QSjcvZkw1L09wdUxoWXhjWEZLaWtwcVZJK0ppVWxLVFUxVlhYcTFGRmFXdG8rUjlXOTlkWmIycjE3dDBhUEhyM2Z2RmRmZmJYdXZ2dHVmZm5sbCtyUm84ZkJQWEF0Y1NZbEtUdTdrU1RwNjJYTExVNERBQUJ3YUNqeUFBQkEzQ2tzS3RMdVBYdGttcVlhTnFpdnBLUWtxeU5WT08yMDA3UjQ4V0k5L1BERDZ0eTVzenAwNkZDajF6LzIyR1AxMEVNUDZhOS8vYXZ1dlBOT1RabzBxZHJuWm1Sa3lPUHhLRE16VXg2UFJ4NlBSMjYzVy9uNStYcisrZWVWazVPakcyNjRRZW5wNlVwTFMxTnk4dThYcE9Gd1dETm56dFR4eHgrdjNOeGNGUmNYNi9UVFQ5L25zYVpwN25QVTNoVlhYS0ZUVHoyMTJzOFFLdzZIUXcwYjFKZHBtdHE5ZTQrS2lvdmxQWWlTRkFBQUlCNVE1QUVBZ0xoVFhGeWlzckl5Mld3MmVWTzlWc2VwNG9ZYmJ0RG5uMyt1Q1JNbTZPV1hYOWIwNmRPMWJ0MjZpaEZ0Ly9yWHZ5cW1BKytkYmpwdjNqeDk4ODAza3FSTExybEViZHUyM2UvMU8zYnNxQ3V1dUVMMzMzKy9oZ3dab2o1OStsUXIxOENCQXpWdzRNQksyMTUrK1dYTm5qMWJUWnMyMWZqeDQ2dmM5NHN2dnREV3JWczFkT2pRS3RlYlAzKytObTNhcEgvLys5K1N5a2Z3L1hvVVltbHBxV2JPbkttVFR6NVpMVnUyM0dlbU5tM2FWQ3Q3YmZDbXBzcmhjQ2dVRHF1NHVJUWlEd0FBSkJ5S1BBQUFFSGVDd2FEQzRZaE0wNUF6eVdsMW5DcnExYXVuQ1JNbUtDc3JTM2E3WGFacHltYXp5VEFNU2FyNExLbGlPdXV2dCswOTd2ZWNmZmJaZXVpaGgzVGZmZmVwWjgrZUZlZFcxNVl0VzNUbm5YZnFzODgrMHdVWFhLQkxMcmxFRG9lalluODRITllUVHp5aEdUTm1xSDc5K3VyUm80Y3lNaklxOWdlRFFVMmRPbFdubm5xcVdyWnNxY1dMRit2UlJ4L1ZIWGZjb2FPT09rcVNkUGZkZDZ1c3JFeDkrdlNwS0JCRG9aQWlrVWhjamFMY3krVk1rczFtS2hLSktCQUlXQjBIQUFEZ29GSGtBUUNBdUJNSUJoV0pSR1VhcGx6TytDdnlKRlVhK1RabXpCaEo1YVB1L3ZuUGYrcWFhNjZwR0tGV1ZGU2t2bjM3YXZEZ3dSbzFhbFMxcjc5czJUS0ZRaUd0WDc5ZWI3enhoazQ3N2JScW5WZFlXS2paczJmcnNjY2VVMjV1cnA1Ly9uazFiOTVjVW5tcFdGUlVwRTJiTnVtZWUrN1I4dVhMTlhqd1lGMS8vZlZWM3NVM2MrWk1GUllXYXN5WU1ZcEdvNW8rZmJxS2lvclVvRUVEU2RKWFgzMmxsMTU2U2NPSEQ2OVU0bDF3d1FVNjVwaGpOSDc4K0dvL2EyMXhPcDJ5bVRaRkkxRUZnMlZXeHdFQUFEaG9GSGtBQUNEdStQMStoY01obWFZcHB5dCtpcnpseTVkci9mcjFGWi83OSs5ZmFVWGRmYTFrZTZnKytPQUQyZTEyTlcvZVhJOC8vcmhPT2VXVUE0N0syN2h4bzBhTUdLRmdNRmhSekUyY09GRkZSVVVxTEN4VVVWRlJSY1lHRFJyb3Z2dnUwd2tubkZEbE9rVkZSWHJzc2NlVW1abXBlKzY1UjN2MjdOSHExYXMxWmNvVU9aMU83ZDY5V3hNbVRGQ3JWcTEwN2JYWFZweG50OXZWdVhOblBmLzg4K3JkdTdmeTh2SnE3T2RSRTF4T2wydzJXL21JdkNBajhnQUFRT0toeUFNQUFIRW5HQ3hUT0J5UllacHl4dEdJdk5kZmYxMnZ2UEpLeGVldVhidFdLdklpa1lpazZrMmQvVDFsWldXYVAzKysrdlRwbytIRGgrdXFxNjdTMjIrL3ZjLzMyUDFhNDhhTjFhNWRPeG1Hb1l5TUROV3RXMWQxNjlaVm5UcDE5TU1QUDJqT25Ea0toOE1hT1hLa0xydnNzdjBXajE2dlY4Y2VlNnlrOGltMm4zLyt1VTQ4OFVUbDVlWEo1L1BwK3V1dmw4L24wNk9QUGlxNzNhN2k0bUw1L1g3NS9YNmRmUExKbWp0M3JtNjk5VmJObmoxYjZlbnBoL1d6cUVuT1g2Yldoc0poQllOQnErTUFBQUFjTklvOEFBQVFkd3pqVjJWWURZNXlPMXpqeDQvWHVISGo5TUVISDJqQ2hBbVNwTysrKzA0N2R1eVFKSzFkdTFhU3RIVHBVdVhuNTB1U2ZENmZKT21ubjM3U2tpVkxLcTdWczJkUG1hYTV6L3U4Kys2NzJyMTd0NFlORzZhOHZEeTFhTkZDanovK3VBWU5HblRBVVhtUFBmWllwYzgvLy95ekhuamdBWDN3d1FjNjdyampkTlZWVjZsWnMyWmFzMmFOTHJua0V2M2pILy9RR1dlY1VlVTZVNmRPcmZqdlYxOTlWVEZWOXZycnI5Zm5uMzh1MHpSMXhobG5LQndPN3pPSDMrL1hQZmZjbzhtVEovOXUzdHBVL2p0Vi9udFZrNk1uQVFBQWFndEZIZ0FBaURzdWwwczJtNmxvbkMxS1lMZmJLLzdzOWNRVFQraWRkOTZwZE55a1NaT3FuUHZhYTYvcHRkZGVxL2k4Wk1tU2ZZNDJqRWFqZXVLSko1U2VucTY4dkR3WmhxRlJvMFpwNHNTSmV1MjExM1Q2NmFkWEsrdU9IVHYweUNPUGFPN2N1V3JidHEybVRadW03dDI3Vit4djJiS2xldmZ1clVtVEp1bkhIMy9VVlZkZFZhVllYTFZxbFo1ODhrbE5tREJCbVptWmtxUlJvMGFwVzdkdXlzN08xZzAzM0tEZXZYdHJ5SkFoMnJoeG8vN3puLy9vM252dlZjZU9IWFhYWFhkcDRjS0Yycng1c3hvMWFsU3R6TEhtRHdRVURvZGxHcWFTWGNsV3h3RUFBRGhvRkhrQUFDRHV1SnpPaW5lWitlT295TnVYbTI2NnFXSzAyaDEzM0tFdnYveFNjK2JNcWRoZlhGeXMwMDQ3VFJkZmZMSE9PZWVjaXUzN216TDgybXV2YWQyNmRicm1tbXNxQ3NOQmd3YnB5U2VmMUxScDB6Umd3SUFxQzFQc0ZRZ0U5TTAzMzJqKy9QbWFOMitlTWpJeWRPMjExNnBidDI3eSsvMzYrdXV2NWZQNTVQUDVWRnBhcW80ZE8rcUxMNzdRczg4K3EvejhmRTJhTktsaXRkbkN3a0pkZi8zMU91NjQ0M1RTU1NkcDVjcVYyckJoZy9MeTh0U3BVeWRGbzFHVmxaV3BTNWN1R2pod29ENzc3RE5KVWxaV2xqSXlNalJod2dRRkFnRmxaV1VkL2crNWhwUy9lekdzcENTSFhISDA3a1VBQUlEcW9zZ0RBQUJ4eC9tcklpL2dqKzhpeitQeFNDcGZzWFhwMHFVNjVwaGpLcjBYYnU5VVdKZkxkY0QzeFJVVUZPakJCeDlVczJiTmRQYlpaMWRzTjAxVFk4ZU8xZC8vL25kTm1USkZOOTEwMHo3UFg3ZHVuUzY5OU5LS3o1czJiZEpkZDkxVjVUaTczUzYzMnkyMzI2MzA5SFJsWm1icS9mZmYxNWd4WXpSbHloU2xwS1RvN3J2djFzYU5HN1Z6NTg2S0JURU13OURISDM4c1NkcTVjNmNrcVU2ZE92dk1zci90VnZMN0F3cEh3akp0cnJoNjl5SUFBRUIxVWVRQkFJQzQ0M0s1WkpxbUl0SDRINUczMXh0dnZLR0NnZ0lOR2pUb2tNNlBScU9hT0hHaWR1L2VyZHR2djczUzlGMUo2dFdybDA0ODhVVE5tVE5IZmZyMDBZa25ubGpsR2prNU9icjg4c3VWbEpTa09uWHFLRFUxVlI2UFJ5a3BLZko0UERydnZQTTBkT2hRalJzM3JzcTV6ejMzbkI1NzdERnQzTGhSYmR1MlZkdTJiUldKUk5TOGVYTTFhOVpNUngxMWxKbzJiVnBSZ1AzNDQ0K1N5aGZZU0JUL20xcHJLRG5aWlhVY0FBQ0FnMGFSQndBQTRvNDN4YU1raDBPaFVGaUZSVVZXeHptZ24zLytXZmZmZjcrYU5HbWkvdjM3SDlJMXBreVpvazgrK1VSbm4zMjJldmZ1dmM5amJyamhCbjM5OWRmNjV6Ly9xY2NlZTB5dFc3ZXVjc3pvMGFOVlVsS2lDUk1tS0NrcFNYZmNjVWZGZE5sZnI2YTdjdVZLM1hycnJicnNzc3ZVdDI5Zm5YUE9PUm8rZkxnRDZRSFBBQUFnQUVsRVFWU1NrOHZmSFhmKytlZFh1WFpKU1ltS2k0dVZrcEtpanovK1dEYWJUVzNidHQzdk16M3d3QVBxMHFXTDh2THlEdXBuRVN2RnhjVXFLd3ZKYnJmTG0rSzFPZzRBQU1CQjIvZFNhUUFBQUJaeXVWeHExREJMMFdoVTI3WnRWekFZdERwU0pldldyWk1rQllOQmJkaXdRYU5IajFZZ0VORGt5Wk9yaktTcmptblRwdW5wcDU5V3o1NDlkYzAxMSt6M3VIcjE2dW0yMjI2VHorZlQ1WmRmcmpWcjFsUTVadlBtelJvOWVyUSsrZVFUZGUzYXRhTEUrNjBHRFJxb1FZTUd1dWFhYTNUdHRkZHE1ODZkRlNXZVZENVZlUFhxMVhyNTVaZDE2NjIzYXNTSUVUcmhoQk8wY3VWSzdkaXhRM1BtekZHUEhqMHFuZk5iNzczM251Yk9uWHNRUDRuWUtRdUZsTDkxbXlLUmlCcG5OMUpTa3NQcVNBQUFBQWVOSWc4QUFNU2xuSncya3FSTlcvSlY2dk5abk9aL1pzMmFwUmt6WnNqcGRPcU9PKzZRMSt0Vi8vNzlOVzNhTkxWcjE2N0s4WVpoS0NzcmE1OExWUGo5ZnQxODg4MzY3My8vcXhZdFd1anV1KzgrWUJIWXAwOGZqUjA3VnJ0MjdkTG8wYVAxeWl1dktCS0pTSkxlZnZ0dG5YUE9PU29xS3RKamp6MVc2VDE3a2lxT2s4cEx3UWNmZkZEang0L1hSeDk5cExQUFBsc0xGaXlRVlA2dXZ1T1BQMTUvL3ZPZmRlZWRkMnJObWpYcTJyV3JKazJhcEdiTm1tbmN1SEh5K1h3YU0yWk14Zlgycm5nYkRvY3I3bFZRVUJBM0s5WUdBMEZ0MnJ4RmtwVGJ2dXIvSndBQWdFVEExRm9BQUJDWDJ2NHliWFRMbG56NVNuMUtUMHV6T0ZGNWlmZkFBdy9vOU5OUDE4aVJJM1hKSlpmb3pEUFAxSUFCQS9UZGQ5OXB5NVl0c3R2dHN0dnRjamdjTWsxVG9WQklZOGVPVlZsWm1WNTk5VldWbFpVcEdBeXFYNzkrR2pObWpOYXZYNi91M2J2cm5udnUyZTlxdEw5MTNubm5LUlFLNmFHSEh0S2tTWk5VV0Zpb1RaczI2WlZYWGxHdlhyMTB4eDEzS0QwOVhTdFhydFNTSlV2azlYcVZuNSt2b3FJaTFhMWJ0OUsxemo3N2JIWHExRW5qeDQvWCtQSGpkZHR0dDJubzBLRzY2S0tMMUtKRkMzWHQybFZlYi9rMDFFV0xGbW4wNk5IS3o4L1h4SWtUbFpPVFUzR2R2YXZUUHYvODg5cThlYk9XTGwycTB0TFNmVTcvdFVJZ0dOU1cvSHhKVXZ0Mk9RYzRHZ0FBSUQ1UjVBRUFnTGpVdHMzUmtxVE4rZmtxaVpNUmVTa3BLY3JMeTlNTk45d2dtODJtbDE1NlNiTm16ZExISDMrc2VmUG15ZS8zVitzNjJkblpPdmZjYzNYODhjZXJXN2R1R2pkdTNFRlB5YjN3d2d2VnRHbFR6WnMzVCtlZGQ1NldMVnVtek14TVhYenh4UldqNDN3K242Wk5teWFwZktYYXpwMDc2L1RUVDY5eXJkYXRXK3ZwcDUvV25EbHpLaGJydU9paWl5b2RzM2p4WWwxMTFWWEt5c3JTMUtsVDFiMTc5MHI3bXpScG92UFBQMSt6WjgvVzIyKy9MYnZkcmw2OWVtbkFnQUVIOVZ5eEVnZ0V0R1hMM2lKdi8rLzFBd0FBaUdkR05CcU5XaDBDQUFEZ3Q4cktRdXFXZDVJS0M0djBueW4zYXZEQVExdEVvaWFGUWlFRmcwRzUzZTdmUFNZVUNxbXNyS3hpbXFuMHY0VW1ETU9RdytGUWNuS3lvdEZvcFFVb1lpVVNpY2d3ak1PKzE2SkZpOVNqUjQrS2xXc1R5UWVMUHRKRmY3dENxYWxlZmJYa3c0cXlFd0FBSUpId0RRWUFBTVFsaDhPdUU0OHZYKzMwN1hmZnN6aE5PYnZkL3JzbDN0NWpYQzZYdkY2djB0UFRLLzZrcGFVcExTMU5xYW1wRlF0RTFFYUpKNVcvdjY0bTduWDg4Y2NuWklrblNhL1BlMXVTZE1KeHZTbnhBQUJBd3VKYkRBQUFpRnRuRGg4bXd6QTAvOTMzNDI3bFdpUU92eitnZVcrL0kwazZaY2dnaTlNQUFBQWNPb284QUFBUXQ5cTJQbHFOR21ZcEdBenEzZmMrdERvT0V0UUhDeGVyckt4TTJZMGFxWFdybGxiSEFRQUFPR1FVZVFBQUlHNTVQRzRkazl0ZWt2VGlLM01xdlhNT3FJNXdPS3hYNTcwcFNUcW1ZM3ZWcVpOdWNTSUFBSUJEUjVFSEFBRGlWbkp5c2pwMjZDQ2J6YWJsMzY3VThtOVhXQjBKQ1dicDhtKzBkTm0zTWsxVHVlM2FLZFhydFRvU0FBREFJYVBJQXdBQWNlMjQzajNWTUt1QkNndUw5TTZDRDNoWEhxb3RGQXBwL29JUHRHUG5UdFd0VzBmSDUvVzJPaElBQU1CaG9jZ0RBQUJ4clcyYm96VjAwRUJGbzFITlgvQyt0dVJ2dFRvU0VzU3VnZ0xOZi9jOVJTSVJuVEpvb05vYzNjcnFTQUFBQUllRklnOEFBTVExMHpSMSthVVh5NTJjclBVYmZ0TGI3N3huZFNRa2lEZmZmbGMvYjl3a2o5dXRxNis4WEtiSlYxOEFBSkRZK0RZREFBRGlYa3FLUjFkZGVabnNkcnNlbkRwRG4vN2ZGMVpIUXB6N3Z5KyswcjFUSHBiZGJ0ZmxmN3RZS1NrZXF5TUJBQUFjTm9vOEFBQ1FFTTQ0ZFpoNjllZ21uOSt2V3liZHJSL1hiN0E2RXVMVXVoL1hhL0k5LzViUDUxT3ZIdDEweG1tbldCMEpBQUNnUmxEa0FRQ0FoRkNuVHJxdXVPd1MxYy9NMUhkcnY5ZWpUOHlTeitlek9oYmlUREFZMUg5blBxWGwzNjVVV2xxcXJoeHpxZXBuWmxvZEN3QUFvRVpRNUFFQWdJVFJ0VXNuL2Uydm8rUndPUFR5M05jMDVUL1R0WFBuTHF0aklVN3MybFdnQjZmTzBNdHpYNVBEYnRjbG8vK2lZenNmWTNVc0FBQ0FHbU83NVpaYmJyRTZCQUFBUUhXMXoybXJrbEtmdnZqeWEzMjlkTG5XLy9TempzbnRvTFRVVkt1andVSWJmdnBaZC8xcmlwNTlZYmJDNFlqKy9LY1JHdnYzdjhsbXMxa2REUUFBb01ZWTBXZzBhblVJQUFDQWcxRlVYS3liYnAya045NmNMMFdqNnRXenUrNjdlNUxxWjJaWUhRMFdLTmk5VzMrNzRtcDk4ZFZTU2RLd0lZTjA4NFRyVkNjOTNlSmtBQUFBTllzaUR3QUFKS1NpNG1KTmVYaTZYcDc3bWdvTGk1U1ptYUVScDUrbWt3ZWNwT2JObWlyRnd5cWxSN0xTMGxKOXYrNUhMWGgvb1Y1OGVhNjJiZDh1cnpkRnc0Y04xWFZYWFNtUHgyMTFSQUFBZ0JwSGtRY0FBQkpXT0J6V2g0cy8xdFBQdmFoUFB2MC9CY3ZLbEpsUlQ3a2QyaW03VVNObDFLdW5lblhycUU2ZGRObE1wbGdtc25Ba3JOMjc5MmpIenAzYXVhdEFtN2RzMGRKbDMyckh6cDJ5MiszSzY5MVRaNTk1dXZxZmRBTFRhUUVBd0JHTElnOEFBQ1M4UUNDZ1pkK3MwTDFUSHRLWHYweXZOQXpKTkV3WnBpblRaSDJ2STBFMEVsRWtFbEVrR3RYZXI3Q2RPdWJxK25GamRVeHVlem1kVG9zVEFnQUF4QlpGSGdBQU9HS0VRaUV0K0dDaFpzOTVUYnNLQ2hRSUJCVUlCQlFNQm5Xa2Z1T0pSQ0pTTkZMK3dUaHlTMHZEa0pLU2t1UjBPcFdVNUZCNldwcitOT0lNblhoOG5wS1NIRmJIQXdBQXFCVVVlUUFBNEloVVZGeXNvcUppbFpTVXFMVFVWMTU0SFlIV3IxK3ZsMmUvcEZBNHBKRWp6MUd6WnMyc2poUVRobW5LNDNZckpjVWpqOGV0VksvWDZrZ0FBQUMxem01MUFBQUFnRmp3cHFUSW01SmlkWXlZaTRUTHRHM2JWZ1VDQVIzVkpGdWRPM1cwT2hJQUFBQmk1TWljZXdFQUFBQUFBQUFjWVNqeUFBQUFBQUFBZ0FSQWtRY0FBQUFBQUFBa0FJbzhBQUFBQUFBQUlBRlE1QUVBQUFBQUFBQUpnQ0lQQUFBQUFBQUFTQUFVZVFBQUFBQUFBRUFDb01nREFBQUFBQUFBRWdCRkhnQUFBQUFBQUpBQUtQSUFBQUFBQUFDQUJFQ1JCd0FBQUFBQUFDUUFJeHFOUnEwT0FRQUFnQU43Ly8zM2RlMjExeDdVT1pNbVRkS2dRWU5pbEFnQUFBQzFpUkY1QUFBQUNhSjc5KzVLVFUydDl2RmVyMWQ5K3ZTSllTSUFBQURVSm9vOEFBQ0FCSkdTa3FJaFE0WklrbjV2VXNYZWZmMzc5NWZYNjYyVmJBQUFBSWc5aWp3QUFJQUVNbWpRSUptbUtjTXc5bG5tUmFOUkdZWWgwelRWdjM5L0N4SUNBQUFnVmlqeUFBQUFFa2pqeG8zVnFsV3JBeDdYcWxVck5XM2F0QllTQVFBQW9MWlE1QUVBQUNRUXI5ZXIzTnpjQXg2WG01dXJ1blhyMWtJaUFBQUExQmFLUEFBQWdBUml0OXZWdW5Wck9aMU9TWlhmbGJmMzcwbEpTV3JYcmwzRk1RQUFBRGd5VU9RQkFBQWttTnpjWE5XcFUyZS8rOTF1dDNKeWNtb3hFUUFBQUdvRFJSNEFBRUNDYWRXcWxZNDY2cWlLejlGb3RHSTBubUVZeXM3T3J0Wjc5QUFBQUpCWUtQSUFBQUFTak0xbVUvLysvV1VZeGo3M0R4NDhXRGFiclpaVEFRQUFJTllvOGdBQUFCTFFnQUVEbEpLU1VtbWJZUmp5ZUR3YU1tU0lSYWtBQUFBUVN4UjVBQUFBQ1NnMU5WVjkrdlNwTWlxdlI0OGVTa3RMc3lnVkFBQUFZb2tpRHdBQUlFR2RlZWFabGFiUTJtdzJuWHJxcVJZbUFnQUFRQ3hSNUFFQUFDU29aczJhS1NzclM0WmhWQ3h5MGFKRkM2dGpBUUFBSUVZbzhnQUFBQktVeCtOUlRrNU94ZWZXclZzck5UWFZ3a1FBQUFDSUpZbzhBQUNBQk9WeXVkU3hZMGZaN1hiWmJEWjE3TmhSWHEvWDZsZ0FBQUNJRWJ2VkFRQUFBSERvT25ic3FMcDE2eW9RQ0toang0NVd4d0VBQUVBTVVlUUJBQUFrc1BidDI2dGh3NFlxTGk1VysvYnRyWTREQUFDQUdLTElBd0FBUjZSb05LcWk0aElWRmhhcXVLUkVrWERFNmtneDA3RmpKd1dDQWExZXM5YnFLREZqMmt4NVBCNmxwYWJLbStLUllSaFdSd0lBQUtoMVJqUWFqVm9kQWdBQW9DYUVRaUY5dE9SVGZiVGtVLzIwY1pOS1MwdFZYRktpMHRKU1JTSkg3bGVlY0Rna1JhT3kyUjFXUjRrWjB6U1VuT3lXTjhVanQ5dXR4bzBhNm9TOFB1clZzN3VTSEVmdWN3TUFBUHdhUlI0QUFFaDQwV2hVSHkzNVRQZmUvNkMrWGJuSzZqaW9SZTNhdHRHNHE2N1FDY2YxWnBRZUFBQTQ0bEhrQVFDQWhPWHorVFYvd2Z0Nitya1h0T3liRlFxSHcvSzQzV3JXN0NqVnExdFhEZXBucWtuamJHVTNhaVM3eldaMVhCeUdjRGlzelZ2eXRlSG5uN1Z0K3c3dDJsV2dIMzVjcjlMU1VwbW1xYzdINUdya1dXZG82S0FCU2s1T3Rqb3VBQUJBVEZEa0FRQ0FoRlJZV0tSNzduOUlMNzB5VjJWbFpYSTZuUnA0VWw4Tk8yV3cyclZ0bzdwMTY4amxkRm9kRXpFUUNBUzBxMkMzdmwyNVNtKysvYTdlZnZjOUJRSUJPUndPRFI4MlZCUEdYNjFVcjlmcW1BQUFBRFdPSWc4QUFDU2NRRENvMisrOFY4Ky85SW9pa1lnYVp6ZlN0QWYrcmZidDJsb2REUlpZKzhNNmpicmtjbTNla2kvRE1IVGVuMGJvK25Gakdaa0hBQUNPT0tiVkFRQUFBQTVHSkJMUnN5L00xZ3V6NXlnYWphcDN6KzZhOXVDLzFTNm5qZFhSWUpGV0xacHIra1AzNmZqamVrdVNubnZwWmMxODZqbng3OVVBQU9CSXc0ZzhBQUNRVUY1OTQwMU52SFd5UXFHUXp2M1RDRjE4NGZuS2FsRGY2bGlJQS9sYnQybldzeTlvNXF4blpMUFpkUHZOTjJyNHNLRld4d0lBQUtneEZIa0FBQ0JoTFA5MmhTNjc4aHJsYjkybVN5KzZVRmRkY1prY0RvZlZzUkJIUXFHUS9qWGxZVDM2eEN5bHA2VnAxbVBUMUQ2SEtkY0FBT0RJd05SYUFBQ1FFUFlVRnVyaDZZOXFTLzVXdFduZFN1ZU9QSk1TRDFYWTdYYWRPL0lzZGV6UVhnVzdkK3ZCLzh6UXpsMjdySTRGQUFCUUl5anlBQUJBUXBqMzFud3RYUHl4a2wwdTNUUituQnBuWjFzZENYSHFxQ2FOZGYwMVk1V2M3TkxDeFIvcjFUZmV0RG9TQUFCQWphRElBd0FBY2MvbjkrdmZEMDVWV1ZsSWwxNDhTcjE2ZExNNkV1SmM5MjVkOUkvTC82WmdXWm1tem5oY1ByL2Y2a2dBQUFDSGpTSVBBQURFdFdnMHF2OCs4WlFLQ25hclNlTnNuVHAwa0F6RHNEb1c0cHhoR0JvK2JJaWFOTTdXcm9JQ1RYdmtjVmF4QlFBQUNZOGlEd0FBeExWMTZ6ZG96bXR2eURSTm5UTDRaRFZxbUdWMUpDU0l1blhxYU1qSkEyUXpUYjN5NnV0YXYrRW5xeU1CQUFBY0ZvbzhBQUFRMXo3NitCTnQzcnhGcWFsZURScllqd1V1VUcwMm0wMkRCdlpUWm1hR3RtM2ZvVVVmTGJFNkVnQUF3R0doeUFNQUFISEw3L2ZyNitYZktsaFdwbTdIZGxHSGRqbE1xMFcxR1lhaDNQYnQxS05iVjRWQ0lTMzdab1ZLU2txdGpnVUFBSERJS1BJQUFFRGNLaW91MGRkTGwwbVN6dnZUQ0VvOEhEVFROSFhtOEdHU3BHWEx2OVd1Z2dLTEV3RUFBQnc2aWp3QUFCQzNWcTFabzQyYk5pczFOVlU5dTNlMU9nNFNWSTl1eHlvOVBWMGJmdjVacTlkOFozVWNBQUNBUTBhUkJ3QUE0dGFMcytjcUdvMXEyT0NUZVRjZURwbkQ0ZENwUXdjcEVvbG96bXZ6ckk0REFBQnd5Q2p5QUFCQVhDb3BLZFdIaXorU0pKM1VOOC9pTkVoMEovYzdTWkwwMFpKUFZWcktlL0lBQUVCaW9zZ0RBQUJ4YWQzNjlTb3Q5U2t0TlZXTnM3T3Rqb01FMTdScEUzbTlLU291S2RIYTc5ZFpIUWNBQU9DUVVPUUJBSUM0dEhyTldrbFNvMFpaY3J1VExVNFQzejcrK0dNRmcwR3JZOFExbDlPcFJsbFprcVNWcTFkYm5BWUFBT0RRMkswT0FBQUFzQytydnlzdjhySWJOcFRiN2E2VmV3WUNBYjMzM251SGRHNi9mdjNrZERwck9OR0JMVjY4V0dQSGp0WG8wYU4xK2VXWFYvdThwVXVYcXFpbzZKRHUyYVZMRjNrOEhrVWlFUlVXRmg3U05YN0w2L1hLWnJQVnlMWDJKY21acE94R0RiVm03ZmRhc1dwTnpPNERBQUFRU3hSNUFBQWdMbjI3WXFVa0tUdTdrVHkxTkNLdnFLaElFeWRPUEtSenUzZnZYcW5JVzdod29jYU5HM2ZJV2ViTW1hUEdqUnNmOExpOHZEemw1dVpxMXF4WkdqcDBxSm8xYTFhdDY5OS8vLzFhdVhLbGtwS1NLbTJQUnFNS0JBSktTa3FTYVZhZXZCR0pSQlFNQnZYQ0N5K29WYXRXMnJScGs0WVBIMTc5aC9vZGU2OFpLODZrSkdWbk41SWtmYjFzZWN6dUF3QUFFRXNVZVFBQUlPNFVGaFZwOTU0OU1rMVREUnZVcjFJMnhkby8vL2xQRFIwNnRGckh6cHMzVDdmZGRsdVY3UzFhdE5BVlYxeHh5Qm5TMHRLcWZlellzV00xZmZwMFJTS1JnN3BIMzc1OWRlKzk5MWJhOXYzMzMydmt5SkdhTW1XS2V2VG9VV25ma2lWTEtqMVR2WHIxTkhueTVQMWVmOFdLRlhybW1XYzBZc1FJZGU3YytYZXpaUDB5N1RWV0hBNkhHamFvTDlNMHRYdjNIaFVWRjh1YmtoTFRld0lBQU5RMGlqd0FBQkIzaW90TFZGWldKcHZOSm0rcXQ5YnZIdzZIRlE2SHEzM3N2alJwMGtRWFhIQkJqZVNaUG4yNm5ucnFxUU1lZC83NTUrOTMzOS8vL25lZGM4NDVOWkpuTDdmYnJaTlBQbm0vK3ovLy9ITzVYQzc5L2U5L1Ywb2NsR2JlMUZRNUhBNkZ3bUVWRjVkUTVBRUFnSVJEa1FjQUFPSk9NQmhVT0J5UmFScHlKdFgrZStjbVRacWtTWk1tMWZwOTk2ZHo1ODR5REdPLysyZlBuaTFKT3V1c3MvWjdUTHQyN2FwcysvREREOVduVDU5SzI2TFJxS1R5VVg3N21scjdXNkZRU0JzM2JxeXlQUndPNjkxMzMxV1BIajIwWThjTzdkaXhZNy9aR2pkdUxMczk5bDlMWGM0azJXeW1JcEdJQW9GQXpPOEhBQUJRMHlqeUFBQkEzQWtFZzRwRW9qSU5VeTRMRnBENHkxLytvdDY5ZTFmcjJDVkxsdWpKSjUrTWFaNGVQWHBVbWViNmF4OTg4SUVrNmRKTEx6Mm82K2JtNW1yVXFGR1Z0bTNac2tWMzMzMjNMcjc0WXJWdTNiclN2bFdyVm1uR2pCbVZ0bTNidGsxbm5ubm1mdSt4Y09GQ0xWeTQ4SGR6dlBubW0yclFvTUZCWlQ4VVRxZFROdE9tYUNTcVlMQXM1dmNEQUFDb2FSUjVBQUFnN3ZqOWZvWERJWm1tS2FlcjlvdThaczJhcVd2WHJ0VTZkdlBtelpVK2gwSWh2ZlBPT3pXU3crdjFLaTh2cjBhdXRTLzE2dFdyY3YzdnYvOWVrdFNoUTRjcTVlSHZyU283WWNLRWl0RjlEei84c05hdlg2OS8vZXRmbFk3NXh6LytvYlp0MitxeXl5NlRWRjVBL3ZZZGZiSGtjcnBrczluS1IrUUZHWkVIQUFBU0QwVWVBQUNJTzhGZ21jTGhpQXpUckxRU2JHMlpQSG15N3I3Nzdtb2QrOXQzNVBsOHZrTmUrZmEzV3JSb0VkTWlyN1MwVk92WHI2KzBiVzh4dVhYcjFpcjd0bTdkdXQ5cnBhYW1Wb3lxYzdsY2NqZ2NWVWJaMmUxMkpTY25WMnhQVFUwOTdHYzRHTTVmcHRhR3dtRUZnOEZhdlRjQUFFQk5vTWdEQUFCeHh6RDB2M2ZDL2ZMT3R0bzBjT0JBZGV6WXNWckhMbCsrWFBQbXphdjRuSktTb2c4Ly9QQ0E1dzBhTkVpOWV2WFN6VGZmdk45amZ2dU91cHIyNmFlZjduZGE3SzIzM25wWTF5NHVMdFpubjMxV2FWdEpTY2xoWGZOd2xmOU9sZjllUlMzNHZRSUFBRGhjRkhrQUFDRHV1Rnd1Mld5bW9yVzhLRUZLU29xbVRwMnFsaTFiS2lNalExTDVkTkFUVHp4Unc0Y1BseVRObWpWTGE5ZXUxZTIzM3k1SjZ0dTNyd1lQSGx3eHVzd3dESG05LzF0cE54QUlhT0hDaFJvd1lFQ1ZCU3NjRGtmRnNjWEZ4ZnJ1dSsvVXBVdVhmV2E3K09LTHRXclZxbjN1Mi9zeit1M0NGWHZsNU9Ub3YvLzliNlZ0elpzM1YyNXVyaTY4OEVKSjBxSkZpelJseWhUMTZ0VkxZOGVPMVZ0dnZhVkhIbmxFZi9uTFh6Uml4QWhKMHVyVnF6VjkrblM1WEs1OTN1ZlgxcTFicDZ1dnZycEt6cDQ5ZXg3dzNGanhCd0lLaDhNeURWUEpybVRMY2dBQUFCd3FpandBQUJCM1hFNW54YnZNL0xWVTVKV1VsT2p5eXkvWHlKRWpLNzBiYnVuU3BaVVdmVmkvZnIxV3JGaFI4VGtqSTBNTEZpelFqQmt6ZE45OTk2bHUzYnFWcmp0cjFpeE5uejVkeWNuSnZ6dE45dmJiYjlkSEgzMmttVE5uNnVpamo2NnlmOWl3WWZzdHdWNTg4VVZKMHRsbm43M1AvWm1abVZXMjNYTExMWkxLRjdENHozLytvOVdyVit1NjY2N1RLYWVjSWtrYVBYcTBjbk56TlhueVpDMWF0RWlqUm8zU1NTZWRwT09PTzI2L3ovQnJIVHQyMU9PUFAxNXAyM25ublZldGMyT2wvTjJMWVNVbE9lU3k0TjJMQUFBQWg0c2lEd0FBeEIzbnI0cThnTDkyaWp5UHg2T1VsQlJObmp4WkhUcDBVSk1tVGFwMTN2YnQyelYxNmxTMWF0VktkZXJVcWJRdlB6OWZNMmZPVlBmdTNRLzRycnRycnJsR1gzNzVwYTY3N2pvOS9mVFQ4bmc4bGZhZmR0cHArejEzd1lJRmtzcEg3VlZIV1ZtWkZpOWVyQmRlZUVGZmYvMjFtalZycHF5c0xQWHQyN2ZTY2QyNmRkUFFvVVAxekRQUGFOS2tTYnJycnJ2VXIxOC85ZTdkVzUwNmRhcnl2UEhPN3c4b0hBbkx0TGtzZWZjaUFBREE0WXJ0aTFjQUFBQU9nY3Zsa21tYWlrUnJiMFNlSkUyY09GR21hZXJHRzIrc3NvakYvdHgxMTEwS0JBS2FPSEZpbGFtejk5MTNueUtSaUc2ODhjWURYcWQrL2ZxNjg4NDd0WEhqUnQxMjIyMkhsTDg2NXM2ZHE0RURCK3JhYTYrVjErdlZpeSsrcUVHREJtblZxbFZ5T0J4Vmp2L21tMitVa1pHaDExOS9YU05IanRTSEgzNm9jZVBHYWRTb1ViKzdZTVRPblRzMVo4NmNTbjhLQ2dwaTlselY4YitwdFlhU2t3ODhQUmdBQUNEZU1DSVBBQURFSFcrS1Iwa09oMEtoc0FxTGltcnR2ZzBhTk5DVlYxNnB5Wk1uNjhrbm45VG8wYU4vOS9oWFgzMVZIMzc0b2E2NDRnbzFiOTY4MHI1MzNubEg3NzMzbnNhTUdWUHQwWDNkdW5YVFgvLzZWODJZTVVQUFB2dXN6ajMzM0VOK2x2MDU2YVNUOVAzMzMrdXNzODVTczJiTkpFbHIxNjVWUmtiRzc0NVNTMDFOMWFXWFhxcUxMcnBJbjN6eWlUSXlNcFNVbExUZjQzZnMrSC8yN2pNOHFqTC8vL2hua2t4NkJ5S2hReUFRU0JTa2czVEJMc29LS0tKaVIxbWtJeEJLS0FHQ1NoRjNWOW0xb2JMaVdsZ1VGMUZCU0NnQlErOGhrQkFndlpBRTBpWXovd2Y4TXo5aUNFUWtUSUx2MTNWeDZaeHpuM08rWjNneTE0ZjdlOS9wV3JWcVZabGptWm1aTitZbHJsTmVYcDZLaTAxeWNIQ1FoN3ZIdFM4QUFBQ29aZ2p5QUFCQXRlUHM3S3g2L25WMUxQYUVVbFBUVkZSVWROWFE2RVlhTkdpUXZ2MzJXNTArZmZxYVkwK2NPS0YyN2RycDZhZWZMbk04T1RsWjRlSGhDZzRPdG00bVVWblBQLys4ZHV6WW9XWExsaWs0T0xqU3UrZFdscWVucHlaT25HajluSktTb3NqSVNQWHAwNmRTMXpzNE9GeXpUVmlTV3Jac1dhM1d5Q3MybVpTY2tpcXoyYXdHOWV2SjBiSDg3RU1BQUlEcWppQVBBQUJVUzBGQkxiVnBTNVRPSmlYclluNytUUXZ5REFhRDNubm5IYm03dTE5ejdJUUpFMVJVVkNRN3U3S3JsY3lkTzFjbWswbHo1ODZWdmIxOXVldnk4L092ZUowazJkdmJLenc4WEk4Ly9yaTJiTm1pNE9CZ0ZSY1hWNnIyYSszd2F6UWF5end6TVRGUjQ4YU5rOGxrMGpQUFBGT3BaOVJVUllWRk9uc3VTWklVMHFhMWphc0JBQUM0UGdSNUFBQ2dXbXIxLzNlS1RVcEtWdjdGZkhsN2VWWFpzNUtUa3hVVkZYWEZjOFhGeFRwNjlLaSsvUEpMU1pkMnJjM056YlYrL3EyNzdycExZOGFNVVVKQ2dobzFhbVM5eDVneFkrVHE2aW8zTnpjZE8zWk1ack5aalJzM3Z1STkvUDM5OWMwMzM4algxMWVSa1pFYU8zWnNwZDZqVzdkdVZ6Mi9kT2xTOWVqUlErZlBuOWVubjM2cXp6NzdUSkswWU1FQ05XL2V2RkxQcU1pTUdUTTBhOVlzU1pmZTEydzJxM3YzN21YR0ZCWVdLalkyVm12WHJwV2tTcTlEZUNNVUZoVXBLVGxaa3RTbWRkQk5leTRBQU1DTlJKQUhBQUNxcFZZdFcwaVN6aVVuNjBKK2ZwVStLeUVoUVV1V0xMbmlPWVBCb04yN2QydjM3dDFsamxjMHZtSERodXJjdWJNQy8zOFFLVjJhQ1plWW1LaHo1ODVKa2x4Y1hOU3paMDg5OGNRVEZkYms2K3NyU1FvTURMUUdaSDlVYVUxRlJVWDYvdnZ2RlJJU29xbFRwMXJYeXZzakhuLzg4ZC9kQnJ4NzkrNXk2K2hWbGNMQ1FpVWxsUVo1clc3S013RUFBRzQwZzhWaXNkaTZDQUFBZ044cUxqYXBZNCsreXNuSjFkK1d2cUg3QnR4dDY1SnVLWGw1ZVpWcUg2NE1rOGtrZTN2N2NydjJWaWVidGtUcCtaR2o1ZW5wb2QzYmZybGlXek1BQUVCMXh5OFlBQUJRTFJtTkR1clQ4OUttQ3V0Ly9ObkcxZHg2YmxTSUoxM2FBS002aDNpUzlPMjY5WktrWG5kMUk4UURBQUExRnI5aUFBQkF0ZldYUng2U3dXRFFEejl1VkZGUmthM0xRUTFWVUZDb2RlczNTSklldlA5ZUcxY0RBQUJ3L1FqeUFBQkF0ZFVxc0lYcStkZFZVVkdSZnZ6NUYxdVhneHBxMCtaSUZSY1hxMzY5ZWdwc0htRHJjZ0FBQUs0YlFSNEFBS2kyM054Y2RVZElHMG5TRjE5L2MxTjNPY1d0b2FTa1JQOWQ5NzBrNlk3YjI4akh4OXZHRlFFQUFGdy9nandBQUZCdHViaTQ2UGJnWU5uYjIydi93Y1BhZi9DUXJVdENEYk4zL3dIdDNYZFFkbloyQ21uZFdwNGVIcll1Q1FBQTRMb1I1QUVBZ0dydHJtNWQ1Ri8zTnVYazVHckRUNXRZS3crVlpqS1o5TU5QbTVTZWtTRmZYeC8xN05ITjFpVUJBQUQ4SVFSNUFBQ2dXbXZWc29VZXVIZUFMQmFMZnZocG81S1NVMnhkRW1xSXpLd3MvZkRqenpLYnpYcnczZ0ZxMmFLNXJVc0NBQUQ0UXdqeUFBQkF0V1puWjZkUkw3OGdWeGNYeFNlYzF2b05QOXU2Sk5RUTM2Ly9VWWxuenNyTjFWWGpYeHNsT3p0KytnSUFnSnFOWHpNQUFLRGFjM2QzMDdqWFhwR0RnNFBlL3Z0NzJySHpWMXVYaEdwdTU2Kzc5Y2JTZCtUZzRLQlJJMStRdTd1YnJVc0NBQUQ0d3dqeUFBQkFqVERvNFlmVXRYTkg1UmNVS0N3OFFxZmlFMnhkRXFxcGs2ZmlOWC9SVzhyUHoxZlh6aDAxYU9DRHRpNEpBQURnaGlESUF3QUFOWUtQajdkR3YvS1MvT3JVMGZIWUUvcm5oeXVWbjU5djY3SlF6UlFWRmVsZkgzMmkvUWNQeTh2TFU2Kzkrckw4NnRTeGRWa0FBQUEzQkVFZUFBQ29NVHJjMlZZalgzeFdScU5SWDYxWnE2Vi9lMWNaR1ptMkxndlZSR1ptbHQ3KyszdjZhczFhR1IwYzlOSnp6Nmg5dXp0c1hSWUFBTUFOWXg4V0ZoWm02eUlBQUFBcXEwMVFLMTI0bUs5ZlkvWm96OTc5aWorZHFEdENndVhsNlducjBtQkRDYWNUdGZETnBWcTEra3VWbEpqMTVPT0ROZmF2STJWdmIyL3IwZ0FBQUc0WWc4VmlzZGk2Q0FBQWdOOGpOeTlQMDJlSDY3dnZmNUFzRm5YdDBrbUxJOExsVjZlMnJVdUREV1JsWjJ2azZQSDZkZmRlU2RKRDk5K3JXYUdUNWVQdGJlUEtBQUFBYml5Q1BBQUFVQ1BsNXVWcDZUdnY2cXMxYTVXVGs2czZkV3ByOEtNRGRVLy92bXJhcExIYzNkaWw5RloyOGVKRm5UaDVTdGtpSVVzQUFDQUFTVVJCVkQ5dDNLd3Z2bHFqMUxRMGVYaTQ2NUdISHREa2NhL0p6YzNWMWlVQ0FBRGNjQVI1QUFDZ3hpb3BLZEV2a1Z2MTZiKy8wUFlkTzFWVVhLdzZ0V3NwSkxpMTZ0ZXJwOXExYXFtV3I0OThmTHhsYjBlTFpVMVdZaTVSZHZaNXBXZGtLQ016UytlU2tyUjMzMEdsWjJUSXdjRkJQYnAxMFpDL1BLcTcrL2FpblJZQUFOeXlDUElBQUVDTlYxaFlxSDBIRHVtTnBjc1Y4Ly9iS3cwR3ljNWdKNE9kbmV6czJOL3JWbUF4bTJVMm0yVzJXRlQ2RTdidDdTR2FNbkdzN2docEl5Y25KeHRYQ0FBQVVMVUk4Z0FBd0MzRFpETHBwMDJiOWVVM2E1V1psYVhDd2lJVkZoYXFxS2hJdCtvdkhvdkZJb3ZGTEVreUdPeGtNQmhzWEZIVk1CZ2tSMGRIT1RrNXlkSFJLRzh2THowK2VKRDY5T3doUjBlanJjc0RBQUM0S1FqeUFBREFMU2szTDArNXVYbTZjT0dDTGw3TWw5bHN0blZKVlNMeDlHbXQvZmEvS2lrcDBhT1BERkxEUm8xc1hWS1ZNTmpaeWMzVlZlN3Vibkp6YzVXbmg0ZXRTd0lBQUxqcEhHeGRBQUFBUUZYd2NIZVhoN3U3cmN1b2N1YVNZcDFPU0ZCaFlhSHExL2RYdTdhMzI3b2tBQUFBVkJFV2pBRUFBQUFBQUFCcUFJSThBQUFBQUFBQW9BWWd5QU1BQUFBQUFBQnFBSUk4QUFBQUFBQUFvQVlneUFNQUFBQUFBQUJxQUlJOEFBQUFBQUFBb0FZZ3lBTUFBQUFBQUFCcUFJSThBQUFBQUFBQW9BWWd5QU1BQUFBQUFBQnFBSUk4QUFBQUFBQUFvQVlneUFNQUFBQUFBQUJxQUlJOEFBQUFBQUFBb0FZZ3lBTUFBQUFBQUFCcUFJUEZZckhZdWdnQUFBQUFBQUFBVjhlTVBBQUFBQUFBQUtBR0lNZ0RBQUFBQUFBQWFnQ0NQQUFBQUFBQUFLQUdJTWdEQUFBMW1zbGswb2tUSjVTVGszUE5zYW1wcVZxNWNxV3lzN052UW1XL1QwbEppZUxqNDNYaHdvVnk1L0x5OGhRZkh5K1R5ZlM3NzN2OCtIR1p6ZVkvWEovSlpOTDU4K2NyUEorVmxYVmQ5VjFKZG5hMkNnb0tLajArTHk5UGtaR1JWM3grUVVHQmpoMDdwcnk4dkJ0U0d3QUFnQzA1MkxvQUFBQ0FLOG5MeTlQaXhZczFkT2hRdFd6WnNzeTVIVHQyeU12TFMwRkJRY3JPenRiUW9VTTFmZnAwUGZyb28xZTk1OW16WjdWczJUSjE2OVpOM3Q3ZU1wbE1pb21KcVZROW5wNmVDZ29La2lSdDJiSkZSVVZGMS9kaS81K2ZuNTl1di8xMjYrZmMzRno5NVM5L1VVUkVoTzYrKys0eVl6ZHQycVN3c0RDdFc3ZE9kZXZXcmZRenpwNDlxMmVmZlZhREJnM1NoQWtUL2xDOWtaR1Jtang1c3ViUG42LysvZnVYT3o5dDJqU2RPblZLNjlhdGs3MjkvWFUvcDdpNFdQMzY5ZFBJa1NQMTRvc3ZWdXFhNWN1WGE4MmFOZnJYdi82bGtKQ1FNdWNTRWhJMGJOZ3dMVjI2VkQxNjlDanpuQk1uVGxqL1RnRUFBR29DZ2p3QUFGQXRsWlNVYVB2MjdZcUppZEZubjMwbWQzZDNTWkxGWXRITW1UUFZ0bTFiTFZxMDZBODlJejgvWDYrKyttcWx4dDU1NTUzNjV6Ly9LVW1LaUlnb042dlBZckdvc0xCUVRrNU9NaGdNa2k3TllqT1pUSEoyZGk1M3Y1NDllNVlKOHE2bWRLYVpuVjNsbXltS2k0c1ZHaG9xT3pzN1BmSEVFNUtrWmN1VzZZc3Z2cmptdFFzWExpd1Rla25TK3ZYcjVlenNyRzdkdXBVYm41T1RvNWlZR0Qzd3dBTVZobmpGeGNWWG5HMVl5czNOVFVhajBUcDdzTEpoNEs1ZHUvVGxsMTlxd29RSkNna0pVVkpTa3M2Y09hT09IVHRlY1h4SlNZbSsrKzQ3clZpeFF0bloyZnJxcTY5K1Z6Z0tBQUJnU3dSNUFBQ2dXdkx5OHRLY09YTTBjdVJJelpzM1R3c1hMcFFrSFRwMFNCa1pHZXJYcjk4ZmZvYUhoNGNpSXlNMWZ2eDRtVXdtdmYzMjIrWEc3Tnk1VXhNbVRGRGZ2bjJ0eDlhdFcxZHUzSjQ5ZS9UQ0N5L293dzgvdE00Z1hMbHlwZjcrOTc5cjY5YXRmNmpPa3BJU1NiOHZ5RnV3WUlFT0hEaWcrZlBucTE2OWVwS2t6cDA3eTgzTjdaclhObXJVU0pKa05wdFZVRkNnbkp3Yy9mTExMM3I0NFlkbE1CaDA4ZUpGU1pLenM3UHM3T3kwZnYxNmxaU1VxSFBuemtwSlNTbDNQMTlmWDBWRlJXbml4SWtWUHJOMEpxTEZZcEVrT1RoYysyZHFabWFtWnN5WW9idnZ2bHZEaGcyVEpQM2pILy9RNXMyYnRXclZLdFd2WDk4Nk5qYzNWNTk4OG9rKy8veHpKU2NucTFPblRwbytmVG9oSGdBQXFGRUk4Z0FBUUxYVnNXTkhEUmt5UkY5ODhZVUdEaHlvcmwyNzZwZGZmcEVrelo0OVczUG16TEdPallpSTBKdHZ2bG5tK2xtelptbkFnQUhhdVhPbmtwT1RsWmlZS0VuYXZIbXpEaDgrckhyMTZxbERodzZhTkdtU2hnOGZybi8vKzk5Ni92bm5yZGNmTzNaTXMyZlBWdS9ldlRWMDZOQXk5ejUzN2x5Wnp4a1pHWktrdExRMGVYaDRTTG9VSGxrc2xuSmpIUjBkVmJ0MmJVblMxcTFiZGVUSUVldWFjRC8vL0xQaTQrTVZIQnlzbkp3Y25UNTlXZ2NQSHBRa2ZmNzU1K1ZtOS9YdjMxK05HemN1YzJ6SmtpWDY3My8vcTJlZmZWYjMzSE9QOVhpWExsM1VwVXVYSzMvWlYzRHk1TWt5Ny8zMTExL3I2NisvdG43KzVKTlAxTHAxYTYxWnMwYVNGQm9hZXNYN2ZQTEpKMnJac3FXbVRwMHFTZHEvZjcvV3JWdW5aNTk5Vm5YcjFwWFpiSmFYbDVmT25UdG5EUW56OC9QTGZXL1NwUlpuZDNkM1pXZG5hL1RvMFhKMWRkWE1tVE90NThlUEg2L282R2hObXpaTjc3Ly92dlg0akJrejVPRGdvUDc5Kyt2cHA1OVdZR0NnVHA0OHFaS1Nrai9VQ2d3QUFIQXpFZVFCQUlCcWJmVG8wV3JkdXJXNmR1MnEvUHg4ZmYzMTErclNwWXNlZU9BQlNaZlcwb3VJaU5EOTk5K3ZEaDA2bExtMlRaczJrcVF2di94U1c3ZHV0YzcyZXYvOTkyVXdHTlMzYjE5MTZOQkJBUUVCbWpObmpxWk5tNmE4dkR5TkdqVks2OWV2MTRJRkM5U3hZMGVGaDRlWG1RMW5NcG4wMEVNUFhiSGVNV1BHbER2MjI3R1h0K251M3IxYjY5YXRzOWEyWThjTzdkbXpSeVVsSllxTmpWVlVWSlMxM2ZUVFR6KzEzc05pc2Noa01xbGx5NWJXSU05a01tbkJnZ1ZhczJhTkJnNGNxRkdqUnVudzRjUEt5Y241WFFIZWJ3MGFOS2pNMm5OSGpoeXh0dWp1MnJWTHg0NGQwOU5QUDEydVZUZ3FLa3ByMXF5UjBXaFV2WHIxOU5oamowbTZGR1N1VzdkT2ZmdjJWZXZXclpXZW5sNG1jSlNrRlN0V2FNV0tGZVZxR1R0MnJKNTY2aWxObno1ZFI0OGVWYnQyN1RScjFpeWRQMzllT1RrNXlzN09WbFpXbHRMVDA3Vnk1VXAxNzk1ZGtuVC8vZmRyMUtoUlpXYmd6WnMzVDU2ZW5scTZkT2wxZnpjQUFBQTNFMEVlQUFDbzFseGRYYTFCMkRmZmZLUHo1OC9yNVpkZnRvWkc2ZW5waW9pSVVFaElpTzYvLy80cjNxTjBMYjNTOXRlVksxZXFlZlBtWmNiMDc5OWZScU5Sa3lkUDFwbzFhNVNUazZOaHc0WnA3Tml4RmM3WUdqZHVuTzY5OTE1SmwxcCt4NDhmcjMvODR4OXExcXlacEVzQjRrY2ZmYVR2dnZ2T2VzMzgrZk9WbTV0ci9UeDY5R2lOSGoxYTJkblo2dGV2bjBKRFE4dHRkdkhSUng5cCtmTGxpb3FLc3JhY0hqNThXRTg5OVZTWmdQSHMyYlA2NzMvL3E0RURCMnI2OU9teVdDd0tEdzlYVmxhVzFxNWRXNmwyMVN0cDE2NWRtZS9XMWRYVkd1U3RXTEZDdFd2WDFpdXZ2Q0pIUjhjeTE1WE9xRE1halZlOXY0ZUhoK2JQbnkvcFVydnNtMisrcVVjZmZiVE1PbmZaMmRsYXRHaVJuSnljSkVsOSsvWlZVbEtTSEJ3Y1pEUWExYUpGQy9uNCtNamIyMXRlWGw3Njl0dHY5YzkvL2xPdFdyV1NKQTBZTUtCY0cyMUdSa2FaOWxzQUFJRHFqaUFQQUFCVU8vSHg4ZHF5Wll2MWMvZnUzUlVRRUNBSEJ3ZjE2TkdqMHB0RVZNYVpNMmUwYjk4K1JVVkZLU29xU2thalVSMDdkdFRldlh2MStlZWY2OENCQStyUW9ZT2FObTJxcGsyYnFuWHIxdFpyM2R6Y3JDMnlucDZla2k2dDdWZDZ6TlhWVlpLc255WEp5Y21wVEpCWEdmbjUrWEp3Y0NnVHhKVnVxSEY1a05lNGNXTXRXYkxFdWxIRnFsV3JkUFRvVVMxYXRFaUZoWVhLeTh1cjlETkxhNythclZ1M2F2ZnUzUW9ORFMwWDRrbi90N2JmdFlJOEp5Y242NHk4a3lkUFNyb1VIbDQrUzYrMExicjBYb01HRGRLZ1FZTXF2R2R3Y0xEaTQrUFZ0R2xUU2RLQkF3ZktiT0J4OE9CQm5UMTdWZzgvL1BBMTN4TUFBS0M2SU1nREFBRFZ6dkhqeDdWOCtYSkpselpjOFBiMmx0Rm9sTHU3dXdZTUdLRHZ2Ly9lT3JZMG5EcHc0SUIxdHRibE9uWHFWQ1pJdTl4YmI3MmxWYXRXU1pKYXRHaWhGMTk4VWYzNjlWTk1USXpHalJ1bm8wZVA2b2NmZnREYXRXdVZrWkdodSs2NlM4dVdMYk5lZityVUtVVkhSMHVTNHVMaUpGMEtpRXAzdEUxTVRKVEZZckdPa2Y1dkxiM0tNSnZOc3JPelUyNXVyblhYM3QvNjdXekIwckRxeElrVFdyNTh1YnAwNmFKKy9mcHAwcVJKMnJoeFk2V2ZQV3ZXckRLaDVaVjA3ZHBWQVFFQmF0aXdvYjcrK3V0eXdWcGxnN3pMbGY1OS9qWklMQzR1bHFReWdlR0lFU01VR3h0N3hmdDRlM3RiTnlYcDFLbVQzbi8vZlgzd3dRZldBTlJzTnN2SHgwZjMzWGRmcFdzREFBQ3dOWUk4QUFCUTdRd1lNRUFEQmd5d3RwdEtsOWFTZStPTk42eGppb3FLSkYwS2RweWRuZlh0dDk5cTdkcTE1Y0s4eFlzWGx3dnlJaU1qOWZISEgrdVJSeDVSbzBhTjFLTkhEMnZiNVlrVEp6Ujc5bXd0WDc1Y2ZmcjBVWjgrZlNSSkNRa0o1Y0tsTDc3NFFsOTk5WlgxczdPenN4WXZYbHhtaklPRGc4YVBIMi85WEZ4Y3JEdnV1S1BDZDgvTXpOUzMzMzZyMnJWcjY5MTMzOVdkZDk2cGMrZk9sWHVISzgzSUs1V2JtNnZYWDM5ZFJVVkZldkhGRnlWSnc0WU5zNzdMYjRXSGg2dHAwNmJXblY4bDZmYmJiN2R1d0ZFUk96czc5ZTNiMXhxSSt2ajRsSG5HbGNLM2EwbFBUNWNrMWFwVnE4enh5LysrU3hVVUZDZ29LTWo2anFYKzg1Ly9hUGZ1M2RiUDc3enpqdmJ0MjZlc3JDeFpMQllaREFhNXU3dnI5dHR2bDR1TFM2VnJBd0FBc0RXQ1BBQUFVQ004OHNnamV1U1JSNnlmWDN2dE5SVVhGK3NmLy9pSHBFdTdsV1prWk9qamp6OHVkKzN1M2J1MVk4Y09iZHUyVGRLbFlNZkZ4VVZQUHZta0JnOGVYS25uWDc0enJKMmRuWVlQSDY3Ky9mc3JPRGhZMHFXVzBOR2pSMnZDaEFucTI3ZHZoZmY1L3Z2dmRlSENCZXZuOVBSMDdkNjkyenByTHlJaVFwTDA2cXV2cW0zYnR2cmtrMDlrc1ZqVXRXdlhNdmNwbllsWEd1aVZLaW9xMG9RSkV4UWZIeTlKMXFDcVhidDJhdGV1M1JWcmlvaUlrSitmWDdrMUJrK2NPQ0hwMG82dk0yYk1xUENkWG52dE5lM1pzMGN6WnN6UXh4OS9ySUNBQUVtWE50K1FmdCtNdkRObnpraFN1ZlhzU2tQQjN3YTFQajQrNnR5NWM1bGprWkdSMXY4L2ZQaXdKazJhcElVTEYxcEQ0VkpIamh4UjgrYk5mMWQ5QUFBQXRrU1FCd0FBYXFUczdHelZxVk9ud3ZNbWs4bTZwdHppeFl0MTVNZ1I2Nnkyc0xBdzNYdnZ2VElhalhyc3NjZVVsSlJrdmE1MDk5Z0pFeWFVbSsyMmF0VXFGUlVWS1RrNVdSMDZkRkJXVnBZMU5Ici8vZmVWbnA2dS9QejhNa0hTYjNsNGVNakR3ME9Sa1pFS0NnclMzTGx6RlJVVlpaM3ROM3o0Y0EwZlB0ejZiajE2OU5ETEw3K3NIVHQyYU5teVpkWk5KWDRiNEVuU3hZc1hOWDc4ZU1YRXhLaHQyN2JhdTNmdk5iL0h5cmphcnJYU3BhQnU0Y0tGR2pwMHFGNS8vWFY5K3VtbmNuWjJyakI4dTVyOSsvZkwxOWRYZm41K1pZNlh6c2o3N2IxKytlVVg2ODYwcFV3bWs5emMzQ1JKaFlXRlNrNU9WbUZoWVpuNjMzdnZQVVZHUnVybGwxL1dTeSs5Vk9uNkFBQUFiSWtnRHdBQTFEZ0ZCUVdLalkxVnAwNmRLaHl6ZmZ0MkxWKytYSC83Mjk4MGV2Um9OV3JVU01uSnlYcmhoUmNVRkJSa25ZVTFZc1NJY2pQa1B2amdBdzBjT05DNlVVSXBYMTlmL2UxdmZ5dlRUaXRkV205TnVqUlRMeXdzckZ3dGw1Ky9YRVJFaElZTUdhSVJJMGFvVWFOR0dqQmdnRUpDUXNvRWxLVXo3NW8zYjY2VksxY3FLaXBLOCtiTnM0YVVwZmVXTHEzUHQydlhMazJiTmsxMmRuWTNMTWk3MnE2MXBSbzBhS0RYWG50Tml4WXQwdHExYXpWa3lCQVZGUlhKWURCY2RiZmNnb0lDN2RtelI0MGJONWFQajQrMmI5K3VYcjE2bFJ0MzhlSkZTZVdEdkE0ZE9tanMyTEZsanExY3VWTGJ0Mjh2Yzh4c05tdlRwazM2NG9zdnRIUG5Ubmw1ZWVuVlYxL1YwS0ZESy9jbEFBQUFWQU1FZVFBQW9NWlpzV0tGaW9xSzFMTm56d3JIWkdabUtpNHVUaTR1THRiV3krVGs1SExqSG56d3dUS2ZUNXc0b1E4KytFQTllL1pVdDI3ZHlvMmZNbVdLcGt5Wll2MTg3Tmd4UGZQTU14bzhlTEFtVEpoUWJueGtaS1RHalJ1bklVT0dhUExreVJYV1c3cEJ4bS85OU5OUHNyT3owN3Z2dnF0dDI3YnB6VGZmbE5sc3RvWmpCUVVGTXB2TlNrOVBWOGVPSGJWNDhXTDE2dFZMMzN6elRZWFBxaXBEaGd4UnZYcjFyQnR1RkJRVWxBdmVjbk56ZGZyMGFVblM3Tm16RlI4Zkw1UEpwQVVMRmlnckswc0ZCUVVhTUdCQXVYdm41K2RMdXJRTzRlWGMzZDNWc21YTE1zZDhmSHpLWFQ5Ky9Iamw1K2VyWWNPR0dqOSt2QVlOR3NUNmVBQUFvTVloeUFNQUFEVkdVVkdSM24zM1hYMzg4Y2U2NTU1N2RQdnR0MXZQdWJxNjZ1alJveW9vS0pDZG5aMjJidDJxdW5YclZyamJhMUZSa1k0ZE8xYnVlT2thYmZIeDhmTHc4Q2gzdmsyYk50YVpkZm41K1pvNmRhcUtpNHZsNStlbnBLUWsrZnY3VzhmdTJiTkhvYUdoQ2dnSTBKZ3hZMzczKzJabFpXbk5talhxMUttVHZMMjlkZi85OTZ0UG56NXljWEZSYW1xcXBFdTd2SjQ3ZDA2UFB2cW8zbjc3N1N2T1pydFpEQWFETmNTVExuMC9wY0hianovK3FQZmVlMCtuVHAyU2RHa1RFSGQzZDQwWU1VSWRPM1pVa3laTk5HellNRFZxMU9pS0FXMUZRZDYxV210THRXM2JWc09IRDFmbnpwMnRiY2tmZmZTUjZ0V3JkOFhnRUFBQW9Eb2l5QU1BQU5YV29VT0hKRjJhMlpXWGw2ZkhIMzljU1VsSjZ0Ky92MmJQbmwxbWJKOCtmZlMvLy8xUDNidDNsOEZna01WaTBXdXZ2VmJodmRQVDB6Vml4SWdLejcvMTFsdFhQQjRaR1dsZHo4NW9OR3J5NU1uNitlZWY5ZEZISDJucDBxVnEzcnk1ZXZUb0lYdDdlMzN3d1FjS0RBelVPKys4ODd2V2lTdTFiTmt5RlJRVTZMbm5uck1lSzUxRjV1bnBhWDJQK1BoNG1jM21janU5MmxwZVhwNjFYbmQzZHhrTUJnMGJOa3lkT25WU2h3NGRyT2ZNWnJNbVRKaWdqSXdNelpneDQ0bzc4WmEyMXY0MnlLdHNhKzJJRVNQVW9VT0hNc2UyYnQwcU96czdnandBQUZCakVPUUJBSUJxS1RJeVVwTW1UWks3dTd2ZWUrODlCUVVGYWNTSUVmTHo4N3ZpaksxKy9mcnBxNisrVWtKQ2dpU3BmdjM2YXQ2OGVaa3hwYnVvR2d3RytmbjVsVnZyVHBKT256NnRjZVBHYWZyMDZWZmM1Zlh5ZGt3SEJ3ZDE2ZEpGWGJwMDBaUXBVN1JwMHlaRlJFVG93dzgvdEk2cFY2K2U5dTdkcTg2ZE8xc0R3Q3NwS1NrcDgzbjkrdlg2OXR0djFhZFBIN1Z2Mzc3Y2VHZG5aL240K09qNDhlUEt6OCtYazVPVG1qVnJWdUg5SzFKWVdHaWR4VmlST1hQbUtEdzgzUHI1OG5YNUtsSlVWS1NqUjQrcVFZTUdrcVN1WGJ2cVAvLzVUN2x4eGNYRm1qTm5qclpzMmFMQmd3ZVhtZEYzdWFOSGo4ckJ3Y0c2WVVtcEs3WFdlbnQ3VzJmZGxmNzN0OSt2SkowN2QwNGRPM2E4NXJzQUFBQlVGd1I1QUFDZzJ0bTFhNWNtVHB5b05tM2FhUEhpeFpvd1lZS2VmZlpaZGVyVVNXM2J0bFZLU29vY0hCeGtiMjh2T3pzNzJkblp5V1F5bGZtVGtKQ2dMVnUycUVlUEhvcVBqMWRHUm9hMmJOa2k2VkxRNCtEZ29DWk5tcFI3ZG1uWWQ5dHR0MTN4ZkNtejJhelUxRlRGeHNicXlKRWordlhYWDdWdjN6NlZsSlNvZCsvZUdqQmdnSDc5OVZkdDNMaFJHemR1bE5Gb1ZNZU9IZFdyVnkvMTZ0WEx1cUhGamgwN0ZCOGZyeU5IamtpNk5OTXVLaXBLczJiTlVwMDZkVFI5K3ZRS2EralNwWXMyYk5nZ285R29kdTNhWFhWVGlWTG56cDNURzIrOElUYzNON200dU9qWXNXTXltVXhxMkxCaGhkZjA3TmxUZ1lHQjFzOXhjWEhhc0dHRDlYTmhZYUZDUTBQbDcrOHZEdzhQMmR2Ykt5b3FTaGtaR1hyc3NjY3F2Rzk4Zkx4bXo1NnQvZnYzcTErL2ZwbzBhWklrYWNPR0RkcXdZWU84dmIxbE5CcVZrWkdobjMvK1dkMjZkYXZ3SFZOVFUzWDI3Rm1aeldaRlIwZnJ0dHR1a3lUcmYxZXZYcTNjM0Z6citFT0hEaWs1T1ZsQlFVSFgvTTRBQUFDcUM0SThBQUJRN2ZqNys2dEJnd1phc21TSnZMeTh0R0xGQ24zenpUZjYvdnZ2OWVtbm41YlpaZlphSG5qZ0FSMDRjRUNmZmZhWmpFYWpoZzRkK29kYlVNZU1HYU1kTzNaWVF6OW5aMmVGaElSb3pKZ3g2dGV2bnpVOHV1ZWVlelJseWhUdDJyVkxQL3p3Z3padDJxUnQyN2JwdSsrKzAwY2ZmU1JKT25ueXBMV050MTI3ZG1yWHJwM1dybDByZDNkMy9mM3ZmNWUzdDNlRmRienl5aXM2Y3VTSTh2THk5TW9ycjFTcWRsOWZYMjNkdXRVNlE4M1IwVkVkTzNiVThPSERLN3ltZCsvZVpYYXQvZW1ubjhvRWVVNU9UanA2OUtnMmJkcGtQZWJnNEtENzc3OWZUei85ZElYMy9leXp6M1Rnd0FHTkdERkNvMGFOc3M0S2RITnpVMVJVbElxTGk2MzNhdCsrdmFaT25Wcmh2ZExTMGpSMzdsd1pEQWJWcWxYTCtuMzQrL3ZyK2VlZjErclZxN1Y1ODJicmVHZG5aL1h1M1ZzUFBmUlFoZmNFQUFDb2Jnd1dpOFZpNnlJQUFBQis2OEtGQytVMkxDaFZWRlFrazhra3M5bXNrcElTV1N3VzY4dzhnOEVnZTN0NzYzOUxaM0NWL3VRcGJiWDhJN1p2MzY2ZE8zZXFTWk1tYXRHaWhRSURBeXMxRzY2NHVGamJ0bTFUM2JwMXk3U0RXaXdXNnp1VXlzN092bXFJZHpPWVRDYWxwcWJLeDhlblVqdThta3dtRlJZV3FyaTRXSjZlbmxkdDF5MGRIeHNiVytHc09JdkZvcEtTRXV2Zkp3QUF3SjhkUVI0QUFBQUFBQUJRQTF6OW4wa0JBQUFBQUFBQVZBc0VlUUFBQURWWVRFeU1CZ3dZb0Y2OWVpa21Kc2JXNVFBQUFLQUtFZVFCQUFBQUFBQUFOUUJCSGdBQUFBQUFBRkFERU9RQkFBQUFBQUFBTlFCQkhnQUFBQUFBQUZBREVPUUJBQUFBQUFBQU5RQkJIZ0FBQUFBQUFGQURFT1FCQUFBQUFBQUFOUUJCSGdBQUFBQUFBRkFET05pNkFBQUFBRlJPZm42K3NyT3p5eHpMeU1oUVNVbUpMQmFMTWpJeWxKU1VWT2E4bDVlWFhGMWRiMmFaQUFBQXFDSUdpOFZpc1hVUkFBQUF1TFo5Ky9icHVlZWUrMTNYckZpeFF1M2J0NitpaWdBQUFIQXowVm9MQUFCUVE3UnAwMGIxNnRXcjlIaC9mMy9kZnZ2dFZWZ1JBQUFBYmlhQ1BBQUFnQnJDd2NGQmp6NzZxQ1RKWXJIb1NvMFZseDkvNElFSFpEUWFiMnFOQUFBQXFEb0VlUUFBQURWSTc5Njk1ZUxpSW9QQlVPRVlnOEVnRnhjWGRlL2UvU1pXQmdBQWdLcEdrQWNBQUZDRDFLbFRSMEZCUWRjY0Z4UVU5THZhY0FFQUFGRDlFZVFCQUFEVUlLNnVybXJUcG8zMTgrWHR0WmYvZjNCd3NMeTh2RzVxYlFBQUFLaGFCSGtBQUFBMWlMMjl2VnEwYUNFM043Y0t4emc3TzZ0VnExYXNqd2NBQUhDTEljZ0RBQUNvWWRxMmJTc2ZINThLejd1NXVTazRPUGdtVmdRQUFJQ2JnU0FQQUFDZ2hxbGZ2NzVhdEdoaDNmRGk4cDFxRFFhRG1qVnJwdnIxNjl1eVJBQUFBRlFCZ2p3QUFJQWE2S0dISHFydzNHT1BQWFlUS3dFQUFNRE5RcEFIQUFCUUEzWHQybFcrdnI1bGpoa01Cbmw3ZTZ0bno1NDJxZ29BQUFCVmlTQVBBQUNnQm5KMGROVGRkOTl0YmE4dDFidDNiems2T3Rxb0tnQUFBRlFsZ2p3QUFJQWE2dUdISHk0VDJqazZPdXErKys2ellVVUFBQUNvU2dSNUFBQUFOVlRkdW5WVnYzNTlHUXdHR1F3R05XblNSQTBhTkxCMVdRQUFBS2dpQkhrQUFBQTFsS3VycTRLQ2dxeWZtemR2TGc4UER4dFdCQUFBZ0twRWtBY0FBRkJET1RrNXFWMjdkbkoyZHBiUmFGUzdkdTNrNXVabTY3SUFBQUJRUlJ4c1hRQUFBQUN1WDNCd3NMeTl2VlZRVUtEZzRHQmJsd01BQUlBcVJKQUhBQUJRZ3dVR0JxcHg0OGJLeTh0VFlHQ2dyY3NCQUFCQUZTTElBd0FBcU9GQzdyaERIdTd1dGk0REFBQUFWWXcxOGdBQUFHb29zOW1zVmF1LzFLZWZmNlB0dis1UldscTZyVXNDQUFCQUZXSkdIZ0FBUUExa3NWajAzZmMvNkkybHkzWCtmSTZTZmtpUm00dWJwaytaS0U5UGRxNEZBQUM0RlRFakR3QUFvSVl4bVV4YXVXcTF3c0lqZFA1OGp2cjE2U1ZmSHg5OXVXYXRKazZib2JQbnp0bTZSQUFBQUZRQmdqd0FBSUFhcERURWkzaHJtYzduNU9ndmp6eWtSZUZobWpaNW5MeTl2ZlRUeHMwS0M0OVFVbktLclVzRkFBREFEVWFRQndBQVVFT1l6V1o5cy9ZN0xYdm5YUlVVRk9qdVByMzArdmd4OHZIMjFpTVBQYUF4bzBiS3pjMVZQMi9hb29WdkxsSDIrZk8yTGhrQUFBQTNrTUZpc1Zoc1hRUUFBQUN1cnJDb1NCOTlza3J2dlBzdlhieDRVWU1mSGFnSlkwZXBUdTNhMWpFbFpyTytXN2RlNFl2ZVVucEdwbnIxNkthWjB5YXJhZVBHTnF3Y0FBQUFOd3BCSGdBQVFEVlhYR3pTMjM5L1QvLzhjS1dLaTRzMWVOQkF6Wmd5U1c1dXJ1WEdXaXdXclYzM1A4MVo4SWF5c3JMVnVXTjdMWm8vUnczcjE3TkI1UUFBQUxpUmFLMEZBQUNveGtwS1NyVDZ5Ni8xL3NlZnFxaW9TUGYwNzZkSjQwWmZNY1NUSklQQm9JZnV2MWVUeHZ4Vjd1NXVpdDRWbzluaEVjckl6THpKbFFNQUFPQkdZMFllQUFCQU5aV2ZuNjkvZmZTSjN2M1hoeW9zTE5MUXh4N1ZoREdqNU92amM4MXJ6V2F6dmwvL28rYS9zVmpKS2FucTJybWpwcjgrVVVHdEFtOUM1UUFBQUtnS0JIa0FBQURWVUdGUmtSWXYrNXMrK25TVlNrck1HdkhVTUkwZi9hcGNYVjBxZlErTHhhSk5teU0xZGVZY3BhVm42STZRTmxvVVBsc3RtZ2RVWWVVQUFBQ29LclRXQWdBQVZETW1rMG1mL2ZzTGZmelo1ektaU3ZUQWZRTTA1dFdYZjFlSUoxMXFzKzNUcTRjbWpoMHREdzkzN1R0d1NEUG5MbEJLYW1vVlZRNEFBSUNxeEl3OEFBQ0FhaVR2d2dXOTk2OFA5YzhQUDVHNXBFVERueGlpMTE1OVdkN2VYdGQ5VDR2Rm92VWJmdEtDTjVmcXpObHpDbTRkcERrenBxcnRIU0Uzc0hJQUFBQlVOWUk4QUFDQWF1TENoWXQ2WThseXJmcmlTMW5NWnIzMDNBaU5mdlZGT1RzNy8rRjdXeXdXUlc3ZHJ0ZW5oeWtsTlUxQnJRSVZIalpEYlc4UHZnR1ZBd0FBNEdhZ3RSWUFBS0FhS0M0MjZkMS9mYWhWWC94SEpTVWxHdmpRL1hybHBlZHVTSWduWFdxejdkRzlxNlpPR2ljdkwwOGRPWHBjTTJhSDYxeFM4ZzI1UHdBQUFLb2VNL0lBQUFCc0xDY25WMHZmZVZlZnJmNUNGb3YwelBESE5mcVZsK1RwNFhIRG4yV3hXTFR4bDBqTlhmaUdUaWVlVVdDTDVwbzdjNW82dG05M3c1OEZBQUNBRzRzZ0R3QUF3SVp5Y25PMThNMmwrdUtyTmJLM3M5UExMejZyVjE5NlhzNU9UbFgyVEl2Rm9tMDdkaW8wYk42bE1LOTVnT2JPQ2lYTUF3QUFxT1pvclFVQUFMQ1J3cUlpdmZQdVAvV2ZyLzhyU1hyeThjRWErZnl6VlJyaVNaZmFiTHQzN2F3WlV5ZksyOXRMeDAvRWFlck1PVW84YzZaS253c0FBSUEvaGhsNUFBQUFOcENWbmEyM2x2MU5xNy84UnZiMjlob3gvQW1OZnVVbHVibTUzdFE2Zm9tTTByeUZiK25rcVhnMWFkeElzNmRQVVkvdVhXOXFEUUFBQUtnY2dqd0FBSUNiTENzN1crRVJpL1hOMnUvazRPQ2cwYSs4cUJlZmZVWk9UbzQycVNkNlY0eW16WnlqVXdtbjFiUnhJODJkT1UzZHVuYTJTUzBBQUFDb0dLMjFBQUFBTjFIZWhRdGErczY3K21idGR6SVlEQm94L0FrOVArSXBtNFY0a3RTNVkzdk5tRHBKdmo0K09wVndXbE5uemRYaEk4ZHNWZzhBQUFDdWpCbDVBQUFBTjBscXovUWZkZ0FBSUFCSlJFRlVXcHJtdjdGRTMzMy9nNHhHbzE1NjdtbU5mT0ZadWJpNDJMbzBTZEsySFRzMWUzNkVZaytjVkgxL2Y4MlpPVTI5ZTNhWHdXQ3dkV2tBQUFBUVFSNEFBTUJOa1o2UnFkbmhFVnEzZm9PY25KdzBadFRMZXU2WjRYSTBHbTFkV2hreGUvWXFOQ3hjeDJOUHFHR0QrcG85WTZwNjkraHU2N0lBQUFBZ1dtc0JBQUNxWEU1dXJ0NVkvTGErLytGSE9ScU5ldTdwSi9Yc1U4T3FYWWduU2UzYnRkWDgyZFBWc0VGOUpaNDVxOUJaYzdYdndFSHhiNzhBQUFDMng0dzhBQUNBS25UbTdEbk5YN1JFNjMvOFNTNHVMaG85OGtXTmVHcVluSjJkYkYzYVZSMDRkRmpUdzhKMTROQmgrZFdwbyttdlQ5RDk5L2FYblIzL0Rnd0FBR0FyQkhrQUFBQlZKQ1UxVlpORHd4UzVkYnVjblowMVljd29QVDNzY1JtTkRyWXVyVklPSGpxaTBMQjVPbkRvc0dyWHJxVzVNNmRwUUw4K3JKa0hBQUJnSS95VEtnQUFRQlU0Zno1SDh4Y3RWdVRXN1hKeWROUUxJNGJycVNlRzFKZ1FUNUtDMndScHpzeXBhdHlvb2RMVE16Ump6bnp0L0hVM2JiWUFBQUEyd293OEFBQ0FHK3hVUW9MQ0k5N1N4bDhpNWU3dXByRi9IYWtuaHc2Ums1T2pyVXU3TG9lUEh0T2MrWXUwODlmZDh2YnlVdWpyRXpUd3dmdms0RkJ6UWtrQUFJQmJBVUVlQUFEQURYVDJYSkltaDg3Uzl1aGRjbk4xMVl5cGt6VG9rWWZrWUc5djY5TCtrTGlUcHpSeDZrenRPM0JRdmo3ZW1oWDZ1aDY4N3g3YWJBRUFBRzRpV21zQkFBQnVrSXpNVE0xZDhJYTJSKytTazVPVFhuNWhoQVlOZkxER2gzaVNGTkNzcWViT21xYW1UUm9yTXl0YllmTWl0SFY3dE14bXM2MUxBd0FBK05OZ1JoNEFBTUFOY0R6MmhHYlBYNlR0MGJ2azVlV3BzYU5HYXRqUXgyUTBHbTFkMmcxMUl1NmtaczVkb0IwN2Y1Vzd1NXVtVGh5bnZ6ejZzQnh2c2ZjRUFBQ29qZ2p5QUFBQS9xQmpzU2NVT211dWR1L2RMM2QzTjgyZVBrVVBQM0NmN0crQm1YaFhjaW8rUVJPbnp0U2VmZnZsNWVXcGlXUCtxaWVHL0VWMmRqUjdBQUFBVkNWK2JRRUFBUHdCcVdscENwMDFUN3YzN3BlTHM3TmVlZkc1V3pyRWs2U21UUnByd1p3WkNtamFST2ZQNXlqaXJXWGF0RGxTSlNVbHRpNE5BQURnbHNhTVBBQUFnT3UwZDk4QnpWNndTUHYySDVTM3Q1Y21qUjJ0eHdZTmxQRlBzcHZyeVZQeG1yUGdEVzJKMmlaWEZ4ZE5ISHRwWnA2VGs1T3RTd01BQUxnbE1TTVBBQURnT3B3OWw2U0ZieTdWdnYwSDVlWGxxYkJwcjJ2b1k0LythVUk4U1dyV3RJbm16Smlxbm5kMTA4WDhmTDM5OXhYYThOTW1XNWNGQUFCd3l5TElBd0FBdUE1RlJVWEt1M2hCa2xTbmRtMDFidFR3VDdsR25KZVhweHJXcnljN2cwRUZoWVhXN3dRQUFBQTMzcC92MXlZQUFNQU4wTFJKWTQxLzdWWFZ2YzFQSitKT2FzTFVHZm9sTWtwL3BsVkxzckt6TlcvaFcxcjkxUnJKWU5DVGp3L1dmUVB1dG5WWkFBQUF0eXpXeUFNQUFMaE9Gb3RGK3c4ZTBxdGpKaWtwT1ZsMTZ0UldXT2dVM2R1L3J3d0dnNjNMcTFLWldkbWFPSFc2dGtSdGx5U05Iek5LSTU1OFFxNnVMamF1REFBQTROYkZqRHdBQUlEclpEQVlkRWRJc09iTW5LcTZ0L2twTFMxZDRSRnZLbWJQM2x0NlpsNzIrZk9hTXo5Q215TzN5ZDdPVHM4TWYxelBQek9jRUE4QUFLQ0syWWVGaFlYWnVnZ0FBSUNhckdualJncG8ybFM3OSs3VDJYTkppdDRWb3diMS9OV3NhWk5iYm1aZVJtYW01aTU0USt2V2I1REJZS2VYbngraFYxNThYbTV1cnJZdURRQUE0SlpIYXkwQUFNQU5jdWpJVWYxMTdHUWxKQ2FxVmkxZmhVMTdYZmZmMi8rV0NmTlMwOUkxYWVvTVJXMlBscDJkblNhTkc2Mm5odzJWczdPenJVc0RBQUQ0VTZDMUZnQUE0QVpwRTlSS0VlR3pWTCtldnpJeU1oVythTEdpZDhYY0VtMjJtVmxaQ2d0ZnFLanRPMlEwR2pYcTVSYzA0cWxoaEhnQUFBQTNFVUVlQUFEQURkU3BRM3ZObnoxRGpSczJVSEpLaWlaT25hSDFHMzZxMFdGZVNtcWF3dVpGYU1OUEcyVm5aNitSTDR6UWk4OCtMVWVqMGRhbEFRQUEvS25RV2dzQUFGQUZqaDQ3cnRjbVR0R0p1RlB5OWZIUmpDa1Q5ZEFEOThyT3JtYjlPMnB5U3FyR1RRN1Z6bDlqNU9CZ3I5Y25qTldUUXgrVGs1T1RyVXNEQUFENDA2bFp2eVFCQUFCcWlGWXRBN1Znemt3MWJGQmZtVmxabXYvR1ltMzhaVXVObXBtWG5KS3FXWE1YS25yWHJ6SWFqUm96YXFTZWVtSUlJUjRBQUlDTnNHc3RBQUJBRmFublgxY3RXelRYL2dPSGRlYnNPVVh2aXBGZjdkb0tiQkZRN1RmQVNFcE8wZlN3ZWRxNE9WS09ScU5Halh4Qnp6MzlKR3ZpQVFBQTJCQ3R0UUFBQUZVczd1UXBqUm8zV2NkalQ4akx5MVBUSm8zVFh4NTV1TnEyMlo1TFN0YTR5ZE8wSzJhUEhJMUd6WncyV1g5NTlHRTVPVHJhdWpRQUFJQS90ZXI1NnhFQUFPQVdFdENzcVJiT25hVVdBYzEwL255T0ZpMWVyZzAvYjZxV2JiYm5rcEkxWTNhNGRzWHNrYXVMaThhUEdhWEJnd1lTNGdFQUFGUUR0TllDQUFEY0JIVnY4MU53bTliYXUvK0F6cHc5cSswN2Q4bmJ5MHRCclZyS3JwcTAyU2FlT2F2cHM4TzFPWEtySEIwZE5XbjhheHIrK0dEV3hBTUFBS2dtYUswRkFBQzRpZUpPeFd2YzVGQWRQSFJZcmk0dUNwMHlRVU1HUFNKN2UzdWIxcFdRZUVhanhrelU0YVBINU96c3JMRFExL1hvd3cvS2FIU3dhVjBBQUFENFA3VFdBZ0FBM0VRQlRadG9mdGgwdFdvWnFJdjUrWHBqOFhMOWI4TlBObTJ6UFhQMm5HYk9tYS9EUjQvSjNjMU5rOGVOMXFDQmhIZ0FBQURWRGEyMUFBQUFONW1mWHgyRkJMZldrYVBIbEhBNlVUdDI3cEtIaC91bE50dWJ2QUhHeWZnRVRaczFUMXUzUjh2RnhWbVR4NDNSNDRNSHlaRTE4UUFBQUtvZFdtc0JBQUJzSkRrbFZhKzhOa0g3RGh5OEZLS05mMDNESHg5eTA5cHNUOFVuNkpVeEUzUThOazR1THM1YUVoR3VQcjE2eUdnMDNwVG5Bd0FBNFBlaHRSWUFBTUJHNnQ3bXAvQ3dVTFVKYXFYOC9BSXRXZjRQclYyM1htYXp1Y3FmblhBNlVhRmg4M1E4Tms0ZTd1NmFNbUdzK3ZmclE0Z0hBQUJRamRGYUN3QUFZRU4xNnRSV3V6dENkUFJZck9JVFRtdEg5QzQ1dXpncHVIVlFsYzNNaTQwN3FXbXo1aXA2VjR6Y1hGMDFiZko0UFRab29Cd2NXQk1QQUFDZ09xTzFGZ0FBb0JwSVNVM1ZYOGROVnN5ZWZYSnljdEpmUjc2Z2w1OGZjY1BEdGNOSGptck14S21LT3hVdkQzZDN2YlZ3cm5yM3ZJc1FEd0FBb0FhZ3RSWUFBS0FhdU0zUFR3dm16RlM3TzI1WFlXR2gvckhpQTMyemR0ME5iYk05RlorZ3FiUG1LdTVVdkR3OVBUUnQ4bmoxNjlPTEVBOEFBS0NHb0xVV0FBQ2dtdkQxOVZHSDl1MTBLajVCY2FmaXRXUG5MamthaldyVEprZ09mN0ROOXZEUlk1b2VOazk3OXgyUWg0ZTdwcjgrVVk4Ky9PQk4yMWdEQUFBQWZ4eXR0UUFBQU5WTVJtYW1wczZjbzU4MmJwYWpvNk5lZm42RS9qcnloZXZlaU9MQXdjTWFNMm1xNGhOT3k4dlRVMisvdFZEZHVuUWl4QU1BQUtoaGFLMEZBQUNvWm1yNStpb3NkSW82ZCt5Z29xSWkvZXZEbGZycXY5K3FwS1RrZDk4cjlzUkpUWjA1Ui9FSnArWHQ1YVY1WWFHNnExc1hRandBQUlBYWlOWmFBQUNBYXNqRHcxMGQ3bXlycytlU2RQeEVuSGJzL0ZXU2RFZEltMHF2YVhmZzBHR0ZoczNWZ1VOSDVPM2xwVm1oazNYZmdMc0o4UUFBQUdvb1dtc0JBQUNxc2V6ejV6Vmp6bnl0Kzk4R0dZMUd2ZmpzMHhyOXlrdHljbks4Nm5XLzd0NnJTZE5tS3VGMG9yeTl2ZlRPNGdoMTZkUlJkblkwWkFBQUFOUlUvSklEQUFDb3hyeTl2QlE2ZWJ5NmR1Nm80dUppdmYveHAvcm8wMVZYYmJNOWNQQ3dac3lacjRUVGlmTDE4ZGJDT1RQVnRYTW5RandBQUlBYWp0WmFBQUNBYXM3ZDNWMWRPclhYdVhQSk9oWjdRakc3OThwaWtVS0NXNWZiQUdOWHpCNU5ueE91bzhkaVZhdVdyOEttdmE0QmQvY2x4QU1BQUxnRjBGb0xBQUJRUTV3L242Tlo0UXUxOXJ2L3ljSEJRU09HUDZGeHI3MHFGMmRuU2RLV3FHMEtEWnVucytlU1ZLZDJiZjF0NlNMZDJmWU9RandBQUlCYkJML3FBQUFBYWdndkwwOU5uenhCL2Z2MWtjbGswc3BWbit1RGp6K1Z5V1RTcnBnOUNndVAwTmx6U2FwN201OFd6SjJoRG5lMkk4UURBQUM0aFRBakR3QUFvSVpKVGtuVnZJVnY2dnNmZnBTVDBhZ25odzNSTDF1MjZ1VEpVL0x6cTZQdzJUUFVwK2RkaEhnQUFBQzNHQWRiRndBQUFJREtNNWxNT3ArZHBaNWRPeXJ1MkdHZFBYZFdINi84VkNhelJiVTlYZFh3TmwvRkhUOHFkeGNudFd6WlV0N2Uzcll1R1FBQUFEY0lNL0lBQUFDcXVmajRlRzNkdWxVN2R1eFFURXlNOHZQelpUQVlyT2NMVFJaNWVQdW9KRDlYWnJPNXpMV05HalZTOSs3ZDFibHpaOTE1NTUxeWMzTzcyZVVEQUFEZ0JpSElBd0FBc0RHejJheno1ODhyTFMxTnFhbXBTazVPVmx4Y25FNmNPS0hZMkZqbDVPU1VHVzh3R0ZUNkU4NWdNTWpOelYyMzMzR0h0bTJOS25PdTlId3BPenM3Tld6WVVNMmFOVlB6NXMzVnVIRmoxYWxUeC9ySDFkWDE1cnd3QUFBQXJndEJIZ0FBZ0Exa1pXWHArUEhqT25ic21JNGZQNjZVbEJSbFptWXFNek5UdWJuL043UE9ZckhJenM2dVRFQm5OQnJsNk9pb0N4Y3V5TnZiVzVNblQ1YS92NzltelpxbGhJUUVlWGw1eWRYVlZTa3BLZGI3WEI3b2xUSWFqZkwyOXBhUGo0OThmWDNWb0VFRHRXalJRcTFhdFZKQVFJQmNYRnh1M2hjQ0FBQ0FheUxJQXdBQXVBa0tDd3NWRXhPajdkdTNLem82V3FkT25TclhCaXVwekV5NzMvTHg4ZEhERHorczA2ZFBhOU9tVFhKeGNkSEVpUk0xY09CQUdRd0c3ZG16UjFPbVRGRjZlcnBhdEdpaE1XUEdhT1BHamRxd1lZUHk4dkprc1ZqS3plYXJpTDI5dmRxMGFhTnUzYnFwYytmT0NnNE9adk1NQUFBQUd5UElBd0FBdUVHS2k0dVZuWjJ0akl3TVpXWm1LakV4VVVlT0hOR3hZOGQwNnRRcEZSY1hXOGZhMjl2THc4TkRucDZlY25Oems1MmRuYkt6czVXYW1tb2Q1Kzd1cmthTkdpa3dNRkM5ZS9kV2NIQ3czbi8vZmExZXZWcE9UazU2NFlVWE5IejRjRGs0L04vK1pYdjM3dFc4ZWZOMDZ0UXB0V2pSUW1GaFlmTDM5MWQwZExTaW9xSVVHeHVyTTJmTzZNS0ZDN0pZTExLM3Q1ZWZuNTg4UER3a1NSY3ZYbFJPVG83MWZDbG5aMmNGQmdhcVpjdVdhdEdpaFJvMGFDQWZIeC9ybjh0ckFBQUFRTlVneUFNQUFMaE9KcE5KWjgrZXRhNW5kL3IwYWFXbXBpb2xKVVhwNmVrcUtDaXdqalVZREtwVnE1WUNBZ0xVdUhGamErdnIyYk5ubFpTVXBQVDBkT3VNdVdiTm1xbHIxNjVxMjdhdEFnTURWYTllUFJVVUZHalpzbVg2K3V1dlpUUWE5ZXFycjJySWtDRXlHbzNsNmpwdzRJREN3OE1WR3h1cjVzMmJhL3IwNlFvSkNaSFpiRlppWXFMaTR1SzBaODhlYmQyNlZZbUppZGFaZ2I2K3ZxcGJ0Njc4L2YzbDUrZW53c0pDeGNYRjZlVEprOHJOelMzekREYzNOOVdwVTBlMWE5ZldiYmZkcHNhTkcxdlgzcXRYcjU3czdlMnI5c3NIQUFENEV5TElBd0FBcUNTTHhhSXpaODRvT2pwYTBkSFIrdlhYWDh0dFJIRTVEdzhQZGVuU1JWMjZkRkhuenAzbDV1YW05ZXZYYS9YcTFZcVBqeTh6MW1Bd3FFK2ZQaG8rZkxoQ1FrTEt0TEdhVENaOS9QSEhXckZpaFN3V2k1NSsrbW1OSERueXFyUGdEaDA2cElrVEp5bzFOVlZObXpiVmtpVkwxTEJod3pKanpHYXo5dS9mcjlXclYrdVhYMzVSVVZGUm1mTStQajRhT25Tb0hudnNNV1ZtWm1yYnRtMktqbzdXbmoxN3lvU1V2K1h1N3E0Nzc3eFQzYnAxVTlldVhkV2dRWU1LeHdJQUFLRHlDUElBQUFCK0l6YzMxN3J4UkZwYW1uVkRpdGpZV0tXbHBaVVo2K1RrSkI4Zkg5V3FWVXUxYXRWU2t5Wk5GQlFVcEpZdFc2cHUzYm82YythTVRwNDhxYzJiTjJ2YnRtMDZmLzY4Sk1uUjBWSCsvdjVxMHFTSnVuVHBvbjc5K3FsV3JWcmxhaWtwS2RFMzMzeWp0OTkrVy9uNStYcnd3UWMxYnR3NGVYcDZYdk05cnRSbTI2cFZxeXVPVFV0TDAvYnQyN1YxNjFhZE9uVktaOCtldFlaMWpvNk9hdCsrdlhyMDZLRTJiZHFvYnQyNjFzMDZqaDgvcm9TRUJLV25weXNySzB0WldWa3FMQ3dzYzI5ZlgxKzFiTmxTZ1lHQkNnd01sSitmbjN4OWZlWGo0eU1QRHcvVzNnTUFBS2drZ2p3QUFQQ25sNXVicTVNblQrckVpUk9LaTR0VFVsS1NVbE5UbFphV3Bzek16SEpyeFRWbzBFRE5temRYOCtiTjFhQkJBL241K2VtMjIyNVRyVnExWkRRYWxaS1NvdWpvYU8zY3VkTWFkSmxNSmttWFpxdDE2ZEpGM2JwMVU4dVdMZFc0Y2VNS2Q0ZTFXQ3hhdlhxMTNuMzNYZVhsNWVtUlJ4N1JYLy82VjNsN2UxZjYzUzV2c3cwSUNOQ1VLVk4wNTUxM1ZqamVaRExwOU9uVE9uNzh1R0ppWWhRZEhhMXo1ODVaZDgvMTgvTlRRRUNBUWtKQzFMVnJWd1VIQjZ1Z29FQVpHUmxLUzB0VGFtcXFFaE1UcmQ5blFrSkNtYlVCRFFhRHZMMjlWYWRPSGRXcFUwZDE2OVpWMDZaTnJXMjV2cjYrVjkyRUF3QUE0TStNSUE4QUFQenBGQlFVNk1pUkk5cTVjNmQxQjltaW9pS1pUQ2FWbEpTVUNlN3M3T3pVdEdsVGRlalFRUjA3ZGxSSVNJamMzTnhrYjI4dkJ3Y0g2Mnd5aThXaVE0Y082ZC8vL3JkMjdOaWhDeGN1bEFtdzZ0ZXZyMkhEaG1uQWdBRnlkM2VYMFdpOFptQzFmdjE2TFZpd1FIbDVlZXJkdTdmQ3dzS3NtMUw4SG52MjdOSFVxVk9WbHBhbVpzMmE2YTIzM2xLalJvMnVlWjNKWkZKK2ZyNmlvNlAxNVpkZktpWW14cnFlbnIyOXZZeEdveG8xYXFUQmd3ZXJmLy8rMXRyTVpyTktTa3BrTXBsMDhlSkZIVGx5eE5xS0hCc2JXK2I3TlJnTTF1L1MzdDVlOWV2WDE1MTMzcW5PblR1cmJkdTJsWnA1Q0FBQThHZEJrQWNBQUc1SkpwTkoyZG5aeXN6TVZFWkdoaElURTNYOCtIRWRPM1pNY1hGeFpkby9EUWFEUEQwOTVldnJLMTlmWC9uNStTa29LRWlCZ1lGcTBhTEZGV2ZBbWMxbXBhZW42L1RwMDRxT2p0Ym16WnQxNnRRcG1jMW1HUXdHK2ZyNnFtSERobXJidHExNjkrNnRObTNhL0s0VzB1am9hTTJkTzFkSlNVbHEzNzY5UWtORDFiaHg0K3YrUG80Y09hSlpzMllwTGk1T2pSczMxcHc1Y3hRY0hQeTc3cEdVbEtTTkd6ZHE1ODZkU2t4TVZGSlNrblZkdmRLWmh0MjdkMWRnWUdDRk13MHZYcnlvbzBlUDZ2ang0enB4NG9UT25qMnJ6TXhNWldkbkt5c3JTeVVsSmRheEJvTkI5ZXZYVjZ0V3JSUVlHS2lBZ0FEVnFsWEwycGJyNnVwNjNkOEhBQUJBVFVTUUJ3QUFiZ2tXaTBWSlNVbUtqWTIxdG5TbXBLUW9MUzFOYVdscHVuanhZcG54dnI2KzFuYk9wazJiV25kcXJWT256bFZiVi9QejgzWHc0RUZ0M2JwVmh3NGRVbHhjbkhYZE96czdPd1VIQjZ0YnQyNEtDUWxSUUVDQWF0ZXUvYnRiUlhmdDJxWHc4SEFsSmlZcUpDUkVNMmZPVkxObXpYNy9sL0liUjQ4ZTFieDU4M1RreUJFMWFkSkVvYUdoVjIyenJVaGhZYUhpNCtNVkd4dXJIVHQyYU5ldVhVcFBUNWNrT1RnNHlOL2ZYNEdCZ2JyampqdlV2WHQzTlduU3BNSjc1ZVhsV2YrT1VsSlNsSkNRWU4wRk9DVWxwVXl3WjI5dmI5MHB0MDZkT21yUW9JR2FOV3VtZ0lBQU5XblNSRzV1YnIvL1N3RUFBS2hCQ1BJQUFFQ05sWnFhcXQyN2QydkhqaDNhdlh1M2RVWlhhWXZzNWR6ZDNSVVNFcUlPSFRxb2MrZk9hdGl3b1J3Y0hLeC9yaVVuSjBkZmZmV1Z2dnZ1T3lVbko2dW9xTWphWnVybTVxYjc3cnRQZ3djUFZ2MzY5ZVhvNkNoN2UvdnJlcWZqeDQ5cjdOaXhTa2xKVVlzV0xiUmt5Ukw1Ky90ZjE3MnU1T0RCZzVvOGViSlNVbExVckZrelJVUkUvS0dRc0xpNFdIbDVlZHEyYlp2Ky9lOS82OGlSSTlaekRnNE9NaHFOYXRteXBZWU5HNmJ1M2J2TDJkbjVxdmU3L084dkt5dExlL2Z1MWM2ZE83VnIxeTZscEtTVUdXdG5aeWQ3ZTN2WjI5dkwyZGxaelpzM1YvdjI3ZFdwVXllMWFkTkdScVB4dXQ4TEFBQ2dPaUxJQXdBQTFWcEJRWUhPbnordm5Kd2NaV1JrS0RZMlZvY09IZEtoUTRlVW5KeHNEZE9rUzhHUmw1ZVhQRHc4NU8zdHJhWk5tNnAxNjlacTNicTFBZ0lDZmxld2MvSGlSU1VuSnlzMk5sWS8vL3l6dG16WllsM3p6c25KU2JmZGRwc0NBZ0xVcTFjdjllclY2NGFzNVhibXpCbUZoWVZwejU0OTh2ZjMxNnhaczlTeFk4Yy9mTi9mMnI5L3YyYk9uS25FeEVRMWFOQkFDeGN1Vkt0V3JmN3dKaE1XaTBWeGNYSDY4Y2NmdFdQSERpVW5KNWRwbDYxVnE1WjY5dXlwdm4zL0gzdjNIVmRsM1Q5Ky9NV1FEYkpsYjVROVZCUzFNbk5scFhrUHJVenIyMTEzZGQ5Nmw1bEc3a25MbFdYRGhxVTVzdHNjMVcwMDFNeU5DTEpCOW1IdlBjK0I4L3VEeDdsK0hBRkZSUkg5UEI4UEhzVjFYZWNhaHpQZnZzZERPRG82WW1OamMxMS9rNUtTRWhJU0VraE9UaVkxTlpYUzBsSnFhbXFvcmEybG9hR2gwMUFTRHc4UC9Qejg4UEh4d2RIUkVSTVRFMHhNVERBMk5oWkJQa0VRQkVFUStpVVJ5Qk1FUVJBRTRZNmlLdHZNenM0bUp5ZUgzTnhjaW9xS0tDd3NwTFMwVkpyK0N1MmxsbloyZHJpNHVPRGk0b0tqb3lPMnRyYlkydHBpWTJQVDdUVFlxOG5MeXlNcUtvcVltQmppNCtQSnpjMlZnb1ZXVmxZTUd6YU00Y09INCtmbmg3T3pNem82T3IxeTNhV2xwYXhkdTVZelo4NWdhbXJLa2lWTGVQREJCNitycjk3MWlJdUw0NjIzM2lJdExRMW5aMmVXTDE5T1VGQlFyMDJNcmF1ckl5a3BpZVRrWktLam80bU5qYVcydGhab0Q0UzZ1cnJpNWVVbDNaL1cxdGJYdFg5Vmo4TEN3a0tLaW9vb0tDaEFKcE9SazVORFRrNE8xZFhWYW9FOWZYMTk2WEZoWjJlSGc0TURMaTR1T0RzN1kyZG4xNk9zVEVFUUJFRVFoTDRtQW5tQ0lBaUNJUFFwaFVKQlNrb0trWkdSUkVWRmtaeWNURXRMaTFSaWVlVUVXVWRIUjRZT0hjcW9VYVB3OS9mSHlNaEltbmg2bytXc0FHZk9uR0hmdm4zRXhNVFEzTndzQlF5MXRMVHc4L1BqNmFlZlp1VElrZWpwNmZWNjBLZWlvb0w1OCtlVG1KaUlpWWtKbXpkdkppZ29xRmVQMFpXRWhBVGVmUE5OQ2dzTGNYUjBaT1BHamJpN3UvZnFNWlJLSlhLNW5PcnFhbzRmUDg2K2Zmdkl6czZXMW10cmE2T3JxOHZRb1VPWk5Xc1d3Y0hCTjVRdHAxUXFwY2VNWEM1SEpwTVJFeE5EWkdRa01URXhuWG9rcWg0dldscGFtSmlZNE92cks1VmRPems1M2JJQXFpQUlnaUFJd3MwUWdUeEJFQVJCRUc0NWhVSkJYVjBkdGJXMVZGVlZrWitmVDNKeU1na0pDYVNtcHRMWTJLaTJ2YUdob1ZRR09XalFJSVlNR1lLUGp3Kyt2cjVZV0ZqYzlQbkk1WElxS2lySXk4dmo1TW1UL1BycnIxTC9OUTBORFN3c0xMQ3pzMlBreUpGTW1EQUJkM2YzWHN0VXUxSk5UUTN2dmZjZXYvenlDNGFHaGl4Y3VKQXBVNmJjVkZEeWVxU21wckowNlZLeXNySjZ0Y3oyYXVMajQvbjExMStKaVltaHFLaUk2dXBxYWRxdm82TWpEejc0SUdQR2pNSEJ3UUVySzZ1YnZpOWFXMXZKenM0bU1UR1I1T1JrTWpJeXFLcXFvcnE2bXJxNk9wcWFtdFMyTnpNelk4aVFJVkpacnBXVkZRTUhEc1RFeEFRakk2TmJldDhJZ2lBSWdpQmNqUWprQ1lJZ0NJTFE2NVJLSmFXbHBlVGs1SkNWbFVWT1RnNkZoWVhTajZyRVVzWFEwQkJYVjFkY1hWMmxVa2RiVzF2czdPd3dOemZ2dGV5b3BxWW1vcUtpdUhEaEFvbUppYVNscFZGWFZ3ZTA5MVR6OC9OajVNaVIrUG41TVhqdzRLdE9yKzBOY3JtY0xWdTJjT0RBQVJRS0JmLys5Nzk1NnFtbjBOWFZ2YVhIdlZMSGFiYk96czdTTk50YkhiQ3FxS2dnT1RtWitQaDRvcU9qU1VoSW9MbTVHUUFEQXdNR0R4NHNsZDhPSFRxMDEvNGVjcmxjS3RjdUtpb2lMeStQbkp3Y3NyT3p5Y3ZMNnpLd3B5ckx0Ykd4a1VweW5aeWNzTEt5RW9FOVFSQUVRUkJ1R3hISUV3UkJFQVNoVjFSWFZ4TWRIVTFNVEF5WExsMml1TGlZNXVabVdscGFhR2xwVVN1UjFkSFJ3Y2ZIaCtIRGh4TWNISXlycXl1NnVycm82ZW1obzZQVDYyV054Y1hGSERod2dGOSsrWVhLeWtvYUdocWt2bmMyTmpaTW1US0Z5Wk1uTTJqUUlJeU1qRzVMV1dWcmF5dnIxNi9uNE1HRHRMYTI4dXFyci9Ma2swLzJ5UkFHcFZKSlFrSUNpeGN2cHJDd0VHZG5aOTU5OTEwOFBUMXZ5L0VWQ2dVTkRRMFVGaGJ5KysrL2MvandZY3JMeTZYMWhvYUdtSnFhTW1iTUdLWk9uWXEzdDNldkJzOFVDb1gwV0sycnF5TXRMWTNZMkZpaW9xSklUMDlYNjh1b29hR0JqbzRPdXJxNjZPcnFZbU5qUTJCZ0lFRkJRUVFFQlBSS3hxZ2dDSUlnQ0VKM1JDQlBFQVJCRUlRZWEycHFvcmEybHVycWFxcXFxa2hMU3lNaElZSEV4RVJ5YzNQVnR0WFcxc2JZMkJnVEV4Tk1UVTF4Y25LU3ltTTlQVDE3YlVoRVYycHJheWtvS0NBaElZSGZmdnVONk9ob2FYS3FvYUVodHJhMkRCa3loRW1USmpGOCtIRDA5UFJ1MmJsMHBhbXBpYSsrK29xZE8zY0NNR2ZPSEo1Ly92bmJub2wzcFk1bHRvTUdEZUtkZDk3Qno4K3ZUL3JGWGJod2dWOSsrWVhFeEVSS1NrcWs0UlZhV2xvTUhqeVk4ZVBITTJ6WU1HeHNiRzVwVmx4all5T3BxYW5TdE56OC9IeHFhbXFrSDlYakN0cDdPTnJaMmVIdDdZMnZyeStEQncvR3pNeE1Lc3U5a2VFcmdpQUlnaUFJSFlsQW5pQUlnaUFJM1dwc2JDUS9QMSthSXB1Zm4wOWhZU0VGQlFVVUZ4ZXJaU3BwYW1waWEydUxzN016enM3T3VMaTRTT1dJdHJhMkdCZ1kzUEx6VFVsSjRjS0ZDOFRIeDBzQm9MYTJOalExTlhGMmRwWXlBUDM4L0xDenMrdXprc2c5ZS9idytlZWZVMU5UdzdScDAzajExVmR2ZVJsdlQzVXNzN1czdDJmWnNtV0VoSVQwMlgxVlhGeE1Ta29Lc2JHeFhMeDRrZFRVVk9SeU9RREd4c1lNR1RJRVgxOWZoZzBiaHIrL1B5WW1KcmYwZk9ycjY2V1MzTUxDUW1sU2JuWjJOa1ZGUldxQlBTMHRMU3d0TGRWS3hUdE9XRFl5TXJxbDV5b0lnaUFJd3QxSEJQSUVRUkFFUVpDMHRiV1JrWkVobGNpbXBxWlNXMXRMUzB1TDJpUlhGVXRMU3lrNEZoZ1lpSm1abVZRZWV5c3o3anBxYUdqZ3p6Ly9aUC8rL1dSbFpWRmZYeThGZW5SMGRBZ05EV1g2OU9uNCtmbGhaR1RVNTFsdlI0NGM0YTIzM3FLeHNaR3hZOGV5ZHUxYURBME4rL1NjT2xLVjJTNVpzb1NDZ29MYlhtYmJIYmxjVG4xOVBYbDVlZno0NDQvODczLy9rNGFrYUdob1lHaG9pS1dsSmVQR2plT3h4eDdEeGNYbHRweVhxblM4cWFtSmlvb0tFaElTdUhUcEVqRXhNUlFXRm5hYXVxd3F5ZFhUMDhQVjFaV2dvQ0NDZ29MdzlmVVZHWHVDSUFpQ0lGeVRDT1FKZ2lBSXdqMUdxVlRTMk5oSWZYMDk5ZlgxbEphV0VoTVRRM3g4UEFrSkNkVFUxS2h0cjZ1cmk0R0JBVVpHUmd3Y09CQnZiMitDZzRQeDkvZkh6czd1dHArL1FxR2dzcktTdkx3OGpoOC9Ua1JFaE5SUFRVdExDMU5UVTZ5c3JKZzBhUktUSjAvR3hzYm10cDlqVnhRS0JTZFBubVRWcWxVME5qWVNHaHJLdW5YcmJua0cyWTFLVDAvbjlkZGZKeTh2RDF0Ylc5NTc3ejI4dkx6NnBNeTJLM0s1bkJNblRoQVJFVUZxYWlxVmxaVlNZRy9BZ0FINCsvc3pkZXBVQWdNRE1UYzN4OWpZK0xhZlkybHBLUWtKQ2NUR3hwS1ltRWhaV1JrTkRRM1UxOWQzbXRTc3A2ZUhoNGNIZm41K0JBWUc0dXJxaXBHUkVZYUdoaGdZR0tDdHJYM2J6MThRQkVFUWhEdVBDT1FKZ2lBSXdsMU9xVlJTVlZWRmZuNCtNcG1NL1B4ODh2THlrTWxrNU9YbFVWRlJvYmE5b2FFaGRuWjJPRGc0cVAwNE9qb3lhTkNnUGdzb1ZGWldFaGNYUjJ4c0xKY3VYU0kxTlZXYUxtcHFhb3FQajQrVUdlanI2M3NsNGR3WkFBQWdBRWxFUVZUYis5NWRTMlJrSkcrLy9UWXltWXpodzRjVEZoYUdtNXRiWDUvV1ZhV2twTEIyN1ZwU1VsSndjSEJnMmJKbERCczI3STRKNWtGN0ZtbE9UZzd4OGZIRXhjVng2ZElsY25KeXBHRW0xdGJXQkFRRUVCQVFRR0JnSUI0ZUhuM3kyRkFxbFpTVmxaR2JtMHRlWHA3MFBGVDl0N0t5VW0xN2ZYMTk3T3pzY0hSMHhNSEJBWHQ3ZXh3ZEhiRzN0OGZXMXJaUGhxSUlnaUFJZ3REM1JDQlBFQVJCRU81Q1ZWVlZ4TWZIRXhNVFEweE1ERVZGUlRRM04wcy9IZC8rdGJXMXBTQlljSEN3Rk9oUWxjaHFhV24xMlhXMHRiV1JtcHJLL3YzN09YZnVIRFUxTlRRME5FanJYVjFkK2R2Zi9zYVlNV093c0xEQXdNQ2d6M3E1WFUxMmRqWXZ2L3d5cGFXbDJOblo4ZVdYWDJKdGJkM1hwM1ZOU3FXUzFOUlV3c0xDeU12THc4SEJnYmZmZmhzZkg1KytQclV1dGJTMFVGOWZUMlptSmovODhBTVJFUkZTT2JpV2xoWkdSa2JZMnRveVljSUVwazZkaXFXbFpaK2RxMUtwVkh0T0ZoUVVjT25TSlM1ZHVrUmNYQnpWMWRWcTIydHJhMHZQU1FNREEzeDlmYVd5WEhkMzl6NTluZ3FDSUFpQ2NQdUlRSjRnQ0lJZzlGTUtoWUs2dWpvYUdocW9xNnNqSlNXRitQaDQ0dVBqeWN6TTdOUjBYMDlQRHlNakl3d01ESEJ3Y0NBb0tJakF3RUM4dmIzdnFPeTEydHBheXN2THVYRGhBdi83My85SVRrNUdvVkJJZmRETXpjMFpQbnc0VTZkT3hkL2YvNDRNM0trb2xVclMwdEpZdEdnUitmbjV1TGk0c0dIRGh0dld2NjIzZEN5enRiUzBaUFBtelhkVW1XMTNHaG9haUlpSTRPalJvMlJuWjFOVlZTVmxjZXJwNlJFYUdzcVVLVlB3OHZMQzNOejh0Z3hrNlFtRlFvRk1KaU1oSVlHNHVEaFNVMU9wcWFtUm51OHRMUzFxMnc4Y09CQWZIeC84L2YzeDkvZkgxdFlXUTBORERBME4wZGZYditQL1RvSWdDSUlnOUp3STVBbUNJQWhDUHlHWHl5a3FLaUkzTjVmYzNGenk4L09sL3k4b0tLQzV1Vm5hVmxOVEV3c0xDNmtrVmxVZTYrVGtkRWRPeTJ4cGFTRTlQWjJZbUJoaVkyT0ppNHVqdExRVWFNOUU4dkR3a0xLUEFnTUQrMFUyRzBCV1ZoWnZ2LzAyMGRIUk9EZzRzSGp4WWtKQ1F2cGxZS1UvbE5sMlJ5NlhrNTJkTFdXN3hjWEZrWmVYSjYxM2NIQWdNREFRUHo4L2dvT0RjWFYxdmFONjBuVjg3dWZsNVZGUVVFQk9UZzc1K2ZrVUZCU285ZHZUME5EQTFOUlVyUlRYM3Q1ZWVnM29MODhkUVJBRVFSQzZKZ0o1Z2lBSWduQ0hhbXRySXpjM2wvajRlR0pqWTBsSlNibHFWbzY1dVRuKy92NzQrZmtSRUJDQWxaV1ZsSldqcDZkM1IyYXVWVlJVY1B6NGNYNzc3VGRrTWhubDVlVlNLYVNPamc2VEprMWkwcVJKdUx1N1kyWm0xdWNUWjY5SFUxTVRjK2ZPSlM0dWpnRURCdkQrKys4emJOaXdmbHNDcVZRcWlZK1BaOFdLRmVUbTV1THE2c3JxMWF2eDlmWHQ2MVByTWFWU1NVTkRBNVdWbFNRbUpuTGt5QkhPbkRrajlkUFQxZFhGek13TWQzZDN4bzhmei9qeDQrKzRvRGUwWit6VjE5ZEwyYmlabVpsUzl0N2x5NWZWWGhzME5EVFEwOU9UaG1aWVdsb1NFQkNBbjU4ZnZyNitJckFuQ0lJZ0NQMk1DT1FKZ2lBSVFoOXJhV21odWJtWnBxWW1Ta3RMaVl1TEl6bzZta3VYTGtuVFdGVzB0TFRRMTlkSFIwY0hRME5EL1AzOUNRNE9KaWdvQ0JjWGx6cytPMHFoVUZCYlcwdEJRUUg3OSsvbjZOR2oxTmZYQSsyWmQwWkdSamc0T1BEb280OHliZHEwTzZyazkzclUxTlR3eGh0dmNPSENCUXdORFZtN2RpMWp4NDd0NjlQcUZWbFpXZnpuUC8raHNMQVFjM056UHZyb0l6dzlQZS9JUUhGUFZGWlc4djMzMzNQMDZGR0tpb3BvYUdpUWdza0dCZ1pNbWpTSjZkT240K0RnZ0pHUjBSMC9aS0srdnA2VWxCUmlZbUtJam81R0pwUFIyTmdvOWVKVEJTMmhQY2huYjI5UFlHQWdRVUZCK1B2N1N3RnpQVDI5Ty81YUJVRVFCT0ZlSkFKNWdpQUlnbkNiMWRiV1NoTmpWVCtxa3JueThuSzFMOXE2dXJyUzVFcFZtWnlxVk5iT3p1Nk9Ldi9yamxLcHBLaW9TSm80R3hNVHcrWExsNlgxMXRiV0JBWUdFaEFRd05DaFEvSHc4T2dYMTlXZHlzcEszbi8vZlk0Y09ZS0ppUW4vL3ZlL2Vmenh4L3YxTlYwcEl5T0ROV3ZXa0ppWWlMVzFOY3VXTFNNME5QU09EeVJmVFZOVEU2bXBxY1RHeGtyWmJhcnliZ0IzZDNjcDJCVVFFSUNqbzJPL3VONzYrbnBwTXE1cVNxN3E5YWE0dUZnS1drSjdNTjNTMGxJcXlWZVY1S3IrMzlqWXVBK3ZSQkFFUVJBRUVJRThRUkFFUWJqbG1wcWFTRXhNSkRZMmx2ajRlUEx5OHFUeTJJYUdCclhBbmJhMk5pNHVMZ1FFQkJBVUZJU0hod2ZHeHNaU1dWeC95cEJwYlcwbE5qYVduMzc2U2NvdXJLdXJrOVlIQmdieStPT1BFeHdjakptWkdVWkdSdjAycTZ1anQ5NTZpeDkvL0pHV2xoWmVlKzAxWnN5WTBhOUtnbnRDcVZTU25Kek0wcVZMa2Nsa09EbzZzbTdkT3Z6OC9QcjYxRzVhVzFzYjlmWDFWRlpXRWhjWHg2RkRoNGlOalpXZXB3WUdCcGlibStQajQ4UGt5Wk1aUFhvME9qbzZmWHpXUGRmYzNFeDlmVDMxOWZWVVYxZVRtSmhJUWtJQzhmSHg1T2ZucTcwZXFUS0FWVU55Vk5sN3FoTCsvcG94S3dpQ0lBajltUWprQ1lJZ0NFSXZhRzF0cGFXbGhhYW1KaG9iRzhuSXlDQW1Kb2FvcUNoU1UxUFZzbDQwTkRUUTFkV1ZmdXpzN0FnTURDUTRPSmpBd0VCTVRFejY4RW9Fb2VldUxMUGR1blVybnA2ZS9TSlQ3WG9VRkJSdzRNQUJqaDgvVGxsWkdZMk5qZEpVYUhOemM2Wk1tY0xqanorT3BhVWxob2FHL1RiN3NxeXNqUGo0ZUM1ZHVzU2xTNWNvTGk2V1NuSmJXbHJvK0xWQlMwc0xMeTh2YVFpTnA2Y25Sa1pHNk9qb29LdXIyMi92QTBFUUJFRzQwNGxBbmlBSWdpRGNnTmJXVmtwS1NpZ3FLcUt3c0pDOHZEeGtNaG5aMmRuSVpES3A3NXZLd0lFRHNiZTN4OGJHQmpzN08xeGNYSEIyZHNiRnhRVXpNN083SWhOTnVEZWxwcWF5ZXZWcVVsTlRzYlcxWmRteVpZU0VoUFRib1I1WFUxTlRRM3g4UE5IUjBjVEh4NU9Ta3FMVzQxSFZzOUxmM3g4dkx5K3NyS3o2N1hOYnFWUlNWbFpHVGs0T1dWbFp5R1F5NmZXdXFLaUl5c3BLdGUzMTlmV3h0N2ZIeGNVRkZ4Y1h0ZGU3UVlNRzlhdHNZa0VRQkVHNGs0bEFuaUFJZ2lEMFVINSt2bFFlbTVTVVJGVlZsVFE1c3JtNVdXMWJVMU5UZkh4OENBNE94cy9QRDJ0cmEybUNyTDYrZnIvOWN0OVJlWGs1RmhZV2ZYMGFRaDlUbGRtdVdMR0NyS3dzYkcxdFdiTm1EVU9IRHUzclU3dGwydHJhcUs2dXByS3lrblBuenZIenp6K1RuSnlNVXFsRVEwTURRME5ETEN3czhQUHpZK3JVcVF3ZE9yVGZCemFWU2lXTmpZMDBORFJRWDE4dkRlYUppNHNqTVRHUmlvb0t0ZTBIREJnZ3RRUXdNakxDdzhPRHdNQkEvUHo4R0R4NDhGMlh0U2tJZ2lBSXQ0c0k1QW1DSUFoQ0J5MHRMVktKYkVWRkJYRnhjVnk4ZUpHWW1CaTF4dmZRbm9HanE2dUxqbzRPSmlZbURCa3loS0NnSUVKQ1FuQjJkdTczWDl5djFOemNURzF0TFVsSlNSdzhlSkEvLy95VGl4Y3Y5dlZwQ1hlSS9QeDg1czZkUzE1ZUhrWkdSbno0NFlmNCt2cmVNd0dibEpRVURoOCt6Tm16WjZtb3FLQ2hvVUVxUmJXMXRXWGF0R2xNbWpRSkN3c0xEQXdNN3FyWEI2VlNpVXdtazBweUV4TVRxYXFxa2w1TDVYSzUydllHQmdZRUJnWktMUVVjSFIzUjA5T1R5bkx2bGNlTUlBaUNJTndJRWNnVEJFRVE3bW4xOWZWU3VWaEJRUUV5bVV3cUpTc3BLWkg2WUVGNzRNN0d4a2I2Y1hKeWtrcGtIUndjN3NyRzc2b3Y2RWxKU2NUR3hoSVpHWWxNSnBNQ0ZEY1N5SlBKWk9qcTZqSm8wS0JyYnJ0cjF5NUNRa0lZTW1USWRSL25kanQxNmhUbnpwMWo3dHk1Nk92cnE2MDdmLzQ4dzRjUDcxSHdwcXlzVE1yYzdHOHlNek5adFdvVlNVbEpXRmxac1hMbHlydTJ6TFk3bFpXVlJFZEhFeE1UUTNKeU1zbkp5VkxHcnA2ZUhrRkJRUXdkT2hSZlgxKzh2THd3TlRYdDR6UHVmUXFGZ3NMQ1FyS3pzOG5LeWlJdkw0L0N3a0twTExleHNWRnRlMU5UVTV5ZG5hVWZPenM3NlhYVzB0SlNCUFlFUVJBRW9RTVJ5Qk1FUVJEdUtTMHRMVnkrZkpuRXhFU1NrNVBKeWNtaHVycWFtcG9hYW1wcTFBSjNHaG9hT0RvNjR1dnJpNit2TDU2ZW5waVptV0ZpWW9LeHNmRmRHYmhUVVNnVW5EdDNqbDkvL1pXa3BDUktTa3FrWG1CNmVucUVoSVF3Y2VKRUhuMzBVYUM5MUhEWHJsMFlHeHZ6bDcvOFJXMWZseTlmcHJLeWttSERocUd0cmMxZi8vcFhmSHg4V0xkdTNUWFBJeVFraElVTEYvTEVFMDhBRUI4ZlQwTkRRNCt1WWVUSWtVQjdNUEs3Nzc3cjhiVjN4Y0xDZ2drVEpseDFtNDgrK29qdDI3ZHo5T2hSdGVCTVdsb2FUejc1SkVPSER1WHR0OS9HMHRLeTIzMG9GQXBHamh6SnYvNzFMMTU0NFlYclBzK1dsaFlpSWlLWU5tM2FkZCsyTnlpVlNwS1NrbGl4WWdYWjJkazRPenV6Y3VWS0FnTUQrK1I4K3BKY0xxZTh2Sno4L0h4T25UckZzV1BIeU0vUFI2bFVvcVdsaFptWkdYWjJkZ3dkT3BSSmt5YjFpMkQxalpMTDVkVFcxbEpkWFUxdGJTMDVPVGtrSlNXUm5KeE1XbG9hVFUxTjByWWFHaG9ZR0JoZ2JHek13SUVEc2JTMFpQRGd3Zmo3KytQdDdZMjF0WFVmWG9rZ0NJSWc5RDB4VGtvUUJFRzQ2eWlWU2xwYlcxRW9GQ2dVQ3JLeXNqaC8vanlSa1pFa0pDUjA2bWVucmEyTmxwWVdlbnA2V0ZsWk1YVG9VRWFPSE1udzRjUHZ5bXlacnJTMXRTR1h5eWtySytQbm4zL20yMisvbFpyWmEyaG9vS09qZzcyOVBkT21UV1BxMUttZHN1azBORFNJaW9vaU1qSVNMeTh2dkwyOXBYWGJ0Mi9uNHNXTC9QTExMemQ5bnVIaDRhU2xwZlZvVzFXMllHdHJLKys5OXg3YTJ0bzNORWxUTHBmajdlMTl6VUJlZHp3OVBWbTllalhoNGVFOC9mVFRyRisvbm9DQUFHbDlmSHc4RmhZVzJOblpxZDN1d29VTC9Qenp6OWZjLzlpeFl4azdkaXdBUjQ4ZVpmWHExZFRWMVRGcjFpeGFXbHJZdlh2M2RaMnZoWVhGRFFjQ05UUTA4UFgxNWYzMzMrZUZGMTRnSnllSCtmUG44OUZISCtIdDdYMVg5SWJzcVFFREJraFpaY09HRFdQZXZIbGN1blNKZmZ2MkVSVVZSWFYxTldWbFpjVEZ4ZkgxMTEvajdlM05qQmt6R0R0MkxBWUdCZ3dZTU9DdXViOEdEQmlBdWJrNTV1Ym1BQVFFQkRCMTZsU2cvZm1Wa0pEQWhRc1hpSXFLSWlNamc2YW1Kc3JMeXlrdUxpWTFOWlhUcDA5TCs3S3lzbUxreUpFTUd6Wk1lbzNXMHRLU1hzY0ZRUkFFNFc0bkFubUNJQWhDdjlmYTJpcDk2U3NvS0tDZ29JQ2NuQnd5TXpQSnljbWhycTVPYlhzVEV4TnNiR3l3dGJYRjN0NGVSMGRIbkoyZGNYTnp3OUxTOHE3NTh0d1R0YlcxSkNjbkV4c2J5OFdMRjBsSVNKREszbFI5Ly96OC9BZ0pDU0VnSUtEYmNrOE5EUTFXclZyRmpCa3plUFBOTjltelp3K0dob1lvRkFyT25qM0xwRW1UZXFVODd1dXZ2MmJuenAzczNidVh2WHYzWW1KaW9yYStvcUtDMmJObk0yellzRTYzWGJCZ2daVFpwN3IydDk1Nmk2ZWZmaG8vUDc5dWo3bHMyVEp5YzNOdjZyd2ZlK3d4M056Y2VQWFZWMW14WWdYNzkrK1hnb3J6NXMxait2VHB2UGJhYTJxM3FhdXJ1K1p4bzZPakdUUm9rQlRJbXpKbENrZVBIbVhMbGkwRUJRWGg1T1RFRjE5ODBlVnRtNXFhME5MUzZqUk4xTlBUODZZeitod2RIZm5razAra01sdlZkWThlUGZxZURiWm9hV2t4Yk5nd2hnMGJSa2xKQ1RFeE1VUkZSWkdTa2tKNmVqckp5Y21zV2JPR2dRTUhTdVczM3Q3ZURCa3lCQ01qbzc0Ky9WdG13SUFCQkFjSEV4d2N6SXN2dmtoRFF3TzV1Ym5JWkRLeXNyTEl6OCtucUtpSWdvSUNTa3BLS0MwdDVhZWZmdUtubjM1Q1UxTVRhMnRycWNXQnM3T3o5TnB1YTJ1TGtaSFJQZlY2TGdpQ0lOd2JSQ0JQRUFSQjZKZEtTMHRKU2tvaUtTbUpsSlFVU2t0THBmTFlqazNtb2IwVTFOdmJHMTlmWDd5OXZYRndjR0Rnd0lFWUd4dGpiR3g4VHdZV2NuSnlpSWlJNE15Wk14UVZGVkZSVVVGYld4c2FHaHE0dXJveWVmSmtSb3dZZ1oyZFhZK0RtK2JtNWl4ZXZKaXdzREMrK3VvcjVzMmJ4NFVMRjZpcnErT0hIMzdneUpFalFIc0FLUzh2aitQSGo2dmRmdHEwYVlTRmhaR1JrVUZpWWlMUW5sMlprSkNBdnI0K3VycTZUSjQ4bVdlZWVZYUlpQWpDdzhQWnZIbXpGQkNycWFraExDd01FeE1UbGk5ZmZ0VnpiV3RyWS9IaXhVUkdSakoyN05oT3pmaWhQZlBId2NHaDAvSkRodzZ4ZnYzNlRzc1ZDZ1dBVkc1OHBjbVRKN05qeHc3cTYrdDdsQms0YnR3NHhvMGJkOVZ0UWtKQ09pMWJ0bXlaV2tDMVl6YVR5bSsvL2NhYmI3N0p5cFVydXozZm0rWHE2a3BZV0JocjFxd2hQVDJkOWV2WHMyTEZDb1lQSDM1TGp0ZWZXRnRiTTNueVpNYU5HMGRwYWFuMGZEaHg0Z1FsSlNXY09IR0MwNmRQUzVtYW8wYU5ZdkxreVYwK0h1ODJCZ1lHREJreVJDbzFibXhzbE1weXE2dXJTVXRMSXlFaGdhU2tKSEp6Y3lrcUtxS29xSWh6NTg2aHJhMk5rWkVSeHNiR21KaVlZRzl2ajVlWGwvVGFiMmhvMk1kWEp3aUNJQWczVHdUeUJFRVFoRHRXVzFzYkNvV0MxdFpXNnV2cnVYanhJbEZSVVZ5OGVGRnQ0QUswWjRTcFNxdU1qWTBaTW1RSUkwYU1ZUGp3NGZqNit0NlR3YnFPRkFvRkRRME5SRVpHc20vZlBpNWR1a1JiV3h2UVhscXNyNjlQYUdnb1R6enhCSUdCZ1RkVWdnb3dZY0lFVnF4WXdjTVBQd3pBN3QyN0dUUm9FUFBtelpPMjJiSmxDM1oyZHN5WU1VUHR0bzZPamdCRVJrYXlkZXRXb0QyUTkrdXZ2M0xzMkRGTVRVMlpQSGt5ZW5wNmJOcTBpZWVmZjU1WFgzMlZkZXZXa1orZno5S2xTd0g0NUpOUHJsb1NyVlFxMmJoeEkrZk9uVU5YVjVlMWE5ZXFyVzl0YlVVdWwvUEVFMC93eGh0dmRMcTlqNDhQTDczMFVxZmxaODZjNGNLRkN6ejc3TE9kK2lkdTNib1ZYVjNkVHVXenQ0S3BxU2xMbHk0bEt5dXIyd3pLblR0M1ltbHB5YVJKazI3WmVhaktiRC80NEFQKzhZOS9rSitmei96NTgvbnNzOC91dVRMYjdxaEsxdTN0N1JrNWNpUUxGaXpnNU1tVEhEaHdnUGo0ZUNuVE9DWW1obzgvL3BpZ29DQm16NTdOOE9IRDBkUFQ2NVJOZVRmUzE5ZEhYMTlmNm8zWE1SQmNVMVBEeFlzWHBaKzh2RHlhbXBxa2JOYkV4RVIrL2ZWWEFEUTFOZkgwOUpUZUYzeDhmTkRYMTVmZU44UkFEVUVRQktHL0VJRThRUkFFNFk3UjJOaEllWGs1SlNVbGxKU1VrSmVYUjFwYUdoa1pHY2hrc2s0VFpNM056Ykd5c3NMYTJocDdlM3ZjM2QzeDlQVEUyZGtaQXdPRFByeVNPME5yYXlzeW1ZeTB0RFF1WHJ6STJiTm5LU2dvUUtsVU1tREFBSnlkbmZIdzhDQWtKSVQ3N3J1dlIxTmtlK0x4eHg4SElEVTFsYk5uenpKMzdsd2VlZVFSYWYwWFgzeUJ2YjI5MnJLT25ucnFLWjU2NmltZ1BlUHN5cEpZQUJjWEY3NzY2aXYrK2M5L01uMzZkT3JyNndrT0RtYmp4bzJkeW0wN2FtNXVadFdxVlJ3N2RneGRYVjAyYnR4SWFHaW90TDZzckl4NTgrYlIyTmpJczg4KzIrVStCZzhlek9EQmd6c3RyNjJ0NWNLRkM4eWNPVk10a0toUUtOaXlaUXZHeHNiZG5sZHZlL0RCQjNud3dRZTdYSGY2OUdtU2twSzQ3Nzc3YmtzZ2FOQ2dRV3pkdXBVVksxYVFuSnpNZ2dVTHBHbTJOeG93dmx2cDZPZ3dmdng0eG8wYmgwd200L3o1ODBSSFI1T1dsa1plWGg2WExsM2kwcVZMREJvMGlORFFVRUpDUXFUWHZIc2hxSGNsRXhNVEtYTlZxVlJTWGw1T1ptWW1HUmtaWkdabVVseGNUR2xwS1NVbEpkVFUxSkNhbWtwcWFpcmZmUE1OMnRyYXVMcTY0dTd1anB1YkcwNU9UbGhaV1dGbFpZV2xwU1c2dXJwOWZYbUNJQWlDMENYeDZVa1FCRUhvTXkwdExXUm1acEtVbEVSQ1FnSTVPVGxVVlZWSkpiS3FVa1Zveis2eHQ3ZkgxOWNYSHg4ZkJnOGVqTG01T1NZbUpnd2NPUEN1bmlCN3ZhcXFxamg1OGlSSGp4NGxPenVia3BJU2FjQ0hxYWtwOTk5L1AyUEhqc1hEdzROQmd3YWhvNk56VThkcmFtcFNtd3JyNGVIQjZOR2pxYXVydzh2THExUG0zYzJvckt3a05qYVd5TWhJamg4L1RsbFpHYU5HamFLMHRKVG82R2llZSs0NVJvd1lJUVUzZkgxOTFZSkZxMWF0NHZ6NTgzejY2YWZJWkRKZWYvMTF3c0xDbURadEd1Zk9uV1B0MnJVWUd4dnoyV2VmOVZwZ3M2YW1CdUNxQWNiZUVCY1hSM1oydHZUN2hBa1RPZ1cwNitycUNBOFBCNkNob1VFYVNuR3JlN0M1dUxpd2JOa3lWcXhZUVhwNk91SGg0U3hac29UUm8wZmYwdVAyVjVxYW1yaTR1T0RpNHNMMDZkTXBLaXBDSnBOeDdOZ3hUcHc0UVhGeE1ZY1BIeVlpSWdKTFMwc2NIQng0NElFSG1EUnBralJRNGw2am9hR0JwYVVsbHBhV2pCZ3hncmEyTmhvYUdxaXBxWkVHaTZTa3BKQ1ltRWhpWWlJVkZSV2twYVZKdzNOMGRIU2tpZVNtcHFZNE96dmo0K09EcjY4djd1N3U5MlNnVkJBRVFiZ3ppVUNlSUFpQ2NNdXBwc2ZLNVhKeWMzT0pqSXdrS2lxS3VMZzQ2dXZyMWJaVlRSL1UwZEhCMnRwYUtvTWFPblJvcndWVzdqWnRiVzAwTnplVG01dkw0Y09IT1hMa2lCUTgwdExTUWtkSEJ3OFBEMmJNbU1Famp6elM2OW1LOWZYMWZQamhoOUs1UFBiWVl3UUVCRkJjWE16VFR6L055Wk1uTzIyZm41OHY5Y3pyeU4zZFhlcU5kYVUvL3ZpRDExOS9IV2p2TVRaaHdnUm16cHhKVWxJU1RrNU9LQlFLZnZycEo4NmZQODkzMzMySHViazVodzhmVnR2SEs2KzhRbXRyS3c0T0RnUUhCek53NEVDV0xsM0tqaDA3eU03T1pzYU1HU3hZc09DbWc1c2QxZGJXQWx4WFJwNnE3TFNrcEVTdGhQeHFmdnp4Unc0Y09DRDlQbno0OEU1LzYzZmZmWmVLaWdxTWpJekl5c29pTmphV1AvLzhrNDBiTitMcTZ0cmo4N3RlR2hvYURCa3lSQ3F6TFN3c1pPSENoWHowMFVjRUJRV0pNdHVyME5YVmxRWTUzSC8vL1gxOU92MkdwcVltUmtaR0dCa1pTU1h0SGUrL2dvSUM2YjNvMHFWTFZGZFhVMU5UUTJWbEpWbFpXY1RFeEhEbzBDR2d2YzlxUUVBQUkwYU1ZTml3WWJpNXVVbFRzTFcwdE1UalZ4QUVRYml0UkNCUEVBUkI2SFZWVlZYU2RNR2lvaUxTMDlPbFVxZkt5a3ExYlEwTkRiRzB0TVRLeW9wQmd3Ymg3T3lNcDZjbjd1N3UyTm5aaVM5SVYxRmVYazVHUmdaSlNVbWNQSG1TeE1SRTVISzVsSm5pNnVwS1lHQWdvMGVQSmlBZzRKYmRseFlXRmx5NGNBRkF5cjRyTHkrWE1yL2cvd2R6VlptVFNVbEpMRisrdkZNbTVadzVjem9GOGk1ZnZzekdqUnNKQ2dyaXRkZGVJeVFrUkcyYlo1OTlsdW5UcC9QS0s2L2c3KzhQdEUrdnJhNnV4c0RBUUMyejA5YldGb0QwOUhST256N043Ny8vamx3dXg5TFNrcEtTRW43KytXZkt5c29JRGc3R3pjMnRVM0FySXlPRDFOVFVMdStIakl3TUFINy8vWGUxQUZwQlFRSFFYbXA4NU1nUkJnd1l3TVNKRTd2Y2g2cDhYSlZGT0czYXRDNEhjWFFsTEN5TWhRc1hjdno0Y2FsZllFY2ZmL3d4UjQ0YzRZMDMzbUQvL3YzWTJkbng5Tk5QODhZYmJ6Qm56aHpXckZuRFF3ODkxS05qM2FncnkyemZlT01OVnE1Y1NXaG9xQ2l6Rlc0ck96czdwaytmenZUcDAybHJheU0zTjVmTXpFd3lNek9sVE9iUzBsSktTMHVsL3FLUmtaRUFHQmtaNGVIaElaWGwydG5aU1dXNVptWm05M3hQVmtFUUJPSFdFcCtZQkVFUWhKdFdXVmxKZW5vNnljbkpwS1dsVVZ4Y1RFVkZCUlVWRmRUVTFLaGxGT25yNitQcTZzcmd3WVB4OXZiRzN0NGVDd3NMek0zTk1UVTFGVi9tcjBFdWwzUDU4bVgrK09NUFltSml5TTNOcGF5c0RHalBRUEh4OFdIOCtQRUVCQVRnNU9TRWhZVkZud1JEbloyZDFhYWw3dHk1azYxYnQwckw5dXpadzhhTkc2VmVkUjFsWjJkejh1UkpMbDY4U0Z0Ykc0Y09IVUpUVXhNbkp5ZG16NTdkbytPYm01dDNLakdzcjY5bndZSUZ4TWJHVWxWVmhaK2ZINU1tVFdMejVzMVlXbHJTMU5URXFWT25PSEhpQk51M2I2ZXFxb3B4NDhhcEJSdi8vUE5QYVJCSGQ5NSsrKzB1bCsvYnQ0OTkrL1poWm1iV2JTQlBsYjJuS3VQYnRtMmJOSlNrS3krKytLTDAvNm9Nb2E2ZVExOTk5UlZmZnZrbGYvM3JYM25paVNmWXYzOC9BQ05HakdESGpoMjgrdXFyTEZxMGlILy8rOTg4Ly96elY3MittK1hpNHNJYmI3eEJlSGc0YVdscGJOaXdnU1ZMbGpCaXhJaGJlbHhCNkk2bXBxYVU5VGh1M0Rqa2NqblYxZFZVVkZSUVhsNU9mbjQrbHk5ZjV2TGx5NlNucDFOWFZ5ZjFLNFQyd0o2Wm1Sbm01dVpZVzF2ajV1Ykc0TUdEOGZMeXd0cmFXZ3pTRUFSQkVIcVYrTFlrQ0lJZ1hMZUdoZ2JpNHVJNGQrNGNwMCtmSmljblIyMFFSVWVhbXBvTUdUS0UwTkJRUm80Y1NVQkFnT2huZHdOYVdsbzRjdVFJMzM3N0xlbnA2V3JCVVMwdExhWk9uY3JzMmJOdmFYbmt6YWlzck94MmdxcUtRcUZBVzF1Ymd3Y1BzbXZYTGl3dExZSDJMTCs1YytkaWJHeE1lSGg0cDVMY3BxWW1kdS9lemI1OSs5U1dMMXEwaU9uVHAwdS9HeG9hNHUvdno0TVBQc2pvMGFOSlNVbmgwMDgvSlRVMUZSY1hGNm54L1lNUFBvaVdsaGJwNmVrWUdCand5U2VmU1B1WU0yZE9wOEViS3A5Ly9qazdkKzdrcDU5K1l1REFnVjF1czNidFdtSmpZN3U5RCtycTZnQ2tZUm1CZ1lIZGJ0c1RMUzB0ckYrL25nTUhEakJwMGlUZWZQUE5UdHM0T3p2ejlkZGY4OG9yci9EeHh4K1RuWjNkYVpKdmI5TFEwTURmMzUrdFc3Y3llL1pzY25Oem1UOS9QdHUzYjhmTHkrdVdIVmNRZW1yQWdBRlN2NzBydGJhMmtwaVl5Tm16WnpsMzdoeUppWW5VMWRWSmszS3ZaR2xweWZEaHd4a3paZ3lob2FIM2JBOURRUkFFb2ZlSVFKNGdDSUxRSmJsY0xwVVZsWmFXa3BPVFEwWkdCaGtaR2VUbTVrckRFNkE5V0dkaFlTR1ZGdG5aMmFtVkhkM09hWjEzaThiR1JuSnpjMGxKU1NFeU1wSno1ODVKWmNsNmVucTR1cnJpNWVYRmlCRWpDQTBOdmVXREZHNVdRa0xDVllPTURRME5USjgrbmRXclYvUElJNC93OE1NUFM5Zm42dW9xUFlZbVRweUloNGVIMm0wLytPQURBZ01ER1R0MnJOcHlWWmx0Ujg4OTk1ejAvMlptWm9TR2hwS2RuYzNQUC8rTVRDYWpyYTJOT1hQbU1ILytmRHc5UFR2ZHZydU1OOVU2YU04NjdhNFBZVnRiMjFYNzd4VVZGUUZnWldYVjdUWTlWVjFkVFZoWUdFbEpTY3ljT1pORml4WjFteGxrYW1yS3RtM2JXTFJvMFcwTEJsdGFXdkw1NTUrellzVUtFaElTbURkdkhrdVhMdVgrKys4WG1ibUFUQ1pEVjFlM1I3MUJkKzNhMWFuay9FNlhucDdlNmJuY0U0Mk5qVFEzTnpOdzRNQXVzNDFiVzF1cHJhMUZYMS8vbGt5ZTFkTFNJaUFnZ0lDQUFGNTY2U1ZwYUpQcVJ5YVRTZStiNWVYbGxKV1ZFUkVSUVVSRUJOQmVYdTdoNFlHcnF5dHVibTRNR2pSSWV1ODBOallXN1NRRVFSQ0VheEtma2dSQkVBUUFxVWRRY25JeWx5OWZKak16ay9MeWNpb3FLcWlzckZRTDNHbG9hR0JsWllXbnB5ZGVYbDU0ZW5waVpXVWxsY2plNmdtWWQ3UFMwbEpPbmp6SjJiTm55Y3JLSWpjM1YrcnhabTF0ellNUFBraG9hQ2l1cnE3WTJ0cjJpMG1LcDArZkpqbzZtcmx6NTNhN2phcUVyYVdsNWFyQmlCRWpSblFxd2R5MmJSdGVYbDdkWnNwZHFheXNqTWpJU0p5Y25IajIyV2VsSUdGemN6T1ptWm0zTkdPbXBhWGxxb0c4K1BoNEFKeWNuRzc2V0NZbUp0S1FrMm5UcGwxemUzMTlmZDUvLy8zYkdrUnpjSERnalRmZVlPM2F0YVNtcHJKcDB5WjBkSFFZTTJiTWJUdUgyNm10clkxZHUzWmhiR3pNWC83eUY3VjFseTlmcHJLeWttSERocUd0cmMzOCtmUHg4ZkZoM2JwMTE5enZsaTFiV0xod29mVGNpWStQcDZHaG9VZm5OSExrU0xYZnF4Ym5CcU1BQUNBQVNVUkJWS3FxZW5nMW5lbnA2ZlVvNDFwVldyOSsvZnJyNnN0WVhWM056Smt6Y1hGeFlkdTJiVjF1czJQSERqNzY2Q04yNzk1OTNSbWVDb1dDeHNiR0htMnJldDNRMGRIQnk4dExPbFpqWXlOVlZWVlVWRlJRVmxaR2RuWTJseTlmSmprNW1mejhmSXFMaXlrdUx1YjA2ZE5vYW1waWFtb3FsZVhhMk5qZzZlbko0TUdER1R4NGNMZVp2WUlnQ01LOVRRVHlCRUVRN2xGS3BaTEN3a0lpSXlNNWZmbzBGeTVja1BwemRXWGd3SUVNR3phTTBOQlFSbzBhaGEydHJjZ2M2RVVwS1NsODg4MDMvUEhISHpRMU5VbkxOVFUxQ1F3TTVPbW5uMmI4K1BGOWVJWTNKaUlpZ2pWcjF1RGc0TUNzV2JPazVhb3lXNWxNaG9lSEJ5ZE9uQUM0YW9aT1NrcEtsNE1mV2x0YktTMHRsWUpnSGJtNHVIUXE2VDF6NWd6cjFxMlR5c0ZOVFUxeGNuTEMzZDBkZDNkM1BEdzgwTkhSd2N6TTdQb3YrQnJ5OHZLd3RyYnVkbjFzYkN6bTV1YTlNcUZaUTBPRGxTdFhYdGR0Ym5jbW5JYUdCdDdlM256d3dRZk1uajJiZ29JQ0ZpeFl3TFp0MndnS0NycXQ1M0k3YUdob0VCVVZSV1JrSkY1ZVhuaDdlMHZydG0vZnpzV0xGL25sbDE5dStqaXEvb005Y2ZIaVJiWGZIMzc0NFI0UFdMblM3Tm16ZWUyMTE2NjUzZFNwVTltOWV6ZXJWcTNDMDlNVFIwZkhIdTAvUER5Y3NySXlaczJheFprelo5VFdXVmxaWVd0cnl6ZmZmSU9MaXdzVkZSV2R0akV6TTBNdWw1T2RuZDFwMzlyYTJ1anI2N053NGNJZW5jdjU4K2U3Zkw3bzYrdWpyNjh2RGRicG1DbGNWMWRIVEV3TVo4NmM0Zno1OCtUazVFajlaRlhEY2xTMHRMUndjM05qeElnUmpCNDltc0RBd0d1Mkp4QUVRUkR1RFNLUUp3aUNjSmVycmEybHNyS1N5c3BLaW91TFNVOVBsN0lEeXN2TDFYcXQ2ZXJxWW01dWpwbVpHUllXRnJpNXVURmt5QkFHRHg2TW82T2pLSGZySlcxdGJaU1hseU9UeVlpSmllRzMzMzRqUFQwZGFQK2liMjF0amJPek0wRkJRWXdmUHg0UEQ0OStFVFF0S2lxaW9xSkNDa1NxSnFpNnVibngwVWNmcVdYcWpCdzVFZ01EQTU1ODhrazBOVFZwYTJ0anpKZ3gyTnZiZDd2LzExOS9YU285dmRLUkkwYzY5YzREZVAvOTl4azFhcFRhc21uVHBqRmx5aFJrTWhuWjJkbGtaMmVUa1pIQnhZc1hPWFRvRUVxbEVpOHZMM2J2M24wamQ0UGswS0ZEeUdReXJLeXMwTlBUSXk0dWpzek1US1pNbWFLMlhVUkVCTnJhMmhRV0ZuTCsvSGttVFpwMFU4Y3RMeThIVUh0dTMra3NMUzNadG0wYlM1WXNJVFUxbGRkZmY1MjFhOWN5Y3VUSXUyb0NxSWFHQnF0V3JXTEdqQm04K2VhYjdObXpCME5EUXhRS0JXZlBubVhTcEVtOU1oamg2NisvWnVmT25lemR1NWU5ZS9kMktyMnZxS2hnOXV6WkRCczJyTXZiang0OW1zY2VlMHh0V1YxZEhXKzk5UmFQUHZwb2x4bVRLMWFzNkxRc016TlRtbWg5cGFGRGgzTHExQ2wrKyswM0RBME5PNjEzYzNNakpDUkUrdjN6enovbjZOR2pXRmhZc0hQblRyUzB0TlR1cTRrVEoxSmVYazVkWFIyNnVyb3NYcnk0VStCcjVNaVJHQnNiYy9EZ1FhQzl2K2FBQVFQUTB0TEN3TUNBSlV1V0FPMnZHNnJNOHZuejV6Tng0a1FlZmZSUkFFNmVQTW1PSFR1NnZLWnJNVEl5NHY3NzcrZisrKzhIMnJNZlZWbndhV2xwbEpTVVVGRlJRVlZWRmRYVjFhU2xwWkdXbHNidTNidlIxdGJHMmRrWkx5OHZoZ3daZ291TGkvUitiV3BxS25yUENvSWczRVBFTnpKQkVJUzdURU5EQStucDZhU25wNU9abVVsK2ZqNGxKU1dVbHBaU1ZWV2xOcFJpd0lBQk9EazU0ZW5waVp1YkcwNU9UbGhiVzk5MGczM2g2alExTmFXZVNNT0dEZU9GRjE3bzYxTzZhWGw1ZWJ6MDBrc29GQXFPSGozS2dRTUhtRFZyRnNIQndUenh4Qk9kZ3NCMmRuWWNPblNJNU9Sa0ZBb0ZBd2NPN1BTNFV5Z1VLSlZLS1lpNWJkczJxY3k0bzJlZmZaYUpFeWQyT2RHMnU4eTJBUU1HU0JsNEhUVTBOSkNhbW5yVjh0ZWVhbWhvVVB2Q3I2R2h3WVFKRTlReUUrSC9aeWZ1MnJXTHRyWTJwa3laUWt0TEMrUEdqYnZtTWE2Y2FMdC8vMzQyYnR3SXdQcjE2MW16WmsyWC9STnRiR3g2cFE5ZmIzSnljaUlzTEl4MzNubUgxTlJVTm16WXdJSUZDN2p2dnZ2Nit0UjZsYm01T1lzWEx5WXNMSXl2dnZxS2VmUG1jZUhDQmVycTZ2amhoeCtrZ0hSVFV4TjVlWGtjUDM1YzdmYlRwazBqTEN5TWpJd01FaE1UZ2ZhZ2JVSkNndFFYYnZMa3lUenp6RE5FUkVRUUhoN081czJicGVkZ1RVME5ZV0ZobUppWXNIejU4aTdQMGRuWm1jbVRKNnN0S3lzcjQ2MjMzc0xMeTZ2VE9xREw3TS9ZMkZqZWUrKzlxd2FadnZ6eXkwN0xtcHFhZVB6eHh3a0pDVUdwVkxKaHd3YSsvZlpiNXM2ZHl6Lys4US8rOWE5L29hT2p3enZ2dklPK3ZqNXhjWEdVbEpTd2R1MWFGaTFheEtSSmsvakxYLzdDMy83Mk4vNzV6MzkyMnYvQ2hRdHBibTVtOU9qUkxGbXlSQ285VjkzWC92Nyswc0FaTFMwdGJHeHNDQTRPQnVneW0rOUdtWnFhTW1yVUtFYU5Hb1ZTcWFTNnVscnFyMWRZV0VoV1ZoWlpXVm1rcDZkVFhsNHU5YW45My8vK2g0Nk9EdGJXMXRKUURtZG5aOXpjM0hCM2Q4Zkp5ZW1XOUFjVUJFRVE3Z3dpa0NjSWd0RFB5ZVZ5NHVQak9YWHFGT2ZPblNNMU5iWGJiVFUxTlhGM2QyZmt5SkdNR1RPR29LQWc4YS80d2swckx5L24rZWVmcDdXMWxXKysrWVlEQnc0UUhoNk9wNmNubzBlUFp2LysvZWpvNkVnWk5GcGFXclMydHFKUUtGQW9GTWpsY2lrNzBjUERBek16TStMaTRzakx5ME9wVkVwZnFCMGNITG84dnBhV0ZpWW1Kcmk0dUhTNVhoWDgyN1JwRXg5ODhNRjFYNTljTGxjcmdleXBXYk5tOGVTVFQ5TFkyRWhUVXhNbUppYmQ5alE4YytZTSsvYnR3OFBEZ3pGanh0RFcxa1pZV05nMWo3Rm16UnJwLzNmczJNRUhIM3pBbURGam1EVnJGZ3NYTG1UcTFLazg4TUFEdUx1N1M0MzBOVFUxbVRCaEFob2FHdno0NDQ5cWZ3dlZ6NHdaTTdyTWtycVZORFEwQ0FnSTROTlBQMlhPbkRuazVPU3dZTUVDdG16WjBpbXJzcitiTUdFQ0sxYXM0T0dISHdaZzkrN2REQm8waUhuejVrbmJiTm15QlRzN08yYk1tS0YyVzFVWmFtUmtKRnUzYmdYYUEzbS8vdm9yeDQ0ZHc5VFVsTW1USjZPbnA4ZW1UWnQ0L3ZubmVmWFZWMW0zYmgzNStma3NYYm9VZ0U4KytVUjZidDFxLy8zdmY3R3pzK3Z4OWgzNzVpa1VDc3JMeTNudnZmZWs5Z0pMbHk3bGhSZGU0UFRwMDR3ZlA1N1BQdnVNN094c2R1L2VMYjFPTEZ1MmpFMmJOakYxNmxSc2JHeXU2M3dqSXlPbGpEeUZRb0ZNSnBQS2RETXpNNjlyWHoybG9hR0JxYWtwcHFhbVhRN2FLU3dzSkNvcWlqTm56bkRod2dVcUt5dkp5OHNqTHkrdjA3WjZlbnI0K2ZsSjcvVWVIaDUzVldhcklBakN2VTRFOGdSQkVQb0JoVUpCVlZVVmxaV1ZsSmVYazV1Yks1WEhabVZscWZWVTA5RFF3TVRFUkdxZWJXdHJpNGVIQjRNSEQyYklrQ0czcE8rWGNHOVRmZmxjdm53NVRrNU96SjgvbnhFalJyQi8vMzUrK09FSGFkcHVUNnhidHc2bFVzbW1UWnZRME5BZ09EaFlLa083V1E4OTlGQzNwWVJYODhNUFA5endNVFUxTlRFME5MeG1VT3pBZ1FOb2FtcXlkT2xTTkRRMDBOTFM2dEdBaXUrLy8xN0tyRE16TXlNa0pJUU5HemFnbzZQRC92MzcyYk5uajlRSHM3R3hrZGJXVnJXczNLNjR1TGp3Zi8vM2Z6Mi95RjVtWW1MQ0o1OTh3dUxGaTBsS1NtTEpraVdzWExtUysrNjc3NjRxNzMvODhjY0JTRTFONWV6WnM4eWRPNWRISG5sRVd2L0ZGMTlnYjIrdnRxeWpwNTU2aXFlZWVncUFrSkFRRml4WTBHbmdpNHVMQzE5OTlSWC8vT2MvbVQ1OU92WDE5UVFIQjdOeDQ4YXJUcnF1cjYrbm9LQkFiWm5xZVZ4ZFhkMXBIZHk2VXU0QkF3WXdldlJvMXE5ZnovcjE2NlhsTFMwdGJOaXdnUTBiTnREYzNFeE5UUTF6NXN4UnkwU1R5K1hTWTluUzBwSmR1M2IxNkpnZHk0VGxjamtSRVJIOCt1dXZRT2NzMk52RjF0YVdxVk9uTW5YcVZKUktKZm41K2FTbXBuTDU4bVV5TWpLa3JQdkt5a3IrL1BQUFBqbEhRUkFFNGZhNGV6NE5DWUlnM01XMHRiV2w4aGxQVDA5Q1EwTzczTzdkZDkvRnc4TkRLcHV6c3JKaTRNQ0J2ZEp6U1JDNm82V2x4ZmJ0MjlXQ1ZhTkhqMmIwNk5FQVV0WmRhMnNyYlcxdHRMVzFTWmxoVi82b010WXVYcnhJVzF0Ymp4Njd4NDRkdStwNmJXM3RUZzM5cjhmZi8vNzNIbTAzZCs3Y3EwN212WnFWSzFjU0hSMU5RRURBZGQydVkrbnVJNDg4d3NTSkU2V3lZQnNiR3hZc1dORGw3ZHJhMnFTL2g0YUdobFMrclBxNzlEVmJXMXZDd3NKWXQyNmROTTFXUzB1cjE0SzZmYUdwcVludnZ2dE8rdDNEdzRQUm8wZFRWMWVIbDVkWHA4eTdtMUZaV1Vsc2JDeVJrWkVjUDM2Y3NySXlSbzBhUldscEtkSFIwVHozM0hPTUdERUNUMDlQbkoyZDhmWDFWY3ZPL3VHSEg3b05ZSC94eFJkODhjVVh2WGF1UGRIWTJFaHBhU21yVnEyNm9iTDNIMzc0b2RNd2lhdUppSWlRc2hVZmV1Z2haczJhSmJWQU9IandZSThtQ2Q5S0dob2FPRGc0NE9EZ3dQang0Mmx0YmFXc3JFd3F5eFVFUVJEdWJpS1FKd2lDY0JkWnNHQkJ0NlY3dDFKcGFTbjE5ZlhkbGpaMjlOdHZ2NkdycThzRER6eHdHODdzNXVUazVQRGYvLzZYYWRPbU1YandZTFYxaVltSk9EZzRNSERnd050eUx2WDE5YmU5MVBGNlhPM2N0TFcxYnlpVDZrNElLTjB1eHNiR2F0TXRiOFQxM00rcXdPbWRTa05EQXg4Zkg5NS8vMzMrOFk5L2tKK2Z6K0xGaTltOGViUGFBSVQrcEw2K25nOC8vQkJvRDZRKzl0aGpCQVFFVUZ4Y3pOTlBQODNKa3ljN2JaK2ZuOS9sRUJkM2QzZUdEQm5TNVhIKytPTVBYbi85ZFFDc3JhMlpNR0VDTTJmT0pDa3BDU2NuSnhRS0JULzk5QlBuejUvbnUrKyt3OXpjbk1PSEQ2dnRZK0xFaVowQzJEVTFOU3hhdElpWk0yZDJPVUg3Um9QWTEyUGN1SEhYOVI2bnJhMk5scFlXbHk1ZGtnSjVtWm1aUkVkSFM1bXBVVkZSdExTMFlHNXUzaStHQ25WRlMwdUxRWU1HOWNxMGEwRVFCT0hPSndKNWdpQUlkNUhlRHVLZE9uV0tzMmZQc21qUklyWGxsWldWeE1URUVCSVNnckd4TVo5OTloa25UNTRrSWlMaW12djgvdnZ2TVRZMmxnSjVPVGs1M1U0aXZaSzN0N2RVRG5iczJMR2J6ano0KzkvL2Z0VytRVVZGUmV6ZHU1ZWdvQ0MxUUY1TFN3c0xGaXhBVzF1YmQ5NTVCMzkvLzI3Mzhjd3p6ekJ5NUVqcFMrNitmZnZZdkhrenAwK2ZsbzZkbkp6TWM4ODl4OGNmZjh6UW9VTzdQSStubm5xSy8vem5QL3oxcjMrOTBjc1ZoSDdIMnRxYXp6NzdUQ3F6WGJSb0VVdVdMT0doaHg3cWQyVzJGaFlXMGdSWFZmWmRlWGs1NGVIaDBqYXFIb1dxN0xpa3BDU1dMMS9lcVpmcG5EbHpPZ1h5TGwrK3pNYU5Hd2tLQ3VLMTExNGpKQ1JFYlp0bm4zMlc2ZE9uODhvcnIwaXZXUlVWRlZSWFYyTmdZQ0J0MTlyYWlyMjlQY09IRDFmYmYxbFpHZERlbysvS2RVQ1hRVEJWdWUzdnYvOStYZjM0V2xwYTFINmZQbjA2a3lkUEpqRXhrWC8vKzk4OTNzKzhlZk40N3JubmVQWFZWNlhYNElTRUJDbWdxanEzRXlkT01HVElFS2xVK2RpeFk5SS9Uc2psY3RMVDAvbmxsMStBOXIrSklBaUNJUFNsL3ZVSlNCQUVRYml0TWpJeStQYmJiM0Z5Y2xMcnZmVDc3Ny96emp2djhOMTMzMkZzYkh4VHgvanZmLy9MM3IxN2U3VHR0bTNicEMrUXUzYnRJajQrL29iS3JGcGJXNUhMNVV5ZlB2MkdHb0RyNk9pd2VmTm1GaTFheEFzdnZFQllXRmlYQWJiTGx5K1RtSmlvTnVGUmRleU8vYVNVU2lWeXViemIza3MyTmpZOC8venpoSWVIbzZlbnh5T1BQTUsrZmZ0NDc3MzNlblMrbzBhTmtwcmkzOHNVQ2dXZmZ2b3BlL2JzUWFGUThQTExMek5yMWl3eDhPVU9weXF6ZmVlZGQwaE1UR1RMbGkxb2FXbDFtUlhXM3pnN08zUDY5R25wOTUwN2Q3SjE2MVpwMlo0OWU5aTRjU1BIamgzck5JVTBPenVia3lkUFNtWG9odzRkUWxOVEV5Y25weTRuT0hmRjNOd2NjM056NlhkVjZYdHZURzJHOXBKWVFDMXcxaE5YdmhicTZ1cXFYZitXTFZ1NkhBalIwV09QUFNiOWY4Zm4rTFJwMDVnMmJabzB0ZmJOTjkvc05MVldOZmtaMmt1aWp4OC9MbVZNWHF2SFpIOTBwMmZWMTlmWE0yREFnR3MrTHZmczJZTzN0N2MwWWZobXlXUXlkSFIwdWgyV0VoOGZUM056YzVlQjdZNnFxNnQ3bEwyL2FkTW05UFQwcml0WUxRakN2VWtFOGdSQnVLWTcvUVBlamJxWnNzbk16RXdVQ2tXbjIzV1VuSnhNVTFQVFRYMmdURXhNQk1EWDEvZUc5M0V6NXN5WncrblRwOW04ZVRPQmdZRjRlWGtCOE9lZmYrTHM3SXk3dS90TkgrUFZWMTlsN05peHZQenl5M3o0NFljRUJRV3ByVzlyYTJQZXZIbVVscFoybWh6NjRJTVBxalUvQjNqdnZmZnc4L1BydGtFODlFNlBJeDhmSDNidDJzVnJyNzNHdSsrK1MwaElpRFJOVXVYSEgzOUVXMXViUng5OWxCTW5UdERVMUVSS1NnclEvbHhSbFRibTUrY0RjT0hDQmNyTHl3RzQvLzc3MWJKa1pzK2VUVXRMQzMvODhRZVRKazNDemMyTmxTdFhxaDJ2b3FJQ016TXp0Y3lZcjcvKytxYXU4MjdSMXRiR3Q5OSt5ODZkTzJscmEyUEdqQms4Kyt5ellwSmpQOUN4elBhRkYxNGdKeWVIWmN1V01XREFnSDd4WG5NOUtpc3IwZGZYditvMkNvVUNiVzF0RGg0OHlLNWR1N0MwdEFUYXMvem16cDJMc2JFeDRlSGhuVXB5bTVxYTJMMTdOL3YyN1ZOYnZtalJJcVpQbnc1QVEwTURBRlZWVlowbW9GZFhWd05RVWxMUzVYVDByb1pkMU5mWEErM2x2dGZUR21EaXhJbFhmVzdxNmVtcHZUNzJGaHNiR3g1NzdESEN3c0trL1YvWkl5ODZPcHJEaHcvZjBhWHBLbmR5Vm4xOWZUMlZsWlhTbE9IUTBGQVdMRmpBekpremtjdmxSRVZGU2RPcXQyL2Z6cjU5Ky9qamp6K3Vtb203YmRzMlpzNmNLWDN1cXFxcTZ0RjVBUmdaR1hYYTk4YU5HMGxJU09Ebm4zL3VGRVJzYTJzalBEeWM0dUppOXU3ZDIyMnc3L2ZmZjJmMTZ0VmRmcjY1MHFsVHB6QTJOaGFCUEVFUXJra0U4Z1RoSG5ZbmY4QzcwOHNtUC8vOGN5b3JLL24wMDAvVmx0ZlgxM1B5NUVtc3JhMDVjT0FBeGNYRmZQNzU1emQ4RGFxTXE0NE43VzhuVFUxTlZxMWF4Y3laTTNubm5YZjQrdXV2cWF1ckl5b3FDb1ZDd1pneFl3Q2tRUWFxMzFVY0hSMzU5dHR2cWFxcWtxYm9sWldWVVZkWEp6VlNIemR1SENFaElUenl5Q09FaDRlelk4Y082WXRwVzF1YjFPeCsyN1p0MS93aStPV1hYN0p2M3o0TURBeUlpWW5wdEY1ZlgxOEtSbmFVazVQRHJGbXpPaTFYWllVc1g3NjhVOUFNMnN2Kzl1N2R5NlZMbHpvRjhlcnI2emw4K0RCVHBrekIxTlNVOTk5L241S1NFaFFLQllCYUlGSDFCWGpuenAzU2wwUFZkWnc5ZTVhbFM1ZXlmZnQyL3ZHUGZ3RHRqNHZmZi8rZHI3NzZDbnQ3ZTZBOVMyVFdyRmtFQlFXeGVQRmlhZDgvL3ZqalZlNnhlMGRFUkFSZmYvMDFyYTJ0VEp3NGtlZWZmMTRFOGZvWmMzTnpQdnJvSThMQ3draE9UbWI1OHVXc1diT0dNV1BHOUxzeTIrNGtKQ1RnNnVyYTdmcUdoZ2FtVDUvTzZ0V3JlZVNSUjNqNDRZZng4dkppeElnUnVMcTZTaG5TRXlkT3hNUERRKzIySDN6d0FZR0JnWjE2TVhaOGoxTUZQcjc3N2p1MXdSd2RmZlBOTjN6enpUYzl1cDdLeWtvTURBeXV1Ny9uYjcvOWR0WDFMNzMwMG5YdHI2ZTh2YjFadlhyMVZiY1pPblJvbHkwUTdrUjNjbFo5ZUhnNGlZbUo3TnExQzJOalkxcGJXNlgzd2syYk5uSHc0RUcrLy81NzdPM3RTVTVPSmlBZzRMcWY1OWVUdGZ2RkYxK28vY09yVENiajFLbFQvT2MvLytreUUxQlRVNU8xYTljeVo4NGNEaDgrM08xajBzL1BEejA5UGViUG44LzI3ZHR4YzNPN3Jtc1FCRUhveXQzeHFVY1FoQnR5SjMvQTZ3OWxreDJkT0hHQ2JkdTJTYzIwSjB5WUlHVkZiZGl3Z1lNSEQwcmJQdlRRUTZ4ZHV4Wm8vOUowL3Z6NWJ2ZXIrbEtsNnMzVGxlRGdZS3l0clh0MmNUZkF6czZPOFBCd3FkZlMvdjM3YVdscFlmSGl4VkxHd2c4Ly9FQktTZ3B2dlBHRzJtMVY2NHVLaW5qMzNYZUIvOS83U1BXN3Y3OC94c2JHTEZteWhILzk2MTg4OTl4emJOaXdBWE56YzFhdlhrMU1UQXliTm0yNjVqVFAzMzc3alU4KytRUTlQVDMyN3QzYjZYSFgxTlNFaDRkSHAyd1VBRk5UMHk0L2hPZm01bkxnd0lFdXZ4UWZPblFJYlcxdDlQVDB1cHdpL1AzMzMxTmZYOC9UVHo4TklEMEdWS1Z5SjA2Y2tMNlVKQ1VsTVdmT0hENzg4TU5PSlRvS2hZTHE2bW9wQUFqdzRvc3Zjdno0Y1Y1NTVSVjI3dHlKb2FFaDMzLy9QZG5aMloweUZJWDJmeGo0NElNUHFLeXM1TDc3N21QKy9QbFNzRmpvWDJ4dGJkbTVjMmRmbjhaTisrOS8vOXRwMmVuVHA0bU9qcjdxMElpS2lnckt5OHRwYVducGR0Z0Z3SWdSSXhneFlvVGFzbTNidHVIbDVhWDJmbitsd3NKQ0FCWXVYTmdwV0ZWZFhjMi8vdlV2NXN5Wnc1UXBVenJkOXBsbm51bTBMQzB0cmR0TXBadXhkZXZXYTViVzd0aXg0N3F6MmMrZVBkdnBIeDliV2xwSVRrNVdleDhIQ0F3TXZPT0RNbmR5VnYwcnI3ekNFMDg4d2NxVks5bTBhWk8wL05kZmYrVzc3NzVqOWVyVjJOdmIwOUxTUWx4Y0hDKysrT0lObmQ5TEw3MTAxVUZDeGNYRnZQYmFhNTJXZi9YVlYxaFlXUERrazA4QzhQTExMM2M1K1ZpcFZMSi8vMzcyNzkrdnR2eUJCeDVnK2ZMbDJOallzR0hEQmw1ODhVWCs4NS8vc0hQblRpd3NMRzdvV2dSQkVGUkVJRThRN21GMzhnYzh1UFBMSmp2S3pNd2tPenViOTk5L242Q2dJUFQxOVZtMmJCblFuaGw0Ly8zM0ErMlpmRTFOVGRMdFpESVphOWFzNlhhL3pjM05BRmZkNXAxMzNybWxnVHhBK2hEYzNOek1uajE3Q0EwTlZadG9HQk1UUTNaMmRyZC9GeTh2TDZubjA4c3Z2NHl4c1hHbnY2Mit2ajRmZi93eDgrZlA1NWxubmtGSFJ3Y0RBd04yN05qUktZaDJwVysrK1lZdFc3YWdvNlBELy8zZi8vSFBmLzVUV3FkUUtGaTFhaFhIamgxajRjS0ZYZDUrNE1DQlhYNEpQWC8rUEFjT0hPQ0JCeDVnd29RSmF1dU9Iei9lYldsVlhWMmRWTko2dGV5YUcyVnFhc3JiYjc5TldGZ1lCUVVGREJvMGlFOC8vWlJaczJiaDVPVFU2OGZyejA2Y09NR1NKVXVReStXRWhJU3dmdjM2WHV2L0pRaTlKU0lpZ2pWcjF1RGc0S0NXSGF3cXM1WEpaSGg0ZUhEaXhBbUFxNzRtcHFTa0lKZkxPeTF2YlcybHRMU1UrUGo0VHV0Y1hGd3dOalltT1RrWmFBOEVYdmtaUURYc3d0cmF1c3NnNHBYREx0cmEycmg4K1hLbjE4N2VVRkJRY00zaFRxcjNyYWlvS0lLQ2dxNlp6VlZSVWNIQmd3ZlZlaFpDK3o4Q25UcDFpblBuenFrdGYvMzExKy80UU42ZG5GVnZZMlBEVzIrOXBkYWpVWFhNZWZQbVNUME9JeU1qYVd4c0pDc3JpeSsrK0VKdFcwTkRRNFlQSDA1c2JLeDBIU2twS2V6ZnYxLzZ4ejhiRzV1ckJyMjdLdEV1S0NqZ3lKRWpMRnEwU09xditOaGpqMUZSVVNGdDg4MDMzK0RtNXRicFBsUHAySTRtTURDUXVYUG5zbnYzYm1yL0gzdG5IaFpsdWIveHp6RElEckx2c3E4dUNTNm9tS2FtbVNmM1V0TXlqOVZwVTh2amtyWlltcHFsYVltYVpiLzA0RkdQbHFmY00zZkxCUVZFRmtGRUVBZGszMlJmWnZuOXdUWHZZUVNVVEFQMStWd1hWekV6dlBPODQ4dzd6M00vMy92K2xwVUpJVThnRVB4cGhKQW5FRHpDdE9VSlhsTzB0bTFTclZaTHU3YVhMMTlHcVZUeXpqdnY0T1RraElPREErM2F0WlB5WEJyaTRlRWhUZWh1M2JGOTdMSEhHaTBhR2pKbHloU2dkYXkxZS9ic2tTb0N6Y3pNR0R0MkxDVWxKWGg0ZVBEM3YvLzluajFQZFhVMUNRa0pYTGh3Z1dQSGpwR1Nrb0t2cnkvVzF0YWNPM2VPdDk1NmkxNjllaEVZR0lpN3V6dUJnWUU2RS8rZE8zY1NGaGJHM0xsejZkcTFLNisvL2pxbHBhVk1uejZkM054Y1B2bmtFNjVkdThicTFhdnAyYlBuUFJ0M2FXbHBzK0p1ZUhpNGxDY0ZFQmNYSjFXNnREUWp6OXpjbk5EUTBFYkhuanQzTHNlT0haTisxMVlMUUwwMWQvUG16VHorK09Pc1hyMzZ6NXplUThIRml4ZFp0V29WZFhWMWRPclVpVm16WmdrUlQ5RG1tRE5uRHNlUEg4Zkx5NHQxNjlicE5HYm8xYXNYSmlZbVBQLzg4K2pwNmFGV3ErbmJ0NjlrcVcrSzJiTm5OeHRwY2VEQWdVYlplUUJmZmZVVi9mcjE0OFNKRTVpWm1lSHU3djZuenlzeU1wS0tpb3I3WWtOZHYzNTlpMnlXMWRYVmxKV1ZjZUxFaVVZT0EyMGpqdDI3ZDdOcDB5WktTMHM1ZXZSb28yUGNtcEgzb05FV3Erb2pJaUxZc21XTHpuT3AxV3ArK09FSHFhbElkSFEwSzFhc1lQLysvWmlhbXBLVWxDUUp6UmtaR2NqbGNycDA2WUpHbzlGcFRuTG16Qm5PbkRuRE8rKzhBOVJYaFdxUDJSUk54YmlzV2JNR1YxZFhSbzhlVFZGUkVmLzR4eitZT1hPbUpDNGVPWEtFb3FJaUJnMGFwTE1KV0ZsWjJXeDJvN2FTMWM3T3J0bXhDQVFDUVVzUlFwNUE4SWpURmlkNFRkRVdiSk1halliYzNGenArVlFxRmJtNXVSZ1lHT0RnNElCU3FaUnNzZzFGeVlhaDRjWEZ4VmhaV1VuM25UdDM3clpoekMyeDFscGFXdEtyVjY5bTc3OWIvdjN2ZjVPZW5vNWFyY2JSMFpHeFk4ZVNrSkRBNk5HanljL1AxMWtNWm1Sa1VGMWQzZVFDMGNyS3FrbUJFK3FGWDIzM1FGTlRVeDUvL0hIbXpadUhTcVdpcXFxS0R6LzhrRDE3OW5EbXpCbCsvZlZYVkNvVm16ZHYxaEh5Um80Y2lhK3ZMMTI3ZGdYcW16dk1uRG1URXlkT1VGQlFRS2RPbmRpK2ZmczluenlYbDVjM2FUMi9kdTBhbXpkdnh0allXRm9vL3ZlLy8rWElrU1BTWTR5TWpCcFZqUm9aR2Vrc2JMeTh2Sm9VOHFCK2Q3KzVNT3hiY3hzZlZWSlRVMW01Y2lXWm1abTR1cm95Wjg2YzJ6YW5FUWhhaTBtVEpoRWNITXlFQ1JNYWlWUE96czdzMnJXTHBLUWtsRW9sN2R1M2w2NTFXcFJLSlJxTlJxcUkrL2JiYjNXcytGcW1USm5Da0NGRG11eG82K0Rnd1BYcjE0bUxpMlBJa0NGL09JdE0yKzIyWVZYZTNyMTc3MXZ6cTdDd01EcDI3SGpIeCszWnM2ZFI1dDJXTFZzNGVQQ2c5TDJjbHBaRzc5NjltNzNlUGd5MHRhcjY5dTNiNjF5UHRabUlEZzRPT3JjWEZCUnc5T2hSbm4zMldlYk5teWZkUG5ic1dEcDE2aVRGbEdnM2E1OTQ0Z25Hang4djJkTlhyMTdOanovK3lFOC8vZFRpMXlvNk9wcERodzRSRmhhR3ZyNCttelp0SWlNalF4TFBTMHBLV0w1OE9UNCtQc3lhTlV2NnU4OC8vNXpZMkZqQ3c4T2JyQmFWeVdSQ3hCTUlCUGNNSWVRSkJJSTJOOEc3bGJaaW01VEw1V3pmdmgyQTk5NTdUNmZaeGFaTm02aXVycFltZFlHQmdWSXVVR0ppb3RSUXBMYTJsZ0VEQmtqSC9QcnJyMGxNVEd5eVNxaW1wZ2FOUm9PUmtWR3oxdHJhMmxvNmR1eDRYNFE4YlliVDU1OS9MbFZjcmw2OVdxb1kwMmcwMU5UVVlHaG9pRXdtUTZQUnNHREJBZ3dNREhSZXU4NmRPemNTOG9xS2l2aS8vL3MvWkRJWkgzendBWFoyZG5UcjFrMWFQTTZkTzVlOHZEekN3OE41NDQwM2VPT05ONmlxcWlJdExhMVI1cEdCZ1FGZHUzWWxOemVYczJmUGN2ejRjYkt6cy9IMzkwZWxVaEVmSDg4SEgzeEFqeDQ5OFBIeHdjdkxTNmU3WWtsSkNXZk9uR255TmREbTRjVEV4RWdpdFpiUzBsSUtDZ29rOGJKZnYzNlltNXZ6K2VlZlkySml3blBQUGNmR2pSc0JXTFJvMFIwRDFQOElscGFXamJMMHRGaFpXVFVhNjZOR2RuWTJNMmJNSURjM0Z5Y25KOWF0V3lkMVJueVVVQ2dVR0JvYTR1RGdjTWZIYnRteWhaNDllOTdXZ3RaVzBOb2NwMDJiMXFqRDY3bHo1K2pSbzhkdDgxR3JxcXFvcWFtaGZmdjJqZXlnVUc5QkxTc3J3OWpZR0VORHczcysvbHRadm53NW9hR2g3Tnk1L3FZdWJBQUFJQUJKUkVGVUV3TURBK1J5T1hwNmVzamxjbFFxRlVxbEVxVlNTVjFkSFFxRmdwaVlHSHg4ZkxDeXNpSXVMbzdNekV3MEdnMldscFlBemI3WDVYSTVGaFlXelhhZy8vTExMOUZvTkl3ZlA3NUY0OTZ5WlFzbEpTVVlHQmlRa3BLQ1NxV1NZaDZTa3BMNDlkZGZHVDU4dU5URTZsNFNGeGZYb282a1Y2OWViWFNidGxyNjVaZGZwbS9mdm5UdTNCazlQVDJPSHovZUtBY1Btcy9JZy9ycmZsdk4yMnpMVmZYYUg2VlN5ZkxseTZWeGxwZVhVMVZWeGF4WnMyalhyaDBMRnk1RXBWS1JsNWVuODV4NWVYa3R0bXkvLy83N2pCdzVVdnBkb1ZDd1lNRUNsaTVkaXF1cksyVmxaZno4ODgrU1VQZlZWMTloWkdURXZuMzcrT21ubnpoejVnd1RKMDZVNWc0TEZpeWdxcXFLRFJzMjZGd2ZRa0pDK09HSEgxaTdkcTNrM3JoNDhhSTBmNEo2bSsvNDhlTkpTVW5od29VTGpjWmFWbFpHYlcxdGs1dlNmZnYyZlNTL3h3UUNRZE1JSVU4Z2VFUnB5eE84dG02YmJBNHpNek1wdndpUU12SkNRME1sb2ZQV0RzSGErMisxUVc3ZnZwMnZ2dnFLdDk5K1c4Y1dYRjFkcldPN2V1ZWRkMXEwbUxsWGFDM1RBSmN1WGVLbGwxN2k2NisvSmlnb2lPVGtaQ1pObXNUS2xTc2JWVGFVbEpSdzRzUUpvcU9qdVhUcEVwV1ZsVnk4ZUpHaFE0Znl5aXV2dE9pNWpZMk5td3d1WDdWcUZTZFBucFFxcndZTkdzVDA2ZFB4OWZWRnJWWVRFeFBEOGVQSE9YRGdBQmtaR2RqYTJ1bzhaMFpHQmdzV0xManRjMnNGM0ZzNWYvNDg1OCtmQityZnErYm01dGphMmpKeTVNaEcveTQzYjk3VWVYL2NqbUhEaHQweC8wblFORGR1M09Eamp6OG1OemNYQndjSEZpMWE5RkF0ZnRScXRkVGxjY3lZTVRyM1hibHloZUxpWXJwMzc0Nit2ajR6Wjg2a1k4ZU9MY29NWGIxNk5YUG16SkdFdlBqNGVDb3JLMXMwSnUxR2drYWphYmJUYVV1eHNiRzU0d0k5TmphVy8vem5QN3o2NnFzNlFsNUtTZ3B2dmZVVzNicDFZOW15WlUwS0xEZHYzbVQ4K1BGNGVIanc3YmZmTm5uODhQQncxcTFieDlhdFc1dU1hN2dkU3FWU3FzUzlFOXFLWG1kblovYnMyVU54Y1hHTG4yZkpraVZvTkJwV3JWcUZUQ1lqT0RoWXltSzlHelFhRGRYVjFmVHIxMCtuYzJkRDlQVDBNRE16azY1TlY2OWVsYnBpeTJReXVuYnRLbGtQdDIzYmhvR0JnYzdHMjcwa0xDeXNTUkgyVmxRcVZhUGJwazJiMW1SRGtmRHdjRkpTVXBvOFRrUkVSS09NUEtpUHptaXJRbDVicjZxL2R1MGFuM3p5Q1ptWm1YejMzWGRNbmp3WkZ4Y1hmdjMxVnhJU0VuajMzWGZadTNjdnRyYTJwS2VuNnp4blZWWFZYVi9YcTZxcVNFaElrUEtLemMzTmRUWjdlL2JzaWJHeE1YVjFkVVJGUldGdGJjMGJiN3lCUnFOaDdkcTFuRGx6aGhVclZ1RG01a1pWVlJYVjFkVlVWMWZqNGVHQnY3OC9XN1pzb1gvLy9uVHYzcDNNekV4T25EZ0IxRGZWOFBIeFlmejQ4Y1RIeHhNV0Z0Wm9iTlhWMWNoa3NpYnZzN2UzZjZpK3l3UUN3WjlEQ0hrQ3dTTktXNS9nYVdscnRzbW1hQmgrL0dlcHFxcGkyYkpsbkRsemhyQ3dNS25yWUUxTmpkVHBORHc4L0w1MEFmeWphSVdxNXZKZ29INVJxNit2VDN4OFBJc1hMOGJZMkJnOVBUMjZkT25Dc21YTGNISnk0c0NCQXl4ZHVsVG43MnByYTlGb05JMXlHUWNQSHR5b3NxMUxseTQ0T0RqUXAwOGZiR3hzZVBYVlY4bkl5SkN5Q2IyOHZKZzJiUnB6NXN3aEp5ZUg0dUppS2FjT29GT25UczNtNTBSSFJ6Tno1a3dXTDE2c1UwblprSDM3OXZINTU1OUxpOXZwMDZmajZPakl0bTNiZEI2WGs1UERva1dMTURVMWJkYTJWbHRiUzFWVkZRTUhEcnl0a1BmNzc3ODNHN0JkVzF2N1VGdkVia2Q1ZVRtclY2OG1MaTRPSXlNajNuNzc3VVkyeEFjZG1VeEdWRlFVNTgrZkp5QWdRS2RKME1hTkc0bU9qcjZ0RmIrbExGMjZ0RmxSNDFhaW82T0JldEZrK2ZMbDZPdnIvMkZySnRUbnNRWUdCdDUxY3dSZlgxOFdMVnJFMHFWTGVlR0ZGMWl4WWtXajJJYWxTNWRTVUZEQXBFbVRHbFhpMnRuWjRlVGt4TC8vL1c4OFBEd29LaXBxOUJnckt5dnE2dXAwaEFVdCt2cjZHQnNiTjFzZGZpdm56cDFEWDE5ZjZ0aXByYnBUcVZRNlZsVTlQYjFHUDlyclEzUjBOR3ExdXRuR093MXBtSzE1S3pLWmpCVXJWa2dObHByQzJ0cGFaek5pNGNLRmZQVFJSNmhVS21ReW1jNi8rYXhaczNqODhjZHhkbmErNDdqK0NDRWhJZExyZHEvUk5paDZXR2pMVmZWYnQyNGxMQ3dNWDE5Zk5tM2FKQWxVUVVGQlRKOCtuYmZmZnB1Tkd6Y3llL1pzMnJkdnowY2ZmVVI1ZVRsbVptWlNUdDZ0RGRLMEpDWW1NbS9lUEo1ODhra0FQdjMwVXludVJYdmVVTjlsK1ZZeGVPN2N1Yno5OXR0QS9VYmQ4ZVBIV2JKa0NjYkd4bXpldkZsNmo3ejMzbnROMnRlMWZQTEpKK3pZc1lQaHc0ZEw0cmIyTllCNmEvRFlzV01iL2QzWXNXTXhOemR2bFZ4a2dVRHdZQ0dFUElIZ0VhVXRUL0FhMHRac2t3MjVjZU1HVTZkT3hkRFFrRjY5ZWxGZVhrNzM3dDBiUGMrdHR3MGFORWo2LytYTGwwc1dzSDM3OXZIMTExOWphR2pJNHNXTE1USXk0dno1ODFSVVZMQmh3d1kwR2cxTGx5N1ZFZkVXTEZqUVpNWEJYMEZDUWdJeW1leTJYVkxmZU9NTit2YnR5NGdSSS9qNjY2L3AxcTBiTTJiTXdOemNIQ2NuSjZDK1E3QjI0cXhsMTY1ZGxKV1ZNWG55WkozYm0zcXVJVU9HU1A5ZlVGREEwS0ZEdVg3OU9oRVJFV3pidG8yYW1ob0NBd1Bac21VTGpvNk9PRG82NmdoNWVucDZ6WXFSV3N1ejFncCtPN1FXbXp1SnJLdFdyV3JXRnR1U2pzdjI5dllNR0RDQW9VT0hNbS9lUEY1NTVSVWNIUjFadW5RcGMrZk94Y1hGcFZFWHdFZUJxcW9xNXN5WlEzUjBOUHI2K256MjJXZUVob2JlMW1MNUlDS1R5Vmk0Y0NIanhvMWovdno1Yk51MkRWTlRVNVJLSldmUG51V3BwNTVxa2FoekovNzFyMyt4ZWZObUtaUDBWbnRrVVZFUkw3NzRZcFBYdkZtelpqRmh3Z1RwOTdLeU1qNzk5Rk5lZU9FRk9uZnUzT3h6ZnZqaGgyUmtaUHlwY1E4ZlBod3ZMeS9lZWVjZFB2cm9JM2J1M0NsOTkzejMzWGNjUFhvVUd4c2JObS9lTEZsWXRRd1pNb1RDd2tMS3k4c3hORFRrdmZmZWEyVGQ3ZFdyRitibTVwTE5zcnE2bW5idDJpR1h5ekV4TWVIOTk5OEg2dTE1Wm1abUFNeWNPWk1oUTRid3pEUFBBUFZDZkZNTDlic1ZRTy9GdnpmVVZ5YTFkQU9yNFhNMzlmeFdWbFlNSFRyMG5veXJJYmNLaG9JL1JsdXBxdmZ3OE9DVlYxN2g1WmRmcHE2dWpuWHIxdkhtbTIvU3AwOGZYRnhjK1A3NzcxR3IxVmhiVzVPWm1RblVDMnVEQmcwaU1qSVNZMk5qcVdPd3R1cnQxS2xUbEplWEV4RVJnYU9qSTA4Ly9UUUE0OGFOMDdudVpHZG5zMmJOR3Q1NDQ0MUdzUVBhOFpXWGw3Tm8wU0tlZWVZWnFkTDFtV2Vlb2FhbUJnOFBEOExEd3lrdkwrZjExMS9IeE1TRVdiTm04ZEpMTC9IODg4OXorUEJodnZ6eVMzNy8vWGVkK1lsQUlCRGNTOFEzb1VBZ2tHZ3JFN3lHdERYYlpFeE1EUHYyN2VQMzMzK25ycTRPTHk4dnhvd1pnNm1wS1ZPblRwWHlCcUUrY0x5b3FJajMzbnRQdWkwK1BsNW5RZHh3RXJsLy8zN3k4L094c2JHUnNvclMwdEt3dExUa3pUZmZaTXlZTVZ5NGNJR2JOMi9Tdm4xN2dGYXo5T1RuNS9PZi8veUhYcjE2NlZoOWJ5VXJLNHVpb2lKc2JXMmJIV3ZEcnI1YW9xS2l5TXZMMHhFRDdzU2VQWHR3Y1hGaDFLaFJVb1dtV3ExR29WQlFWMWZYNHVQOFViVEhicWtWTmlNam85bkZzcmFaeXUzUTJyTXZYYm9Fd0lnUkk2VDdnb09EOGZmMzU4YU5HOHlaTTZmRmxVRVBPcFdWbGF4WXNZTEl5RWhNVEV5WU9YUG1uN0ladG5Xc3JhMTU3NzMzbURkdkhwczJiV0w2OU9sRVJrWktIY08xR3hEVjFkVmtabVp5L1BoeG5iOGZPWElrOCtiTkl6VTFWWG9mYVRRYUVoSVNwRnk0b1VPSDh0SkxMM0h3NEVHV0xsM0tsMTkrS1Frb3BhV2x6SnMzRHdzTGl6dGVYOVZxTmUrOTl4N256NS9uaVNlZWFQS3phR2RuMTZSbGJOZXVYWTN5VmdHcEVrWXJqTjNLMEtGRENROFBwNktpQW4xOWZUUWFEVjk4OFFYYnQyOW4yclJwdlB6eXk3ejU1cHNZR0JqdzJXZWZZV3hzVEZ4Y0hIbDVlU3hldkppNWMrZnkxRk5QTVdiTUdKNTk5dGttN2FGejVzeWhwcWFHME5CUW5Rd3U3V3ZkcFVzWEtiTk9McGZqNk9nb1dWYWJxdVlUQ1A1cVdyT3EzdC9mSHdjSEI5TFQwOW03ZHk5YnRtemh5eSsvcExhMlZzbzFiSmo1Nk9ycXl1SERoeGswYUJBblQ1N1UyYVRadkhrei8vM3ZmN0cwdEVRdWx6Tm16QmptejU4djVlcjE3OTlmSjNvbE9UbVpOV3ZXRUJvYTJtUkdzMGFqa1NyL1o4NmNTVnBhR3Rldlg4ZlQwMU82RnZ6d3d3L1kyTmd3Yk5ndzZYcGtaV1dGZzRNREw3endBdDI3ZDIrMllsQWdFQWp1QlVMSUV3Z0VUU0pzay9VMHRFMFdGUlh4NnF1dlNsVUw3dTd1T3RsMnQyYjBXVnBhVWxOVFE1Y3VYWFRPcHpsV3JGaUJrWkVSSlNVbGJOMjZsZjM3OS9QeXl5L3owa3N2WVc1dVRsVlZGVjk4OFlWVTNSSVVGTlRzc2U0blNVbEp2UHZ1dTlUVzF1cFUwbW5mS3dxRmd0RFFVQklURThuTHk4UFgxN2ZaWTJWbVpqYVpDMVZhV2twbFpTWHg4ZkdON3JPenMydFU5WGI5K25VKysrd3p5UlptWkdTRW01c2JYbDVlZUh0NzQrdnJpNm1wS1U1T1RpM0tWZm9qWkdabVltQmcwT0pBOTVia2xiV0U3ZHUzMDdGalIxeGRYYVdLQlMybHBhVWNQMzZjbDE5KytaNDhWMXRuNjlhdFV0ZkQ4ZVBITjl1WTUyRmk4T0RCZlBUUlIxTFZ5ZGF0VzNGd2NHRDY5T25TWTFhdlhvMnpzelBqeG8zVCtWdHQvdWY1OCtkWnUzWXRVTDk0UFhUb0VNZU9IY1BTMHBLaFE0ZGlaR1RFcWxXcmVPV1ZWM2publhkWXNtUUpOMjdjNElNUFBnQmcvZnIxMG1LN0tUUWFEU3RYcmlRaUlrS3FORzZJU3FXaXJxNk9DUk1tTk9xS0R2WFZ1azExSEQ5ejVneVJrWkZNbVRLbDBVYkMyclZyTVRRMDFMRjBLcFZLQ2dzTFdiNTh1V1MzKytDREQzajExVmM1ZmZvMFR6NzVKQnMyYkNBOVBaMnRXN2RLb3VLSEgzN0lxbFdyR0RGaXhCK09NemgvL3J4VWthZFVLbEVvRkZKMWVGcGEyaDg2bHVEdTBXZzBaR1ZsRVI4ZlQxeGNIQmN2WGlRbEpRVzFXZzNVNXhNKzl0aGpQUGJZWXdRRkJlSGw1ZlhJNUpPMlpsWDk5OTkvM3loUFU5c2dRc3ZFaVJPbHphaW5ubnFLelpzM3MzdjNiakl6TTNVeURnY09ITWdUVHp4QnIxNjllUExKSjdHd3NFQW1rMG14SjFaV1ZwU1ZsVW1QMTJaL1ZsWlc2dHh1YW1xS25wNGVQLy84TThlT0hjUEl5SWlubm5wS2NubXNYYnRXMm5Rc0tDaG9OclpCSnBNSkVVOGdFTngzaEpBbkVBaWFSTmdtZFRFME5NVGEycHAzMzMyWGtTTkg4c2tubitnSVVFdVhMbTJVSVZoWFY0ZGFyZFlSTEMwdExkbS9mMytqNDZ2VmF0TFMwdGk3ZHkrSERoMWl4SWdSYk4rK0hXdHJhOVJxTmVYbDVaU1hsL1B4eHgvejZhZWY4dHBycnpGOSt2UW11L0hlUzJwcmEwbEpTWkhPWmZ2MjdheGN1Ukl6TXpQQ3dzSjBPbHc2T3p2ajUrZkhpaFVyV0xseUpXcTFHbnQ3ZTUwcXhWdjU3cnZ2Mkxkdlg3UDNOOVY0NWNVWFgydzA0WGQzZCtmMDZkTmtaV1dSbnA1T2VubzYxNjVkNC9MbHl4dzllcFM2dWpyMDlmWDU5ZGRmYnlzODNJblkyRmdPSFRxRWs1TVRKaVltRkJRVXNHdlhMcnAxNjlaaWU5dFhYMzNWckFpN2YvLytKaXVRR2xKZFhVMVlXQmpIamgxanc0WU55R1F5eWY1MytQQmhLaW9xK09tbm41REpaSTlFTVBhNmRldllzbVVMdGJXMVRKa3loZGRlZSswdjZUVGFGaGcxYWhSUVgyRnk5dXhacGsyYnBpTmkvdC8vL1I4dUxpN05DcHNUSjA1azRzU0pRUDFHeEsyV1dLaXZtTjIwYVJQLytNYy9HRDE2TkJVVkZRUUhCN055NWNyYml0YzFOVFZTUjNGRFEwTldybHhKNzk2OXBmc0xDZ3FZUG4wNlZWVlZUSmt5cGNsaitQbjU0ZWZuMStqMnNySXlJaU1qR1Q5K3ZNN25XYWxVc25yMTZrWVZyKzNhdFNNME5KUVZLMWJvZkw1cWEydjU0b3N2K09LTEw2aXBxYUcwdEpUSmt5ZnJ2SC9xNnVxazY1Q3RyUzFidG14cDlwd2I4dEZISCtrYzQrREJneHc2ZEFoQUVwRUU5eCtaVElhTGl3c3VMaTRNSGp5WTh2Snljbk56MmIxN040Y09IU0lySzR1c3JDeU9IRG1DbVprWnpzN09QUDMwMDR3YU5Vb1NZaDlHV3J1cWZ2cjA2Ynp5eWlzc1dMQ0FyS3dzTm16WUlGWFlwYVdsOGRaYmIrbmtXNDRkTzViTm16ZXpkT2xTN08zdEdUaHdvSFJmY3puTnFhbXB5T1Z5NUhKNWs1dTFVNmRPMWZsOTc5NjlPRHM3MDZGREIvcjE2NGVucHllZW5wNjR1N3ZqN3U0dVhXdHFhbXJJeXNwcXRpSllJQkFJL2dxRWtDY1FDQnJSMmhPOHBtZ3J0c25teGp4eDRrU2VlT0lKRmk1Y2lJZUhSeU1yVm1wcUtsOSsrV1d6K1ZDVEprMlNndVd0ckt3NGVmSWt2L3p5QzFWVlZZM0N4L1gwOURBeU1tTDE2dFVrSlNYeDhjY2YzL2JmNlc2cHJxNW0xcXhaeE1mSG82K3Z6OUtsUy9uSFAvNUJYbDRlZi8vNzN4c0pZbks1bkUyYk5oRVhGMGRGUlFWR1JrWjA3ZHExa1VpcVZDcWxxcmdaTTJZMG1reERmWFZpWVdFaG4zMzJXYVA3dExiaVcybTRZR3NvbmlxVlNsSlRVeWtvS1BoVEloN1VDN3EzV3JFREF3T1pQMzkraTQ5aGJHemNyTFgyZGdLVVNxWGkyMisvNWNjZmY4VEh4NGN0VzdiZzZla0oxQXNNUTRZTUlUdzhuRTJiTm1Ga1pNU3JyNzZLaFlVRk5UVTFkeFNxSDBScWEydlpzV01IR3pkdXBGMjdkanozM0hPTk5nMGVOcXFycTNXcVdIeDhmQWdORGFXOHZKeUFnSUJHbFhkL2h1TGlZbUpqWTZYQTk0S0NBdnIwNlVOK2ZqNFhMbHhnNnRTcGhJU0U0T3ZyaTd1N081MDZkZExKTGx1NGNDSG56cDNqbTIrK1FhRlFNSHYyYk9iTm04ZklrU09KaUloZzhlTEZtSnViczJIRGhrWTVWWGRMYVdrcFFKTUNZMVZWRmZuNStTeGN1RkRheFBrajdObXpSOHBWYlFrSER4NlVyamVEQmcxaTBxUkp2UHJxcTBETHNqQUY5eDU5Zlgwc0xTMnh0TFRrM1hmZlpjYU1HWncrZlpwRGh3NlJuSnhNWVdFaGlZbUpKQ1ltc21iTkd2cjM3OCt3WWNQdzgvUEQydHE2VVY3aWcwcGJxYW8vZCs0YzU4K2ZaK1RJa1ppYm0yTmlZa0p0YlMxZmYvMDFQajQrT2h1NVRrNU9oSWFHOHR0dnZ6RjI3TmdXVlUybXBLVGc1ZVVsZmE5Ky9QSEhPcHVQV2hJVEUzVStqejE3OW16a3NGQXFsUlFWRldGdGJjMzU4K2RSS3BWTnhzRm8rZW1ubjZpdXJtYlNwRWxOM3EvUmFOaTdkeS90MnJWajJMQmhkendYZ1VBZ3VCVWg1QWtFQWgzYXlnU3ZJUStDYmRMTHl3c3ZMeStXTEZuQzlPblRTVWxKNGNVWFh3VHFxeHMzYnR4SXg0NGRHMW1IdFV5ZVBKbWtwQ1NxcTZzSkRBeVU3THZIangvbnYvLzlMN3QzNzhiTXpBeWxVaW1KcHIvODhndmJ0Mitudkx6OHZnaDVNMmZPSkNvcWl1WExsNlBSYVBqZ2d3ODRkZW9VQXdZTVlOKytmWmlZbUVoaDhYSzVITFZhalZLcDFQbTVmUGt5SmlZbURCNDhtUDM3OTZOU3FVaE1USlM2dURVbkFwdVltRkJlWHQ1SUJMNlZFeWRPTk51OTlYYmNiWU9RZ0lBQW9xS2lxS21wb2JLeUVpTWpvejhza3MyWU1hUFo2cjNialVzdWwrUGo0OE9hTld1YXRPMTg5dGxuNU9mbmMvVG9VWXlNak5EVDArUExMNytVOGk0Zk5uNzk5VmMyYjk0TTFEZWplZTIxMTFwNVJQZWZpb29LMXF4WkE5UnZaQXdmUHB6SEhudU0zTnhjWG5qaGhVWXhBaFVWRmR5NGNhUEpqdVBlM3Q1TkxtcWgvbk0xZS9ac29MNjV5dURCZ3hrL2ZqeUppWW00dWJtaFZDclp0MjhmNTg2ZDQ0Y2Zmc0RhMnByZHUzZnJIT1B0dDk5R3BWTGg2dXBLY0hBdzdkdTM1NE1QUGlBOFBKejA5SFRHalJ2SHJGbXo3a3BVYXc2dFRlNTJEUnZ1MUJINlZ2VDE5WkhMNVZ5OGVGRVM4dExTMHJodzRZTDBlWTJLaXFLMnRoWnJhK3Q3L2gwa3VIOFlHeHN6ZVBCZ0JnNGNTR1ptSnJHeHNjVEd4aElmSDA5cWFpcEhqeDdsK1BIanVMcTZFaFFVSkZsd1BUdzhIcGdtT20yNXFqNDBOSlJaczJZUkhoN09zV1BIR0RkdUhGZXZYdVhhdFd1RWg0ZnJmSlpPbmp6SnFWT25nUHA4dW1IRGh0Mng0dnpFaVJNNm1jNGRPblJvOHByWDBGNnJKVE16ay9qNGVDNWR1a1JDUWdLWEwxL21wWmRlNG8wMzN1RDc3Ny9Id3NKQ3lyeHNpdmo0ZUk0ZE85YWtrSmVZbU1qeTVjdUpqNCtYbXVNSUJBTEJIMFVJZVFMQkkweGJudUExNUVHeVRmYnUzWnRseTVieDhjY2ZrNWlZaUwyOVBWdTNicFdxOVpvVDNBWVBIc3oxNjlmNThjY2ZjWGQzNTlsbm53V1FiTUtPam81VVZWVXhZY0lFbkoyZGVmSEZGeGs2ZE9oOTNjbDFkSFJrN3R5NVVwZGRUMDlQdG03ZHlxbFRwOGpMeTJ1eFBXek1tREU4ODh3elVwNmdpNHZMUGFzYzh2WDFaZXpZc1gvNDcySmpZNXNVTjFxQ1RDYkR5TWpvcnNYVGwxNTZTZXEyZHl0UlVWSDg5Tk5QemY2dE50K3JPZHExYThjWFgzd2haZnFZbUpnd1lNQ0FKajlyRHpJeE1UR3NYcjJhNHVKaUFnTURtVHQzTGpZMk5xMDlyUHVPalkwTmtaR1JBTkpucUxDd1VDZUhWQ3VpYTkrZmlZbUpMRml3b05IN2RmTGt5WTBXdFZldVhHSGx5cFVFQlFYeHozLytrNTQ5ZStvOFpzcVVLWXdlUFpxMzMzNWJ5dnNzS2lyaTVzMmJtSmlZU0tIdmdCU3ZjUFhxVlU2ZlBzMlJJMGVvcTZ2RDF0YVd2THc4ZnZubEZ3b0tDZ2dPRHNiTHkwdXFMdFdTbXBwS2NuSnlrNitEVmxBN2N1U0lqcENlbFpVRjFGdU5EeHc0UUx0MjdhU3FudEdqUnpOMDZGQXVYYnJFVzIrOTFmeUxmQXZUcDA5bjZ0U3B2UFBPTzFJdVYwSkNnaVNvYXNkeDh1UkovUDM5SmF2eXNXUEhNRFUxQmVvcnU2OWV2Y3F2di80SzFQK2JDTm9PY3JsY3NrOE9HVEtFa3BJUzB0TFMyTDkvUDZkT25VS2hVS0JRS0RoMDZCQldWbGI0K3ZyeTlOTlBNMmpRb0RhZHA5ZldxK3FOakl4NDRZVVhlUGJaWi9ua2swL1l0R2tUQUQxNjlOQVJTbU5qWTNuLy9mZXh0N2RuMnJScExGcTBpR25UcHZITk45OUkxeG40WCthbVRDWWpJU0dCek16TXU4cExmZkhGRjBsS1NnTHE1eXRkdTNabHhJZ1I5TzNibHhVclZoQWZIOC9zMmJPbGE2cDJmdGh3VGxSWVdLaVQwd24xemF4eWNuS1lQSGt5bnA2ZWZQUE5ONDBxL3dRQ2dhQ2xDQ0ZQSUhoRWFlc1R2RnRwYTdaSmxVclZiT1dGdjc4L1R6enhoTFJvYzNCd1lPellzVTFXbnRUVjFYSGd3QUcrLy81Nzh2THllUG5sbDNYc3UxcHJyMHdtdzl6Y25NOCsrNHp2di8rZWQ5OTlGeGNYRjE1NjZTVkdqQmh4WHpMQjVzNmRLeTFFb2I3cVVOdWhVcTFXVTF0YmkwcWxRcTFXUzVVcGNya2NtVXdtL1ZkUFR3OTlmWDMwOVBTSWpvNUdyVmEzU0JTOVUwNGN3TWFORysveXpPQzU1NTVyRkx6ZkZMMTY5U0k2T3ZxdW5tUFNwRWs2dS9IKy92NTNQTmJRb1VPbFJnSmErdlhyMStJeFdGcGFFaFVWQmRTL1J4K1VxcEdXb2xhcmlZMk41YzAzMzBTbFV0R3hZMGMyYk5qdzBGamU3Z2J0Um9lV3paczNzM2J0V3VtMmJkdTJzWExsU2ltcnJpSHA2ZW44L3Z2djBtZHoxNjVkNk9ucDRlYm1KbFVVM3dscmEydXNyYTExYnF1b3FHRFdyRm5FeHNaU1VsSkM1ODZkZWVxcHAvanl5eSt4dGJXbHVycWFVNmRPY2ZMa1NUWnUzRWhKU1FrREJ3N1VFUnQvKyswM3FSRkhjeXhidHF6SjIzZnMyTUdPSFR1d3NyS1NoRHhEUTBPZDgxKzlldlZ0SzhvQnFYSVkwQm5ieUpFakdUbHlwTlMxZHY3OCtZMjYxcTVjdVZKNmZIVjFOY2VQSDVjcUp1KzJJbGh3L3pFMk5zYlkyQmduSnlmNjl1M0x6WnMzT1hUb0VQdjM3eWN6TTVQOC9IeXlzN1A1N2JmZk1EWTJadFNvVVZKMW1LbXBhWnNTOXRwNlZYMXRiUzNuejU5bjY5YXRuRDkvbnFDZ0lIcjE2c1hXclZzWk0yWU0zM3p6RFZsWldTeGJ0Z3hUVTFQV3IxK1BtNXNiZW5wNmZQREJCenovL1BOODhNRUhtSnViODl0dnY1R2RuVTFOVFEwT0RnNnNXYk1HWDE5ZnVuVHBJZ244elZWdGF6ZSt0RXljT0JHVlNrVklTSWprRUVsSlNXSEJnZ1ZjdUhDQmtTTkhTb0k5MUF0NTl2YjJIRDU4R0FjSEI0cUxpemwzN3B6T1JtdDhmRHdLaFFKRFEwT21UNS9PNU1tVGRhSUlCQUtCNEk4aXJpQUN3U05LVzUvZ1FkdTBUWWFIaDFOUVVNQzVjK2NJRFExRnFWU1NrSkJBU2tvS0tTa3B4TVRFa0phV2hxV2xKYSsvL2pyNit2cnMyTEdER1RObVlHUmtoSyt2TDI1dWJ2VHMyUk1mSHgvKytjOS9rcCtmejRBQkExaXpaZzAyTmpaczJiSUZjM056NnVycTJMVnJGM1oyZHBJZ0V4d2N6TnExYTBsT1RtYmR1blVzVzdhTURSczJzSDc5ZXJ5OXZlL3F2SnVqb1loM0s5cWN2ajlLU3lzYkJYK2VoMDNFQTdodzRRTExsaTJqcnE2TzRPQmczbnZ2dlVkYXhHdUs0dUxpTzc0bTJvN2pQLy84TTF1MmJKR3UwK1BHaldQYXRHbVltNXMzMmNDbnVycWFyVnUzc21QSERwM2I1ODZkeStqUm82WGZUVTFONmRLbEN3TUdEQ0EwTkpUTGx5L3p6VGZma0p5Y2pJZUhCNTZlbm5oN2V6Tmd3QURrY2psWHIxN0Z4TVNFOWV2WFM4ZVlQSGx5czVtazMzMzNIWnMzYjJiZnZuM05idjRzWHJ5WTJOallabCtEdTdIRnR3UkhSMGVHRHgvT3ZIbnpwT1BmbXBGMzRjSUZkdS9lTGE2SER3RHQyN2RuM0xoeGpCNDltdlQwZE9MaTRpUUxibVptSnR1M2IyZm56cDE0ZTN0TG5XOGZlK3l4UnRWWXJVRmJycXBmdTNZdC8vblBmNml1cnNiZjM1OWx5NVl4Wk1nUVpESVpFeVpNNE1DQkExeTZkSW13c0RBOFBUMVp1WEtsMUJEdDZhZWZ4c0RBZ0k4Ly9walZxMWZ6ejMvK2swT0hEaUdYeXhrMGFCRDkrdlZqMjdadHZQZmVlenJQT1h2MmJIeDhmQnFOUlZ1SnJPWFdKaFlGQlFWTW5Ub1ZqVWJEN05tem1UaHhZcU9OM0gvKzg1K3NXTEdDRHovOEVLalBoMjRZYWRHbFN4ZmVldXN0aGc0ZCtrZzBvUklJQlBjZkllUUpCSThvYlhtQ3A2VXQyaVlURWhMNC9mZmZjWEp5WXRLa1NjaGtNajc5OUZOU1UxTnhkSFFrSkNTRWFkT20wYmR2WDJsbmZzcVVLVVJIUjNQMjdGbmk0dUw0L2ZmZjZkZXZIMzUrZmd3Wk1vU2hRNGRLVFRCVUtoWGZmLzg5MWRYVkFMaTZ1akpuenB4RzQvRDM5eWNzTEl5b3FDaU9IajNhckZWVElIaFlLQ2twWWNXS0ZWeS9maDB6TXpQbXo1OHYzdmROa0pDUTBNaW0ycERLeWtwR2p4N05va1dMK052Zi9zYlRUejlOUUVBQUlTRWhlSHA2U3ZseVE0WU1hYlRvRFFzTG8ydlhybzBpRmJRMjI0WTByTWEyc3JLaWQrL2VwS2VuODhzdnY2QlFLRkNyMVV5ZVBKbVpNMmMyV1JtbnI2L2ZiTVdLOW5aalkrTm14VGkxV24zYi9MM1hYMys5MmZ2K0RJR0JnYzFtb1dycDFxMGIzYnAxdXkvUEw3Zy90R3ZYRGw5ZlgzeDlmUmsyYkJoRlJVV2twS1R3ODg4L0V4VVZSWEp5TWxldVhPR1hYMzdCMHRLU1RwMDZNV0xFQ0hyMzd0MXF1WWx0dWFxK2E5ZXVhRFFhQmc4ZTNDanp0WDM3OWt5Y09KRzh2RHl5czdONSsrMjNHMzNPQncwYWhLZW5KeVVsSlFRSEJ6TjQ4R0NkKzdkdDJ5WlY0RG83TzkrMnFyMUhqeDdOTnFXQStrM3BOV3ZXNE9ibTFteUV3MU5QUGNWVFR6MTEyM04rNVpWWGJucy9jTnRvRFMxcjE2NGxLQ2lJenAwNy8ya25pa0FnZUhBUlFwNUE4QkJUVjFkSFRVME4xZFhWbEphV2N1SENCV0ppWWxpNmRHbWJudUJCMjdWTk5qWDJkZXZXMGE1ZHUyWW5WSEs1bkpDUUVFSkNRaHJkcHcyVWIvalkwNmRQbzlGbzBHZzBkM3c5ZS9Ub1FZOGVQZjdBR2R4NzFHbzFsWldWNU9Ua2NPVElFZmJ2M3k5WldmVDE5VEV6TThQSnlZa01GVDZPQUFBZ0FFbEVRVlNSSTBjeWVQRGdSalk4Z2VCTzVPYm04c1liYjZCUUtMQ3hzV0hkdW5WTlZsWTg2cHcrZlpvTEZ5NUlXVzVOVVZSVVJHRmhJYlcxdGMwMnV3Q2F2R1o5KysyM0JBUUV0TGpqZUVGQkFlZlBuOGZOelkwcFU2WklJbUZOVFExcGFXbjM5VnBRVzF0N1d5RnY3ZHExZDdUV2hvZUgzN1l6WlZPY1BYdVduSnljUm1OSlNrcmk1NTkvMXJtOWE5ZXVRb3grQURFeE1jSEV4QVJYVjFjR0RoeElUazRPdi96eUM0Y1BIeVk3TzV2czdHd3lNek9sM041Um8wYng5Tk5QNCtqb2lJbUp5VjltcVd6TFZmWDkrdldqWDc5K3QzMk12YjM5YlR2QzMyN0Q0bDdIamR5dXNjVmZqVFpMRU9vYmVIVHIxbzNnNEdDNmRPbUN1Ym01RkNQUWxtemVBb0hnM2lPRVBJSGdJYUt5c3BMYzNGeHUzTGhCVGs0T0NvV0NhOWV1Y2YzNmRiS3pzNlVxdTZWTGw3YnBDZDZEaHAyZDNUMC9wa3dtYS9QZEQ4dkt5cmg4K1RLSmlZbEVSa1pLK1lreW1RdzdPenNDQWdMbzFLa1R2WHYzcG1QSGpnK2wxVk53LzhuSXlPRHp6ejlIb1ZEZzdPek03Tm16N3lqQVBJb2NQSGlRVHo3NUJGZFhWNTNxRXEzTlZxRlE0T1BqdzhtVEp3RnVLNFJldm54Wnl1ZHNpRXFsSWo4L3Y4bU80eDRlSG8wc3ZXZk9uR0hKa2lYU1pwQ2xwU1Z1Ym01NGUzdmo3ZTJOajQ4UEJnWUdXRmxaL2ZFVHZnT1ptWm5ZMjlzM2UzOVdWdFlkRjdyYXlzT29xQ2lDZ29MdUtNQVVGUlh4ODg4LzYyUVdBbEltWUVSRWhNN3RzMmZQRmtMZVE0Q2pveU5UcDA1bDRzU0pKQ1FrRUJVVlJWSlNFa2xKU1JRV0ZoSWVIczZPSFR2bzNMa3ozYnAxbzNQbnpnUUdCb3BOTGNGZDBiVnJWN0t5c2lnc0xDUWpJNE9NakF6SnF0K2hRd2ZjM056dzhQQ2dRNGNPT0RrNTRlVGtoSU9EdzMySkVoQUlCSzJIRVBJRWdnZVk2dXBxVWxKU2lJdUw0K0xGaXlnVUNzckx5Nm1vcUtDeXNsSW5LMDVQVHc4UEQ0OG1MVkFDUVV2UmFEU2twNmR6OE9CQmZ2dnROM0p6Y3lrdExaV3FCenQzN3N3enp6eERTRWdJdHJhMm1KbVp0ZmFRQlE4dzFkWFZMRisrblBQbnp5T1R5Wmc5ZXphUFAvNTRhdytyMWNuSnlhR29xRWl5NE0rWk00Zmp4NC9qNWVYRnVuWHJkRFppZXZYcWhZbUpDYzgvL3p4NmVucW8xV3I2OXUyTGk0dExzOGVmUFh0Mm82b3lMUWNPSEdneXV1Q3JyNzZpVDU4K09yZU5IRG1TWWNPR29WQW9wSTdqcWFtcFJFZEhzMnZYTGpRYURRRUJBV3pkdXZWdVhnYUpYYnQyb1ZBb3NMT3p3OGpJaUxpNE9OTFMwbTdiMVh2OSt2VXRxb3lxcnE2bXJLeU1FeWRPU0JXRldxcXFxZ0RZdlhzM216WnRvclMwbEtOSGp6WTZ4cTBaZVlLSEV5TWpJNmxLdnF5c2pLS2lJaW5xNCtMRmkwUkZSUkVkSFkyWm1SblcxdFlFQndjemZQandObFh0SldpN2FEUWFhbXBxK09LTEw2aW9xS0NrcElSTGx5NXg4ZUpGRWhJU3lNN081dnIxNjF5L2ZwM2ZmLzhkdVZ5T3Fha3BKaVltbUpxYTR1N3VUdWZPbmVuYXRTc0JBUUYzdFdFdkVBamFEa0xJRXdqYU9Ob3Y3dXJxYXFxcnEwbFBUeWNtSm9hWW1CZ1NFeE9saFlRV0F3TUREQTBOc2JLeXd0YldWaXE1RHdvS0VydS9ncnVpcXFxSzh2SnlMbDY4eUk4Ly9raHNiS3pVbmRqRXhBUTdPenY2OSsvUGM4ODloNCtQVDV1dkpCUThHRlJWVmJGdzRVTE9uRG1Ea1pFUjc3NzdMZ01HREdqdFliVTZtWm1adlA3NjZ5aVZTbzRlUGNwUFAvM0VwRW1UQ0E0T1pzS0VDWTNFS1dkblozYnQya1ZTVWhKS3BaTDI3ZHZUdFd0WG5jY29sVW8wR28zMDJmMzIyMjlSS3BXTm5udktsQ2tNR1RLa3lZNjJEZzRPVFk2M1hidDJVZ1ZlUXlvckswbE9UcjZ0L2JXbFZGWldFaDRlTHYwdWs4a1lQSGp3YlhPdndzTEM2Tml4NHgyUHZXZlBua2FaZDF1MmJPSGd3WU1rSnljRGtKYVdSdS9ldlFrTkRiM0xNeEE4YkppYm0yTnVibzY3dXpzalI0N2syclZyN04rL24rUEhqMU5ZV0loQ29lRDY5ZXZzMnJVTE56YzN4b3daUS8vKy9iR3hzY0hVMVBTUmRUZ0ltcWRoaHJPMXRUVWRPblNnUzVjdVBQLzg4MEI5bE1HRkN4ZTRlUEVpY1hGeDVPZm5VMU5UUTNGeE1ibTV1YVNtcG5MczJER2dmcTNnNys5UDkrN2RDUW9Ld3R2Ykd4TVRFd3dNRERBd01CQWRkUVdDQndEeEtSVUkyaGdhalliQ3drS3lzckxJeWNuaHhvMGJVaVdEUXFHZ3RMUlU1L0htNXVZNE9qcmk3T3lNbzZNajd1N3VlSGg0NE9IaDBlekNTaUM0RTNWMWRXUmtaSkNZbUVoMGREUlJVVkZTN3AyUmtSSCsvdjZTVGFoSGp4NGljRmx3VHlrcEtlRzc3NzdqeUpFaldGaFlNR1hLRkVhTkd0WGF3MnAxQ2dzTGVlV1ZWMUNwVlB6NzMvL21wNTkrWXVuU3BmajYraElhR3NyT25Uc3hNRERRNlRpdVVxbWtUdU4xZFhVb0ZBcGlZbUx3OGZIQnlzcUt1TGc0TWpNejBXZzAwdWU0dWE2S2Nya2NDd3VMWmp1T2E4Vy9WYXRXRVJZVzlvZlByNjZ1cmxId2ZVdVlOR2tTenovL1BGVlZWVlJYVjJOaFlYRkgyMnhjWEJ3bEpTVjNQUGJWcTFjYjNYYno1azBBWG43NVpmcjI3VXZuenAzUjA5UGorUEhqalhMd29QbU1QS2pQQ211cXU3dmc0Y0xUMDVQcDA2Y3pkZXBVNHVMaWlJeU1KQ2twaWVUa1pCUUtCYXRYcjJianhvMTA3ZHFWSGoxNkVCZ1lTS2RPblVSWGJrR0xzYlcxbFpwdWFEUWE4dkx5cFBWRFJrWUcyZG5aNU9Ua2tKMmRUV2xwS2ZIeDhWSk1ncEdSRWU3dTd0SWF3dFhWRlVkSFJ4d2RIYkczdHhkNWV3SkJHMFFJZVFKQkc2Q2dvSURMbHkrVGtKQkFVbElTQlFVRjNMeDVrOUxTVWlvcUtuUWVhMnBxaW8rUER4MDdkcVJUcDA2NHVyclN2bjE3TEN3c01EYzNGemxrZ2o5RlJVVUZFUkVSSEQ1OG1KU1VGTEt6czZtcHFRSHE4NjJHRGgzSzQ0OC9qcnU3dTVqY0NlNExTcVdTYmR1MnNXdlhMdlQxOVhudXVlY1lQMzU4YXcrclRXQnBhWW1scFNVTEZpekF6YzJObVRObkVoSVN3czZkTzltelp3L0Z4Y1V0UHRhU0pVdlFhRFNzV3JVS21VeEdjSER3SGNQblc4cWdRWVBvM3IzN0gvNjdQWHYyM1BWejZ1bnBZV3BxZXR2ODE0YUVoWVcxcUhxNFlVU0ZsbW5UcGpYWlVDUThQSnlVbEpRbWp4TVJFZEVvSXcvcXN3V0ZrUGZvWUdwcVNwOCtmZWpkdTdlMGFSc1ZGY1d4WThlNGN1V0tsS1ZvYlcyTm82TWpmZnIwWWZEZ3dYaDZlb3BxZDBHTGtjbGtPRGc0NE9EZ1FLOWV2VkNwVkpTWGwxTmFXa3BwYVNsWldWblN1aU01T1pteXNqS1NrNU9sS21Nakl5TXNMQ3l3c0xEQTJ0b2FMeTh2QWdNRDZkS2xDNjZ1cm1LdElSQzBBV1FhalViVDJvTVFDQjRGMUdvMVNxVVNsVXBGV1ZtWnRDTjcvdng1TWpNenBVWVVVUDhGcksrdmoxd3V4OURRa0lDQUFIcjI3RW5QbmozeDgvTzdKMVlrZ1FEKzE2RzRvS0NBSDMvOGtRTUhEbEJVVkFUVVY5OW83UmZqeDQvbnlTZWZGSFlMd1gxRnJWYXpiOTgrUHZua0UyUXlHY09IRCtlamp6NFNDOWdHVkZSVU5DdFdhYXZ1dEIzSDFXcTExR0g4MXArR0lueExPNDQvREdnMEdsUXFsYmlXQ2RvVWFyV2E1T1JrZHV6WXdhbFRwNmlvcUtDMnRsYTZQekF3a0lrVEp4SWFHb3FabVpuWVJCUGNNelFhRFdscGFadzdkNDZvcUNnU0VoS2tuRzJsVXFtelBnRm8zNzQ5UVVGQmhJU0UwTE5uVHh3ZEhaSEw1ZWpyNjR2cnFrRHdGeUtFUElIZ1BsRlRVME4yZHJiMGs1bVpTVnBhbXRSQnRtRkhRTGxjanAyZG5XU1BkWFYxbGV5eGJtNXV3bG9odUtkb05CcUtpb3BJVEV3a0lTR0J5TWhJNHVQanBjVzhrNU1UblRwMW9tdlhydlRzMlJNdkx5OGhwQWp1T3pVMU5lemR1NWZseTVjamw4dDUrdW1uK2ZEREQ4WE92MEFnZUtRb0tTbmg0c1dMa3YwMkpTV0Z5c3BLQUd4c2JIVHN0LzcrL2hnYUdyYnlpQVVQRTBxbEVvVkNJZVU0S2hRS2NuSnlwQjl0a3lVdFZsWldlSHA2NHU3dVRvY09IWEJ4Y1pGc3VkYlcxby9NSnBGQThGY2poRHlCNEI2aFZDcTVkdTBhbHk1ZElpRWhnYlMwTkttRXZiUzBWRWU0azhsa09EczdFeGdZU09mT25mSHo4OFBLeWtxeXlBcmhUbkMvdUhUcEVvY1BIeVltSm9iTXpFeHUzcndwaGR6Mzd0MmJwNTU2aW80ZE8rTG82Q2c2emdyK01qUWFEUWNQSG1UVnFsVVVGeGZ6NUpOUE1tZk9IT3pzN0ZwN2FBS0JRTkFxcUZRcTh2THl5TTdPNXN5Wk14dzllcFNNakF3MEdnM3QyclhEMXRZV0p5Y25ubmppQ1o1ODhrbWNuSnhhZThpQ2g1RGEybHJLeXNvb0xTMmx1TGdZaFVKQlVsS1N0TlpwV0RrcWs4a3dOVFdWYkxrT0RnNzQrZm5Sc1dOSE9uYnNpSTJOamRnWUZnanVFVUxJRXdqK0lOclFjTzJPVlhSME5KR1JrY1RFeEVnN3BscTBwZVp5dVJ3ckt5dXBNVUQzN3QxeGRIUVVYMmFDKzA1ZFhSMjF0YldjT0hHQ0hUdDJjT25TSmFCK3NtVmdZSUNWbFJYRGhnMWo0c1NKMk5qWXRQSm9CWThxY1hGeHpKZ3hnL0x5Y3Z6OS9mbjY2NjlGQXhWQnEzUHo1azFtekpoQlltSWlCZ1lHeko0OW05R2pSNHNxVVVHclVGZFhSMXhjSEQvKytDTm56NTZscHFaRzJpU1d5K1dFaElUdzNIUFAwYU5IRDR5TWpJVE5VWERmcWFtcElTNHVqdlBuenhNZEhVMXFhaW9xbFVxS2VHZ29NMmlMR0xwMzcwNUlTQWpCd2NGWVdGaEk2eVJ4WFJVSS9oaEN5Qk1JYm9OR282RzB0SlRjM0Z6eTgvT2w5dTJwcWFta3BhVlJWRlNrOHlWbGJHeU1uWjBkOXZiMjJOdmI0Kzd1anErdkwxNWVYamc3TzRzdktjRmZRazFORFFxRmdpdFhybkR1M0RuT25Ea2poZUNibUpqZzdlMU5RRUFBZmZ2MkpUZzRXRlRlQ1ZvTmpVWkRURXdNYytiTW9iUzBsS0NnSUQ3NzdETVIvaTlvTXlRbEpiRnk1VXBpWW1Ld3NySmkrdlRwakJvMVNtekVDVnFWM054Y0lpSWlpSXlNSkNVbGhZeU1ER3BxYXBESlpMaTR1TkM3ZDIrNmQrK09uNThmSFRwMEVQTlB3VjlDUlVXRnpqcnB4bzBiNU9mbms1K2ZUMUZSa1U3eklEMDlQVnhjWFBEeDhjSEx5d3NQRHcvczdlMnhzN1BEMXRhMnhZMkxCSUpIRlNIa0NRUzNVRlpXSnRsams1S1N5TTNOcGJTMGxKczNiMUpaV2FrVCttcG9hSWl2cjYvVXlhbERodzZTUGRiQ3drSk1uQVIvS1RkdjN1VHc0Y01jUDM2Y2pJd004dlB6SmN1RHU3czdRNFlNNGZISEg4ZlIwUkVyS3l1eFd5OW9kV0pqWTFtNmRDbXBxYWwwNnRTSkJRc1c0T3ZyMjlyREVnaDB5TW5KWWZIaXhVUkVSR0JtWnNia3laTjUrZVdYUmZhVG9OV3BxNnNqTnplWGpJd01UcDA2eFlrVEo4akp5UUhxNTZqMjl2WjA2TkNCZ1FNSE1tREFBS3l0clZ0NXhJSkhpYXFxS2lsaXFMQ3drSlNVRk1tV201MmRyYk9ta3N2bG1KdWJTK3NvVjFkWEFnSUM2Tml4SS83Ky9rTFlFd2h1UVFoNWdrY1N0Vm90ZFdPcXJLd2tQajZlcUtnb3pwMDdSMXBhbXM1alpUS1paSkUxTUREQXk4dUxIajE2MEtOSEQ3cDI3U282eUFwYURhMTlJVFUxbFMxYnRuRDQ4R0dwUWxSZlh4OFRFeE5DUWtKNC92bm5DUW9LRWhVa2dyK2N0TFEwWW1OakdURmlSQ1BodUxDd2tMZmVlb3VyVjY5aVpXVkZXRmdZSFR0MmJLV1JDZ1MzcDdTMGxGbXpabkh4NHNYYjJtdzFHZzJGaFlVaUMwclFLdFRXMW5MNjlHa3BTcU8ydGhhbFVnblV1MFlHREJqQW1ERmpDQWdJd05EUVVHem9DVnFOb3FJaVltSmlPSC8rUEZGUlVlVG41Nk5VS3FYMVdVTU1EQXp3OWZXbFI0OGU5T3JWQ3o4L1A4aytMcGZMeGFhSzRKRkVDSG1DUjRLNnVqb0tDZ3FrOG02RlFpR1ZmbCs3ZHExUkl3b3JLeXZzN2UyeHRiWEYyZGxaS3Z2Mjh2S2lmZnYyclhnbWdrY2RqVVpEUVVFQlY2NWNJUzR1anRPblQzUGx5aFZVS2hWNmVucTR1Ym5oNStjblRYWmNYRnpFWWxMUUt0VFYxYkZ5NVVwKy92bG5YbjMxVlNaT25Dalp1SzlkdThaSEgzMUVZbUlpcnE2dUxGeTRrT0RnNEZZZXNVQndlMUpTVWxpeFlnWFIwZEdTelhiRWlCR1NtS2RXcTRtTWpHVEpraVc4Ly83NzlPblRwNVZITEhpVXljakk0TXlaTThURXhKQ1Nrc0tOR3plb3E2dERMcGZqNXVZbXhXdDRlWG5Sb1VNSE1WY1F0Q3A1ZVhsY3ZYcFZXcHZsNWVWSjY3YlMwbEtkS0NORFEwTThQRHp3OGZIQjI5c2JWMWRYeVpKcloyZEh1M2J0V3ZGTUJJSy9CaUhrQ1I1SzFHbzFOMjdjSUNrcGlTdFhybkR0MmpVcG42RzR1TGhSNjNScmEydjgvUHdJQ0FqQTM5OGZXMXRiYkd4c3NMYTJ4c3pNVEV4dUJHMkNxS2dvVHB3NHdhVkxsMUFvRkZMSFdSTVRFMEpEUXhrNGNDQmVYbDY0dWJsaFpHVFUyc01WUE9Ja0ppWXlmLzU4YnR5NGdiR3hNZVBHamVPZGQ5NGhPenViSlV1V0VCRVJnWU9EQTNQbXpHSFFvRUd0UFZ5Qm9FVW9GQXFXTEZsQ2RIUTBGaFlXdlBqaWkvejk3MzlITHBlVG1KaklnZ1VMU0U5UHAwdVhMcXhmdjE1MG9SZTBPdFhWMVdSa1pIRDE2bFZPblRyRjJiTm51WG56SmdCbVptYTR1cnJpNit0TC8vNzk2ZG16SitibTVxMDhZc0dqamxxdHByUzBWRnEzWldWbGtaS1NRa3BLQ3NuSnlkTDdWNHVSa1JIVzF0WllXVmxoWTJPRGw1Y1gvdjcrK1BuNTRlcnFLaXBQQlE4bFFzZ1RQRFRrNWVVUkVSSEI2ZE9uaVlxS29xU2twTm5IbXB1YjA2MWJOL3IwNlVOb2FDZ3VMaTUvNFVnRmdwWlRWbGJHZ1FNSENBOFBKemMzVitjK1YxZFhubjMyV1VhT0hDazZmQXJhRkJxTmhxMWJ0eElXRnFZVGJqMXExQ2lxcTZ2NTlkZGYwZGZYWis3Y3VUejMzSE90T0ZLQjRJK2o3V1o3NmRJbHlXYmJyVnMzcGt5WkluV3ZOelkyWnZIaXhRd2NPTENWUnlzUTZGSlpXY25odzRmNTE3LytoVUtoMExtdmZmdjJEQjgrbk9lZWV3NDNON2RXR3FGQTBEd3FsWXJyMTY4VEdSbkptVE5udUhEaGduVGRiUW9MQ3d1Q2c0TUpDUWtoTkRRVVYxZFhZY1VWUEJRSUlVL3d3S0RSYUNncks1UEtyTE96czdsMjdScXBxYW1rcEtSUVdGaW84M2h0eUsrMmk2eTd1N3Rra1JVZHZBUnRsY3JLU3E1ZHU4Ymx5NWM1ZCs0Y2taR1JsSmFXQWtpN2pKMDZkYUovLy80RUJnYUtqRVpCbTZTc3JJelhYMytkNU9Sa21wcG1XRmhZOE9hYmJ6SisvSGhSOFN4NElFbEpTZUhMTDcrVUdtQm9OQm9xS3l1bDk3dE1KcU5mdjM0c1hMaFFiTFFJMml6SnljbWNQWHVXMk5oWVVsTlR5YzNOUmFsVW9xK3ZqNysvUC8zNzk2ZGp4NDc0K1BoZ1oyY25ydGVDTm9kS3BaSXFUbE5UVTFFb0ZKSXR0NkNnZ0txcUtwM0hXMWxaNGVucEthMEpIUndjcFBXaXRiVzFlSThMSGhpRWtDZG8wNVNYbDNQbHloV3VYTGtpNVhzVUZSVlJWRlRFelpzM0czVTc4dlQwbE95eDd1N3VrajNXMHRKU0NCNkNOazFXVmhZblQ1N2s5T25UWkdSa2tKT1RJMDJtQXdJQ0dEQmdBRUZCUVhUbzBBRmJXOXZXSHE1QWNGdU9IajNLL1BuemRhcnhvRjdjMEdnMHVMbTVzWEhqUnRGQlVmQkFjK1BHRFQ3KytHTXVYTGpRNkQ2WlRJYWhvU0dmZnZvcEF3WU1hSVhSQ1FRdHA3UzBsTXpNVEs1Y3VjTEpreWVKaW9xU3Fwd3NMUzNwMEtFRGdZR0JEQmd3Z0s1ZHU0cjREa0diUmFsVVNtdkZvcUlpNlgxOTVjb1ZVbE5URzhVcm1adWJZMjF0amJXMU5iYTJ0dmo1K2VIbjU0ZXZyeS8yOXZaQzJCTzBXWVNRSjJoVEtKVktFaElTT0gzNk5CRVJFVnk1Y3FWUjU2S0d1THU3Uy9iWTd0MjdpNG1GNEMrbnRyWVdQVDI5dThyZlVDcVZ4TWJHOHE5Ly9ZdUlpQWdkWWRyUTBKREJnd2N6ZWZKa2ZIeDh4RVJDOEVEeHQ3LzlqZHpjWERRYWpjNTd0K0h2ZG5aMmJOcTBDU2NucDlZYXBrRHdwMGhQVDJmeTVNbVM0Tkh3L2EzOS84REFRTFpzMmRLYXd4UUkvakEzYjk1azc5NjkvUHZmLzZhZ29FRG5Qa2RIUjhhTUdjUFlzV1BGWm96Z2dhSzZ1cHBMbHk1eDd0dzV6cHc1SXpXTGF3NG5KeWQ2OXV4SlNFZ0l2WHIxRXU5M1FadENDSG1Ddnh5VlNrVkpTWW0wVTVLVmxjWGx5NWU1ZlBreVY2OWUxZGtwa2NsazBrNkpsWlVWRGc0TzBrNUpZR0Nnc0tzSVdnMlZTa1YwZERUZmZQTU5yNzMyR3IxNzk3N2ozMmcwR25KemMxRW9GRVJFUlBEYmI3OXgvZnAxMUdvMVJrWkdPRGs1NGVYbFJiOSsvZWpidDYrWU1BZ2VTSGJ0MnNYaXhZc0JtaFR5dE1oa01ycDE2OGI4K2ZQeDl2Yit5OGNwRU53dEdvMkdtSmdZUHZua0V6SXlNblRzdEEwZm83MXR5WklsREJzMnJGWEdLaEQ4R1RRYURSY3VYT0MzMzM0aklTRUJoVUpCY1hFeEdvMEdJeU1qZ29LQ0dEaHdJQUVCQVhUbzBJSDI3ZHUzNkxqNStmbXNYYnVXUVlNRzBidDNid3dORGUvem1RZ0VqYW1vcUNBdExZM0xseStUbkp4TVZsWVdoWVdGbEpTVVVGeGNyQ1B5eWVWeW5KMmQ4ZlgxeGQvZkgyOXZiMnhzYkxDeHNjSEt5Z29URTVOV1BCUEJvNGdROGdUM0hiVmFUVTVPRG1scGFWeTllcFgwOUhSeWNuS2tyTHVLaWdxZHg3ZHYzeDR2THk4cHU4RFoyUms3T3p2czdPeXd0TFFVQWFXQ1ZxZWlvb0p0MjdieHd3OC9VRlJVeE1TSkU1a3paMDZ6ajYrcXFpSW1Kb2JUcDA5eitmSmwwdExTZEhMdit2VHBRMGhJQ0g1K2ZuaDZlb3J1V29JSGx0TFNVdDU5OTEwaUl5T2JGRGRBVitEUTA5T2pZOGVPTEY2OFdBU3JDeDRZa3BPVCtmampqN2w2OWFwT0pYVnpRcDZmbng5ZmYvMDFWbFpXZi9sWUJZSjdnVWFqb2FDZ2dOVFVWQzVkdXNUNTgrZUpqWTJscnE0T3FLL1M4L2IyNXJISEhxTjM3OTRFQkFUY2RpNFRFeFBEdEduVGFOZXVIYU5HaldMeTVNblkyZG45VmFjakVEUkpSVVdGbEsrWG41OVBXbG9hYVdscHBLYW1rcE9Ub3lQczZldnJZMjF0TGVYck9UbzY0dXZyaTVlWEYxNWVYcGlhbXJiaW1RZ2VCWVNRSjZDMnRwYnZ2dnVPakl3TVB2dnNzM3R5elB6OGZNNmRPOGU1YytlSWlvb2lMeSt2MmNjYUdob1NIQnhNYUdnb0lTRWhlSHQ3QzdGTzBHYXByYTNsL2ZmZjUvang0OUp0MXRiV0hENTh1TkZqYzNOeitlOS8vOHZ1M2JzYldWUDgvZjJaTW1VSy9mdjN4OWpZK0w2UFd5RDRLemh5NUFpTEZ5K21yS3dNdUwySUIvV2RQVjk2NlNWZWUrMjF2M2FnQXNGZGtwZVh4N1BQUHF0anA5WFMzUHZkME5DUTk5OS9ueEVqUnZ4MUF4VUk3alA1K2ZuczNMbVRuVHQzVWxKU29uT2ZwNmNuNDhhTlk4U0lFVTFXS3ExZXZack5temRMdjNmcDBvV3dzREFzTEN6dSs3Z0ZncnVodUxpWW1KZ1lJaUlpaUlpSUlDc3JxOGxtWGxCZnZlZm41MGV2WHIzbzFhc1hqejMyMkQyTGY5cTVjeWZwNmVtOC92cnJtSnViMzVOakNoNU1oSkQzQ0ZOV1ZrWmtaQ1QvK3RlL1NFcEt3czNOalIwN2RyUzRHcWlxcWtxeXh4WVdGcEthbWtwU1VoSXBLU2xrWjJmcjdGcTBhOWNPUzB0TEtVelV6YzBOUHo4L0FnSUM4UGIycGwyN2R2ZnJOQVdDZTBKZFhSMnhzYkY4OWRWWEpDVWxOVnE4clZ5NWt1N2R1Nk5RS0VoS1N1TGt5Wk5FUjBkVFUxT0RucDRldHJhMnVMdTdFeFFVeElBQkF3Z0lDR2pGc3hFSTdqMTFkWFVzWGJxVXZYdjM2Z2gyVFFrZGRuWjI5T2pSZ3drVEp0Q2xTNWRXR2E5QWNMZkV4OGV6WThjT29xT2pwWTNLVzZmVERkLzdNcG1Ndm4zN3NtalJJbEdWSjNqb3FLdXI0OXk1YzV3NmRZcWtwQ1F5TXpNbFljL0V4SVMrZmZ2U3IxOC92TDI5NmRDaEEzSzVuTkdqUjVPZm42L3pHYkczdDJmMjdObUVob1lLbTZLZ1RhT3RVTDF5NVFySnljbGN2WHFWL1B4OGlvcUtLQzR1cHJTMFZPYzd3ZERRRUE4UER5a2Fxa09IRGxoWldVbTIzRCt5RHA0L2Z6NUhqaHpCMzkrZkNSTW0wS2RQSDFITitvZ2loTHhIRUxWYVRVeE1ERHQyN09EMDZkTlNKcDIxdFRVYk5tekEwOU96eWIrcnJxNG1QVDJkMU5SVVVsSlN5TXpNbEVxUEN3c0xkWnBTNk92cjQrTGlncmUzTno0K1ByaTV1VW1seC9iMjlxSXBoZUNCUXFWU3NXUEhEclpzMlNJRitEZEVKcFBoNmVtSm01c2JWNjVjSVRzN0d3QURBd01lZSt3eFFrTkQ2ZEtsQzE1ZVhpTFhVZkRRa3BXVnhlVEpreWtwS1pHeThXNzlyT2pyNnpOZ3dBREdqaDFMang0OWhJMWM4TUJTV1ZsSlVsSVN4NDRkNDVkZmZ1SG16WnZOaW5uYURyYnZ2LzgrdzRjUGI2VVJDd1QzRjdWYVRXNXVMcW1wcVZ5OGVKR3paODl5NWNvVjFHbzFlbnA2dUxpNDRPdnJpNE9EQS8vNXozK2EzT1N4c0xCZzFLaFJ2UDc2NjhLdElIaGcwR2cwRkJjWGs1K2ZUMEZCQVRrNU9WeTllcFhVMUZUUzA5TXBMQ3pVZWJ5UmtSRzJ0cmJTMnJoRGh3NzQrdnBLWW5kemM2T3FxaXBlZWVVVmtwT1RnZis1MnNhTkcwZG9hQ2dHQmdiMy9Wd0ZiUWNoNUQxaVZGWldzbWJOR3ZiczJTTUplTnEzZ0xtNU9Zc1dMV0xBZ0FGQS9RNWJTa29La1pHUlJFWkdrcFNVUkhWMU5TcVZDcFZLMVNnWHhzbkppWkNRRUxwMzcwNVFVQkJXVmxiSTVYTHBSeUI0RUttcXF1S0xMNzVnMzc1OUtKWEtac3ZvRzFxcVRFMU5HVE5tRE04Kyt5ejI5dllZR0JnSXU3amdvV2Zod29VNjFYZ05rY2xrZUh0N00zUG1USHIwNkNFbW00S0hocnE2T2hRS0JldlhyNWNpRjVvUzlBQ2NuWjNadTNmdlh6NUdnZUN2UnFWU1NaK05IMzc0Z1lNSEQxSlZWUVg4VCtCdXFuSmJKcE1obDhzSkNBaGcxYXBWMk5yYXR0bzVDQVIvQnFWU0tmMWtaR1FRRlJWRmRIUTBGeTllbE9KSHREUmNMNXVZbU5DMWExZDY5T2hCOSs3ZDhmTHlrdFlRMTY5Zlo4YU1HV1JtWmdMLysyNHhNREJnNE1DQnpKdzVFM3Q3KzcvMlJBV3RoaER5SGhIeTh2STRjZUlFbXpadElpOHZyOG1GVnJ0MjdYamlpU2V3c2JFaE9UbVoxTlJVeXN2TGRSNWpabWFHdGJVMU5qWTIyTnJhNHV2clMwQkFBTDYrdnVMQ0lYaW8wSFpxVzc5K1BURXhNYzNtSURXY2ZIYnMySkhYWG51TlhyMTZDYUZDOEVoeC9mcDFKazJhUkhWMWRhTUZtWWVIQjBPR0RPSDU1NThYZVM2Q2g1cGJMYmROQ1hyVHAwOW42dFNwclRSQ2dhQjFxS3FxNHN5Wk0remJ0NDh6Wjg1SVRUTGdmM09xV3pOVW5aeWNlUFBOTnhrd1lJQm9IQ0I0YUZBcWxkeTRjWU1yVjY1dytmSmwwdFBUS1Nnb2tHeTVXc0ZiUy92MjdmSHg4Y0hQencrNVhNN3UzYnVsaG5rTmtjbGtXRnBhTW1IQ0JJWU1HZEtzdzA3dzhDQ0V2SWVjbXBvYURodzR3TUdEQjZYdVVyY0tFczN0aUVGOWxaNm5weWZlM3Q3NCt2cmk2T2lJdmIwOTl2YjJXRnRiTndwMkZnZ2VGbjc4OFVlMmJ0MUtabVptczEwSlFYZmkyYTlmUHhZdlhpekVDc0VqaFZLcDVQUFBQK2VubjM3U3VkM1cxcGJ4NDhmVHYzOS92THk4UkdXMjRKSGdkcFpibVV5R2k0c0xYMy85TmYvUDNubkhOMVcyRGZqSzZLYTBRSUd5VjZ0TUdRb0N5bFRnaFU4UVJVRkJsaURJRWxrQ0RtVEtCaG15UkpRS0lzaFNFQm15QmNvV1N0bENhY3ZzaE83TTc0K1lZME5TU0dkT211ZjZ2ZjVlbXBQa1BJRmN2ZTl6bitlNW4vTGx5enQ0cEFKQndiTjE2MVptejU1dE1UdnZjVEw3VXJSb1VkcTBhY09BQVFQRTdEeEJvVVNyMVJJWEZ5ZnRsbnYzN2wyTFpibm1qWlV5ODZRK3hFcWxrdURnWU5xMmJjdnJyNzh1K3JJV1lrUWhyeEJ6Nzk0OXBrK2ZUbWhvcUVYL3VzZUxkZWJIRkFvRmFyV2EyclZyMDZoUkl4bzJiRWhRVUJCdWJtNjR1Ym1oVXFsRTRVNVE2RWxKU1dIKy9QbHMyN2JOYWlsdFZ0OS9zejlseXBSaDRjS0ZWSzFhdGFDR0t4QTRuSXNYTHpKdTNEaHUzNzR0UGRhb1VTTW1USmhBcVZLbFJBRlA0SkxZV25JTG9GUXFHVEprQ0gzNjlISGc2QVNDZ2tlbjB6Rmp4Z3kyYk5saTgxckVqSzNDUlBYcTFaa3dZUUxCd2NFRk5sNkJ3QkVZalVaME9oMTZ2WjZNakF3dVg3N015Wk1uT2JtRXZSRUFBQ0FBU1VSQlZIMzZOSmN1WGJLWWxQUDRiRll6NW12NjRPQmd4bzRkS3pZVks2U0lRbDRoUTZ2VmN2NzhlYlp2Mzg2T0hUdHM5dlRLS21ncUZBb3FWS2pBa2lWTEtGdTJiRUVOV1NDUURlSGg0U3hkdXBUUTBGQ0wvaTJQWTJ0V252bXhxVk9uMHI1OSszd2ZxMEFnQi9SNlBldldyV1BSb2tVQTFLeFprOTY5ZTB1OVZnVUNBZnoxMTErRWhJUnc4ZUpGMHRMU2VQNzU1NWsrZlRvbFNwUnc5TkFFZ2dMai92MzdEQjgrbkd2WHJtV1pYMldGUXFHZ2RPblNEQm8waURadDJvaE44d1F1UjBwS0N1UEhqK2ZJa1NNVzF4Mlp5ZXFhdjBXTEZuVHUzSm02ZGV2aTUrZFhJT01WNUQrRnNwQm5OQnFKaTAvZ1FVd004ZkVKNlBWNlJ3K3BRRWhMUytQd29ZUHMvWE1QR28zRzVuVGJyREQvUW5CM2QyZjRpRkdVS1ZPbUlJWnNGeXFWaW1MRmlsR3FaQUFsaWhjVG13YmtNMGFqa2RpNGVHSmlZMTNHSDYxV3k3bHpmN1ByangwV08wdlpXOGpMVE4yNjllamQ5LzA4SDJOT0VmNFVMSzRXZjVLVGsvaDIrWEtVS2lYMTZ0V25icjM2aFdwblp1RlB3VktZNDA5UzBpT3VYTG5DK1hOL2MvM2FkVjdyMkltbUw3M2s2R0hsSzhLZmdrZk9EbDI1Y3BtVks1YWoxK3R6Vk1nRDAzZXFSWXVXdk55OFJhR0tOVmtoSENwWTVKekRKU2NuOGMyaWhkeS9mei9MUXA0Wld6UDJsRW9salY1c3pLdHQycnJNVGFUQzdrK2hLZVJwTkZxMjdkakpoazFidUh6MU9rYURBYjFCajhHUTlheWF3b0xSYUVTbE1PS2hOS0FBTW51ZFZUKzh4ekVmVXlnVXBPc1Y2SkhQVWlqenRIcVZVb2xDcWVTWmFsVjV1MHRuWG4rdFBSNGVIbzRlWHFGQW85R3krZGR0YlBsdHUwdjY0Nll3NEtZMG9NeURwZU5HSTZUbzViTU1YZmlULzdoeS9GRVk5YWdVb0RNcUxZTlBJVUg0ay8rNFd2d3g1MnhxaFFHTlFWVW92VEVqL0NrWW5NVWhkNFVlTjJYdXgyTTBHdEViRldRWWxLQW9YQmZtanlNY3luK2NKWWRUWU1STHFiTjVQWi9WTmI3dHZ0NEtOQVlsT2xQVklCOUg3SGdLdXo5T1hjalRhTFhjdWhYSndjTkhXZmZMSm01RzNKS091Ym1wOGZIMndkdmJTellYMVBtRlFhOURsNUdHd2FBSG93SCtYUkpvK3FjMS92cy9vOTJxcWoyOGNQY3VtcDlEemhaR281SFV0RFJTVWxJdGRybXFYTEVDNzNUdFFzdG1MMUd4WWdVOEM0R1FCWWxHcStYbXpRZ09Id20xNFk4YlB0N2VydUdQUVk5ZWt3SDhHL0NVU2hSUFNBd1ZDZ1ZLbGJxZ2hwZHJoRC81ZzRnL3JvSHdKMzhROGNlRXdXQW9kRE1FTWlQOHlUK2MwU0dqMFlqUmtQM1plRWFESG1PbVRjZk1LSlFxMU82Ris3c2pITW9mbkRHSDAyblMwYVE4QkhqcWpEd0FJK1pDbnVsNWluOWpqVUpwbW15Z2R2ZEM1ZWFlbjBOMk9JWGRINmN0NU1YRkp6QnIza0pDVDV3ayt2WWRqRVlqSllvWDU5WFdMUWdPcWthcGtnRVU4L2ZIcjJqUlFwMGsyU0lsSllYMDlIVGk0K1BRYUxTa3BDU2owV2hJVGs0bVBpNE9qVVpEWEh3Y3lVbEpQSHowaU9Ta0pJdXRyaXRWcXN6VWFWODU4Qk5ZWWpBWWVKU1VSRUppSWpFeHNWeS9jWk05ZXc4UUV4dUxRcUdnYkpsQUdqZHF5TGpSd3lsUnZMaWpoK3NVbVAwNUducWNPM2Z2WVRRYUtWVXlnRll0bWhFY1ZJM1NwVXJpNytmbmt2NFVOb1EvZVkrSVA2NkQ4Q2Z2RWZISGRSRCs1QS9DSWRkQk9KVDNPR3NPOTlQYU5menh4dzZMeDRxWEtJR0h1enZGaWhYSDE5ZVhva1dMNGx1MEtGNWVYaFF2Vmh3UER3KzhmYnp4OXZiQng5c2IzNkpGWFdvRHNzTHVqMU1XOGhJU0VoazBmRFFuVDUvQmFEVGk3ZTFGNys3djBPUGRyZ1FFbEVDdFVzbEtQRG1oMVdveEdBeG90VnAwT3AyMEs0N0JZT0Q2OWV2RXhzWVNIUjNOc0dIREhEMVVteGdNQnZSNlBiRng4YXpic0lsVklXdEpUVTFGb1ZCUXAxWk52bHUyMENsRkxFaGk0K0laT3VJVEszOTY5dWhHOGVMRmhUK0ZHT0ZQN2hIeHgzVVIvdVFlRVg5Y0YrRlAzaUFjY2wyRVE3bkhtWE80SDM3NGdmVDBkTXFYTDAvSmtpV3BXTEVpYXJVYXBWS0ptNXNiYXJVYXRWcU5TcVZ5cVdLZHZSUkdmNXl1a0JlZmtNQ2thYlBZL3NjdWxFb0ZEWjkvbnE4bWZVN2xTaFVkUFRTQkE0aStjNGZ4WDB6bStNblQ2UFY2MnI3U2lvbWZqYVYwNlZLT0hwb3NpVTlJWVB5RXlmeTU3eUJLcFlLbWpWOWswdWZqaEQ4dWl2QW5lNGo0SThpTThDZDdpUGdqeUl6d0ovc0lod1NaRVE1bEQ1SERDVEpUR1B4UlRadzRjYUtqQjJFdk9wMk9MNmZPWU51T25TaVZTajdvMjV2Unc0ZFF2bnc1V2ExaEZ4UWN2a1dLMExSeEk5emQzVGg5OWh6LzNJemczb01IdEgybGxXenZxRGdLc3o4N2R1NzV6NStQaDFLdWJCbmhqNHNpL0xFZkVYOEVqeVA4c1I4UmZ3U1BJL3pKSHNJaHdlTUloK3hINUhDQ3h5a00vamhWSVcvZXdpV3MrZmtYUEQwOW1mM1ZKSHAxNzRhZm41OFEwSVZSS0JRVUtWS0VSaTgwb0hhdEd1dzdjSWlMbDYrZzFXcDRxY21Mamg2ZXJERDc0K1B0emF4cEUrblZ2UnRGaS9vS2Yxd1k0WS85aVBnamVCemhqLzJJK0NONEhPRlA5aEFPQ1I1SE9HUS9Jb2NUUEU1aDhNY3BDbmxHbzVHRGg0OHdkOEUzNlBWNlBobzhnRzVkM2tDdGRwNmRJd1g1aTFLcHBGTEZDdmg0ZTNQODVHbkN3aTlSclZvVnFsU3U1UEsvcEkxR0k3di8zTStDYjVhaDErc1pPMm80Yjc3K212QkhJQ0g4eVJvUmZ3UlBRL2lUTlNMK0NKNkc4T2ZKQ0ljRVQwTTRsRFVpaHhNOERXZjJ4eW5tRFQ2SWlXSGhraFVrSkNiUzVNV0dkTzNTV1Fnb3NFS2xVdkY2eC8vajVaZWFrSnlTd3VLbEs0aUt2dTNvWVRtY0J6RXhMRjcycmVSUHA5ZmFDMzhFVmdoL2JDUGlqOEFlaEQrMkVmRkhZQS9DbjZ3UkRnbnNRVGhrRzVIRENlekJXZjF4aWhsNVh5OWF5aCs3LzZTb3J5OGJmbHlGdjcrZm80Y2trQ2xlbnA2MGJQWVM2elpzSWlyNk5ucWRqbFl0bWpsNldBN2w2MFZMMmIxM3YrU1BuMTlSUnc5SklGT0VQOWFJK0NPd0YrR1BOU0wrQ094RitHTWI0WkRBWG9SRDFvZ2NUbUF2enVpUDdHZmszWXk0eGJwZk5xRldxNWd3Zmd4RmkvbzZla2dDbWVQclc0U3ZKbjJCbTFyTnBxM2J1SDdqcHFPSDVERCs4MGN0L0JIWWhmRG5QMFQ4RVdRWDRjOS9pUGdqeUM3Q0gwdUVRNExzSWh6NkQ1SERDYktMcy9rajYwS2VYcTluL3VKbHBLV2xVNnRHRFY1K3FiR2poeVJ3RXBvMmJrUzl1blZJUzA5bnp2eEZHQXdHUncrcHdNbnNUNE42endsL0JIWWovQkh4UjVCemhEOGkvZ2h5anZESGhIQklrRk9FUXlLSEUrUWNaL0pIMW9XODhFdVhPWEh5TkNxVml0WXRtMU15SU1EUlF4STRDVVdMK3RMMmxkYW8xV3FPbnpyTjMrZkRIRDJrQXVmc3VUREpuM1p0WGhIK0NPeEcrQ1BpanlEbkNIOUUvQkhrSE9HUENlR1FJS2NJaDBRT0o4ZzV6dVNQYkF0NUJvT0JFNmZPRUJjZlQ5a3lnYnorV252Wjd4d2lrQThLaFlKMmJWcFRyVXBsa3BLU09YemtHSHE5M3RIREtqQU1CZ04vSFEyVi9HbjNTaXZoajhCdWhEOGkvZ2h5anZCSHhCOUJ6bkYxZjBBNEpNZ2RydTZReU9FRXVjR1ovSkZ0SVM4MUxZMVRwOCtpMSt2cDhMKzJWQ2hmenRGREVqZ1o1Y3FXb2UycnJURVlESndQdThpanBDUkhENm5BU0UxTDQrL3pZWkkvWmNvRU9ucElBaWZEMWYwUjhVZVFHMXpkSHhGL0JMbkJsZjBCNFpBZzk3aXlReUtIRStRV1ovRkh0b1c4eE1TSEhEdHhFb1ZDUWRjM1h4ZVZkRUcyVVNnVXZON1JkQmZtekxsenhNVEVPWHBJQlVaaTRrUE9uRDBuL0JIa0dGZjNSOFFmUVc1d2RYOUUvQkhrQmxmMkI0UkRndHpqeWc2SkhFNlFXNXpGSDlrVzhnNGNQa0pTVWpMUEJBZFJwWElsUnc5SDRLUlVyVnlaNnM4K3c4T0hqemdhZXR6Und5a3dEaHcrUW5KS2l2QkhrQ3RjMlI4UmZ3UzV4Wlg5RWZGSGtGdGMxUjhRRGdueUJsZDFTT1J3Z3J6QUdmeVJiU0Z2dzhZdEFMeld2cTJEUnlKd2RsNS9yVDBBVzdiOTd1Q1JGQnpDSDBGZUlmd1JDSEtPOEVjZ3lEbXU2QThJaHdSNWh5czZKUHdSNUJWeTkwZVdoYndITWJGY3VIZ0poVUpCODVlYU9IbzRBaWVuZFl0bUFJUmR1RWhzbkR5bnh1WWx3aDlCWGlMOEVRaHlqdkJISU1nNXJ1WVBDSWNFZVl1ck9TVDhFZVFsY3ZkSGxvVzhLOWV1QXhBUVVJSWlSWW80ZURRRnkxOS8vY1djT1hOSVMwdXpPbmI4K1BFbjdwcHk3dHc1N3Q2OSs4VDNQM2JzR0JFUkVUa2VuOEZnNFBqeDQwUkZSZVg0UFFxYW9yNitsQzVWRW9Ed1MxY2NQSnI4eCt4UFlPbFNMdWZQclZ1M21ETm5EbGV2WHJVNkZoNGV6c09IRHd0c0xDa3BLUVYycnZ6RVZmMXh4ZmdEc0c3ZE9uNzQ0UWVyeC9WNlBjZVAyN2UwUUt2VkVoc2JpMDZueSt2aE9SMnU2bzhyeGgvSVhRNEhrSmFXUm1KaUlrYWowZVp4dlY1UFltSWlHUmtaZVRKZXVlTnEvb0J3Q0V5NW5GYXJ6ZmJydEZvdGlZbUpUM3p0dzRjUEMwMStaZyt1NWxCaHlPRjBPaDNKeWNsUGZkNitmZnZZc1dOSG5wMDNPVG1aaXhjdlpubjh3WU1IZHAzUDNtdXRyVnUzTW43OGVGbm5pbkwzUiszb0FkamkwbVhUWDFTWjBxWHg4ZkYyOEdoTUdJMUdObXpZa0t2M0tGR2lCSysrK3VvVG4zUHUzRG5XclZ0SC8vNzk4Zkx5a2g2L2R1MGFnd2NQcGtHREJreWZQcDJBZ0FDcjE0NGVQWnB1M2JyUnYzOS9pOGNmUEhqQXZuMzdhTjI2TlpNbVRlS05OOTVnNE1DQk9mb01XcTJXd1lNSDA3dDNiejc2NktNY3ZVZEI0KzdoVHJseVpibi9JSWF3QytHMGVMbXBvNGVVcjVqOUtWZXVyR3o4QVZQQWlZbUp5ZFY3dlBYV1c2aFVxaXlQMzd0M2ozWHIxbEd2WGoyZWVlWVo2WEdOUnNQSWtTTlJxOVhNbURHRE9uWHFaUGtldlhyMTRzVVhYMlRJa0NFQXJGKy9udm56NTNQa3lCSHAzSmN1WGFKdjM3NHNXYktFQmcwYTJCekh1KysreTdCaHczanp6VGR6K25GbGdhdjZJNmY0QTNELy9uME9IRGlRcS9lb1VhTUd6ejMzM0JPZnMyZlBIcEtTa3VqVHA0L0Y0eHMzYm1UV3JGbDA3ZHFWa1NOSDR1Ym1sdVY3bkRsemhzR0RCN055NVVycTE2K2Y3WEhHeHNZU0ZoWkdxMWF0c3YxYXVlR3Evc2d0L2poRER2Znc0VU82ZHUxSzVjcVZXYjU4dWMzM1g3MTZOZDk4OHcxcjE2NmxldlhxMlJxL1RxZXpXV0MwaGErdmI3YmVPNzl3Tlg5QXZnNkI2VUkvcHhmZGFyWGFyc0xLaFFzWDZOZXZIMTI2ZE9HVFR6N0oxamxHakJoQmVIZzR2Lzc2cTgwWUZSWVdScDgrZlJnMWFoVGR1M2ZQMW5zYmpVYTdpaXNBWGw1ZXFOWHl1TVIyTllma21zTVpqVWF1WDc5T2NIQXdBRU9HRE1IWDE1Y1pNMllBY1BUb1VSbzFhb1JhcmVia3laTU1IVHFVNzcvLy9vazUyL2J0MjBsTVRLUkRodzVBOXZ6MDlQVEUwOVBUNHJITm16ZXpZTUdDTE9QTDk5OS96NFlORy9EMTlhVlpzMlkyMy9mV3JWdTgvLzc3OU8zYmwvZmVlKytKWXdnUEQyZjM3dDFNbkRoUk5yNDhqdHo5a2VYZjJ1VXIxd0FvWGJvazNsN3lrRkN2MXpOcjFpelVhbldPdm14YXJaWWFOV284TlFuTWl1RGdZQ1pObXNTMGFkUG8wYU1IczJmUGZ1b0YyYmZmZnN2MjdkdUpqbzdHeDhmSDRsaVBIajBzWnVhTkdqVktLampjdUhHRGE5ZXUyWHhQOHkrSW16ZHZzbXZYcml6UC9jb3JyOGhHU2c5M0Q4cVZLY09acytjSXYzakowY1BKZDh6K2xDdFRSamIrQUt4WnM0YXdzRERjM2Qyei9WcTlYbzlXcTZWejU4NVBMT1JsaGJ1N08vUG56MmZNbURIMDc5K2ZzV1BIMml5d1hiMTZsZkR3Y05xMWEyZDE3c3d6Skl4R0kxcXRGb1BCWVBOOGdZR0I5T3ZYajJuVHB1SHA2VW1IRGgxWXYzNDlzMmJOc211OFRabzBZZkhpeGRuOGxQbURxL29qcC9nREVCRVJ3YXhacy9EdzhNalJEbXpwNmVuMDd0MzdxWEVqSzdwMDZVSmtaQ1EvLy93emx5NWRZczZjT1ZJeElpMHRqY3VYTDFPdFdqV0tGaTFxOGJxTkd6Yys4UTZ2bVY2OWVsRzVjbVVBbGkxYnhyWnQyMWkxYWhXMWF0VWlNaktTdlh2M1ptdTh0V3JWb2xHalJ0bDZUWDdncXY3SUxmNDRRdzQzYmRvMFltTmo2ZDY5TzBlUEhyVTRWckprU2NxVUtjT1BQLzVJNWNxVmlZK1B0M3BPc1dMRjBHcTFObGRkcU5WcXZMeThHRDE2dEYzalBYNzh1Q3h5T0ZmekIrVHJFTUM0Y2VNNGR1eFlqbDVibzBZTjFxeFo4OVRuMWE1ZG02Wk5tN0orL1hycTE2OVBtelp0N0hyLzlldlhjK3pZTWRxM2I4K0ZDeGNzam5sNGVQRDg4OC96elRmZm9GYXJDUXdNdFBKSHBWSlJ2bng1VHA4K2JmUDlHelJvd091dnYyN1hXSllzV2NLTEw3NW8xM1B6RzFkelNLNDUzSll0VzVnOWV6YmZmZmNkTld2V1JLL1hTek8wOSs3ZHl5ZWZmTUswYWRQNDMvLyt4NlZMbC9EMDlLUm16WnJaT3NlSUVTTTRjK2FNWGM4ZE5HaVF4Y1FmdlY3UCt2WHJhZEtrU1pZM2lUNzY2Q09PSGoxS1NFaElsb1c4Y3VYS1ViVnFWZWJQbjArSkVpVm8zNzU5dGo2RDNKQzdQNDZQMG8raDArbTQvczgvZ0ttYTd1WGwrWlJYRkN3alI0NmtXN2R1MHM5SlNVbDg5ZFZYOU9qUmc5cTFhMmY1dXM4Ly96elh5MUZmZSswMXFsYXR5dkRodzVrd1lRSWJOMjU4WXFKMTd0dzVmSHg4K09HSEg2aFpzeVlxbFVwYU1qVjI3RmpwenV5WU1XTXNwcUVmUG55WUZTdFdQSEVzUjQ4ZTVjU0pFMWtlZittbGwyUXpwZG5kM1oxeVpjc0FwaW5YV3EzMmliTkpuQm10Vml2NVU2NWNHZG41MDdKbFMyYlBubTN4Mkt4WnM2aGR1N1owUjhrV1c3WnNZZXJVcWJrNmQ4MmFOVm16WmcwalJveGc1c3laTkd6WWtBb1ZLbGc4Wjl1MmJhalZhdjd2Ly82UGd3Y1BrcDZlenVYTGx3SFRUQ1dsMHRTTjRQYnQyd0NjUEhtU3VIOTdKalJyMWd4djcvK1NodmZlZXcrTlJzT0JBd2RvMjdZdFZhdFc1Y3N2djdRNFgzeDhQTVdLRmJNb3pOaGExdWhJWE1rZnVjY2ZnSkNRRUlLQ2dxU2ZMMTY4eUxwMTZ4ZytmTGpOV1Q1bS92ZS8vK1hxdkdxMW1qRmp4dkRzczg4eWRlcFV2dm5tRytuN0hCa1pTZi8rL2ZuNjY2K3RrcnZZMk5nbnhyN2s1R1N1WHIxS2h3NGRwRUxleHg5L1RHaG9LT1BHaldQZHVuWGN1bldMbFN0WFdyM1dYR1IzYzNPekt2QjM3ZHBWRm9VOFYvSkg3dkVINUp2RGZmdnR0K3pkdTVjU0pVb1FFaEtDU3FXUzRnMUFtelp0aUl1TEl6azVHUThQRDhhUEgyOHg0dy9neFJkZnhOZlhseTFiVEkzZTA5UFRKVGU4dmIzNTlOTlBBZmo2NjYrbC9PempqeittVFpzMi9OLy8vUjlneXY5V3IxNmRxOCtabDdpU1ArQWNEZ1VHQnRwY2tUTnYzanhLbGl4Sno1NDlyWTU5Ly8zM1ZvOGxKeWZ6KysrMkc4alhxRkdEbzBlUDh2ZmZmeE1mSDI5MTNOZlgxeUpuUEhic0dBc1dMTURYMTVkVHAwNXg1TWdSUER3OExNYmNzV05IVHA0OFNZa1NKWmc2ZFNwcXRkckNNUzh2TDRZT0hjck1tVE1CeU1qSVFLbFVTdCszcjcvK0dqQVZRSjUvL25rQWxpNWRTbXBxS3FOR2pRSWdKaWFHOGVQSDIveE1qc0tWSEpKekR0ZXBVeWQrL2ZWWFJvOGV6UysvL0NJOUhoVVZ4YVJKaytqVXFaT1VwNTA2ZFlybm4zOCtSemRUbWpWcnhxQkJnNTc0SFBPS284enMzTG1UZS9mdU1XZk9ITUQwM2Q2OGViUFY4MUpUVTBsS1NySXFzUHY1K1VreGJmYnMyZlRvMFlPSkV5ZFN1blJwbXl1WG5BVzUreU83UWw1U2NqS3BhZW1vMVNwS2xpeVpvOWszQllYQllHRDgrUEdjT0hHQ0ZpMWEyT3pKVUxKa1NjcVhMMi8xK05hdFc2MEtHdkRmakRkelV2VTQ3ZHExWS9YcTFhU2twS0JXcTdsNjlTcmZmUE1OWUVwSWQrellRVmhZbUhReEZSZ1lhSE1aWWVZN3dZLy9vdWpkdXplOWUvZTJlZjZNakF5YU5tMUtqeDQ5bkdacHJVcWxwR1RKQU56YzNFaExTK2ZobzBjRWxDamg2R0hsQ3c4ZlBmclBuNEFBV2ZzRDhOMTMzN0YrL1hxOHZiMDVlL2FzMVhFdkx5K2JkNFp1M2JwbGMxbUVlWWJjRjE5OFlWVTBBeWhWcWhUcjFxM2o3Ny8vdGlyaXBhU2s4T3V2djlLK2ZYdjgvZjM1K3V1dmVmRGdnZVJrNWtLaWVYWmVTRWlJbEFpYVA4ZXhZOGY0N0xQUFdMVnFGZSsvL3o1Z0tsYisrZWVmZlAvOTk1UXJWdzR3RlNHNmQrOU92WHIxTEJLL2JkdTJQZUZ2ck9CeEpYK2NLZjZBcVJBOGF0UW9qRVlqRVJFUk5nc05WYXBVd2QvZjMrcnhMNy84a2ovLy9OUHFjWFB2clpkZWVzbm1PY2VORzhmU3BVdDU5dGxuN1Jyamh4OSsrTVRqWjgrZXRXb0hVYVJJRVNaUG5zd0hIM3pBcEVtVG1EMTdOa2VPSExGNjdZd1pNOWkwYVJPYk4yK21iTm15ZG8ybm9IRWxmNXd0L3NnaGh6TWFqY3laTTRlZmYvNlpJVU9HOFA3Nzd6Tm8wQ0RjM2QyWk1XTUdYbDVlbkQ5L25nY1BIakJseWhUR2pCbEQyN1p0ZWVPTk4ralNwUXNmZlBDQjFUbEdqeDR0NVdxZmZ2b3BuVHAxQW1ELy92MEExS2xUUi9xZG9GS3BDQXdNbEpiQTU2YUhjbjdnU3Y2QWN6ams2K3Ryc1dyQnpQTGx5eWxWcXBUTlk5dTJiU014TWRIaXNZU0VCR2JObW1YelJneVlyazIyYnQxcTliaEdvNkZzMmJKU0lXL1hybDFNbURDQlpzMmFNWFhxVk5hc1djTzJiZHRZdkhneEZTcFVJRG82bW9pSUNCWXRXa1NiTm0yWVBuMDZBd1lNd01mSGh4a3pabGd0TDN6bGxWY0EwN1ZRNWNxVm1UUnBFbUM2eGdLb1hMbXk1SXVmbng5S3BWTDZXWTc5dzEzSklUbm5jR3ExbW1uVHBoRWVIbTZ4U3E1SWtTSzgvdnJyREJzMkREQVZ1RStmUGsyOWV2VnMzc0JzMTY2ZDFLLzR6cDA3cEtXbHNYSGpSc3FVTVJXYi9QejhucHFmUFg3ZHI5ZnJXYlZxRlczYnRxVkdqUm9BdlBEQ0N4YmozTDkvUHdrSkNienp6anMyQzFtWlBmTDM5MmZHakJsOCtPR0hOZ3Z4em9UYy9aRmRJUzg5UFFPOVhvOVNxY0xIMit2cEwzQVFScU9SdVhQbkVob2Fpb2VIQjFPbVRMRTRicDRwMEsxYk41czlIbXJXckdtelQ5M1JvMGM1ZWZJa3ZYdjN0Z291aXhjdnhzUER3K0tDSlNNamcvdjM3d09tcERRNU9abjc5KzlMQVNjaElVRVMzaXc1bUdaUW1EZkd5THllM21Bd3NHZlBuaXcvdDcxTGE2dFdyU3IxQVpBRDNsNWVxRlVxOUFZRDZlbUZ0MGwwWm4rOFpYUW55aFo3OXV4aDZkS2xlSHA2c203ZE90YXRXMmR4UEQwOW5hQ2dJTmF2WDIvMVduOS9mNXYrUkVWRnNYbnpadHEwYVdNeGF3bE1GMTVxdFJwUFQwOGFOMjVzOWRwTm16YVJrcEpDang0OUFLUlpEVC85OUJOejU4N2w0TUdEVXZDN2VQRWlQWHYyWk5HaVJiend3Z3NXNzZQVDZYajQ4S0dGVndNR0RHRC8vdjE4OU5GSGhJU0U0T1BqdzZaTm00aUlpTEI1TVNnM1hORWZPY2NmTUNWN28wYU5JajQrSHJWYXpmRGh3eTJPYTdWYTlIbzlzMmZQcG5YcjFsYXZmL1hWVjZsV3JaclY0eHMyYkVDajBWajFOcmwzNzU1VXJEYlBSc2hQR2pSb3dNQ0JBN05jNHBHWW1NaHZ2LzFHeTVZdFpWdkVNK09LL3NnOS9zZ2xoOVBwZE1URnhURnIxaXlwZ1BEWlo1L1J2Mzkvamh3NXdpdXZ2TUtLRlN1SWlJaGc3ZHExVWxIeDg4OC9aOTY4ZVhUczJKSEF3TUJzZmZZVEowNUlNL0owT2gyUmtaSFNNc01iTjI1azY3MEtBbGZ4QjV6TG9id2ljN0haSHNhTUdXT3hvZG50MjdmcDBhTUh3NFlOUTZGUTBMTm5UMEpEUTltd1lRT2pSbzFpOSs3ZExGKytuQ1ZMbGxDN2RtMFVDZ1ZmZlBFRkF3Y081UFRwMDFuZXRNcUtLMWV1U0tzdjR1UGpTVTFObGZ5SmpZM04xbnNWRks3aWtGeHp1TGk0T0l2SkJkdTJiZVBxMWF1b1ZDcSsrT0lMd0RSYmZNQ0FBVnk3ZGcyOVhzL0RodytsbTYyeHNiRWtKaVlTRkJSRWpSbzFtRDU5dXNYN1Q1OCtuWmRmZmhrdzlWTStmUGp3RThlajBXZ3NmdDY2ZFN2UjBkRXNXTEFBTU4yQWJkU29rVFFaNGU3ZHV5eGZ2cHlLRlN2U3MyZFBxVVZTYW1xcXhVcWt6TlNwVTRjdFc3WlFxbFFwdS82TzVJeWMvWkZkSVUrajBmd3JvY0lxQ1pJTEdSa1pUSnc0a1gzNzl1SGg0Y0hjdVhNdENnT3hzYkVNSFRxVXRMUzBMR2UyUGZQTU14Yk4rTTBrSlNWeDh1Ukp1bmJ0YWpHTFFxZlRTZFBHTTFPblRoMSsvdmxud0xUMG9tdlhydExzaHRPblQzUGh3Z1ZHamh3SllER0RhZHUyYmZ6MDAwK0FxV0JpUnF2Vjh1bW5uMmJaUnlZOVBSMkZRc0dKRXlleVhGcHI3c1VrcDBLZWg0Y0hTcFVLbzhGQXhtTy93QW9UNlJrWmtqK1pseFhJalI5Ly9KRUZDeGJnN3U1T256NTlMR1lWNkhRNnlhK3Mrdm40K2ZuUnExY3ZxOGVQSHovTzVzMmJhZDY4dVZVdm8vMzc5MXNzbzhoTWNuS3l0S1MxU3BVcU9mMVlXZUx2NzgvMDZkTVpPM1lzZCs3Y29YVHAwaXhidG96dTNidFRzV0xGUEQ5Zlh1TXEvamhEL0FGVFVXMzQ4T0ZFUlVWUnNtUkpWcTVjYVhFeGYrN2NPWVlQSDA2OWV2V3k3R1BTckZrem04Y09IRGhBVWxLU2xWK2hvYUdzWDcrK1FKdmdEeGd3SU10anExZXZKaU1qNDRrYjE4Z0ZWL0hIV2VLUG5ISTROemMzbWpadHl1elpzeTF1Nm1nMEd1Yk1tY09jT1hQSXlNamcwYU5IOU96WjArTHZWYXZWU3B2U0JBUUUyTlYvREdEQ2hBa1c3N0Z6NTA1Mjc5NE5rR1hmVjBmaUt2NkFjemlrMVdxNWMrZU8xZU02blk3MDlIU2J4ekpmWitRMXJWdTM1c01QUDdUWVRWT2owUkFkSGMyZVBYc3dHbzNvZERvKyt1Z2pDLyswV3ExRkFYL1ZxbFYyM1JRS0NRbmh4eDkvQlA2YjNHQyt6c3BxdDJsSDR5b095VFdIYzNOenM0Z1hZV0ZoUEh6NGtFcVZLbGs4N3VQancwOC8vVVNWS2xXa2Ezc3c5VTg5Y3VTSTlKaTVqK1BJa1NOSlRFeGsxYXBWQUh6d3dRZWNPWE9Hc0xDd0o0NG5zNCtKaVlrc1diS0U3dDI3VTc1OGVRNGNPTURKa3lkcDI3WXRZUHBPbXoyWlBuMjZWTVRidVhNbk0yZk81TWNmZjdRNWF4MG9GRVU4a0xjL3NpemtHUXdHbEFxbHJOYTJaMmJpeElrY1AzNmNaY3VXRVJrWnlhaFJveGc3ZGl5ZE9uVWlORFNVS1ZPbTRPdnJ5NG9WS3loZHVuU2VuUFBSbzBjQVZvM0VuMGF6WnMyWU4yK2U5TE41MmQ2UUlVT2tOZksyWm1zTUdUTEU0a0pPbzlFd1pjb1VqaDQ5eXN5Wk02VlpTT1lnbHJub2w5MjdXd1dCcDZjSEtwVVNvL0cvcFdPRkVVMUdodVNQWEpQQWpSczNzbkRoUXNhTUdVUGR1blVaT0hBZ2p4NDlZdWpRb2R5L2Y1L0preWR6OCtaTkZpeFlRTU9HRGZQc3ZJOGVQYkphVG10bTllclZGdHVsbno5L1hwcXhhbStQUEY5Zlg1bzJ0ZDdOYU15WU1lemJ0MC82K1oxMzNwSCtIQklTUWtoSUNDKy8vTEowSjB5T3VJdy9UaEIvTkJvTi9mdjNwMmpSb216WnNvV2xTNWZ5d1FjZk1HM2FOR3JYcnMzNjlldFp0R2dSTFZ1MlpOS2tTWG5XeThNY2cvSzdrTGQvLzM1cFJybTN0N2ZOelFVdVhMZ2dGUzF1M0xqQnFsV3I2TnUzYjQ0MkFTa0lYTVlmSjRnL0lMOGNMaTB0alppWUdDWk9uSmlqemFCKysrMDMvdm0zTDVROTdOeTVVeW95dG03ZG11N2R1MHMzZ1BPaUgyMWU0eXIrZ0hNNEZCRVJRY2VPSFcwZXUzMzdkcGJIekV2MjhocWRUa2RNVEF5OWV2WEs5azdPWUlvblAvMzBrN1R4d05PWU5tMmFGSmZHakJsRFVsSVN5NVl0QTB5clFqcDM3cHp0TWVRM3J1S1FYSE80b2tXTFN1Mm90bTdkeWs4Ly9ZU1BqdzlLcFpKLy92bUhMNzc0Z29DQUFMWnQyMFpFUklSVmovbVltQmlMVlhWUG9uMzc5dEp5Y0RPREJnMmlTNWN1MHZkMjA2Wk5VZ0Z4OWVyVkpDWW1jdlBtVFVhUEhzMkZDeGVvV2JPbTlEMys0WWNmT0g3OE9GT25UcFg2R0FQVXExY1ByVmJMNTU5L3pzcVZLMUdyMWNUR3hrcVRoTXdNSGp5WWxKUVVkdTdjYVRWVzh3endUWnMyV1MyRERnNE9sazF2UFRuN0k4TkNudmJmYXJwU1Z0WDBxQTJKV2dBQUlBQkpSRUZVekh6MDBVZm85WHJLbHk5UC9mcjE4ZlB6NDdQUFBtUDE2dFZFUkVUdzl0dHZNM0xreUJ3bFpGbGh2ckN4NXlMS1lEQklTV05lRUIwZHpiaHg0d0RUVENyekhhdjc5Kzh6ZnZ4NDFHbzFTNVlza2NVT1oxbmg2ZUdCU3FuQ1lEU2d5WkJYTlQwdnlaRHVSaW54bEdrUzJLbFRKNEtEZzZsYnR5NWdDaElmZi93eEJ3NGNJRFkybGxxMWF2SHp6ejlUc21USlBEMXZjbkt5VFg5dTNyeEpTRWdJWGw1ZTBnWXdtelp0c3VnZjV1bnBhWFZ4NCtucGFURURvbXJWcWpZTGVRQjE2OVpsOE9EQk5vK1pFMEE1NHlyK09FUDhjWGQzWi9yMDZRUUZCZUhsNWNXWFgzN0pzbVhMZVAvOTk2bFlzU0szYjk5bTNMaHh2UEhHRzNsNjN1VGtaQ0I3aFR5RlFvRldxMzFpajVUSCt5WXRXclNJVzdkdUFhWWVyNDhYOHRMVDA1a3dZUUwrL3Y3RXg4Y1RHaHJLdG0zYk9ILytQRk9uVHBYTkprdVpjUlYvbkNIK2dIeHp1RmF0V21XcjhLNVdxMUdwVlB6OTk5OVNJZS9HalJ1Y09YTkdLa3FjT25VS2pVWkQ4ZUxGWlZ2b2ZocXU0Zzg0aDBNVksxYmtzODgrczNwOHdvUUpCQVlHMnN4MUZpeFlrTyt6MVJvMGFKQ3REWTVVS3BYa2tMbjRrSlNVSkxVTmlvK1BSNkZRc0hIalJvQWM3MWd0QjF6RklUbm5jSThlUFdMKy9QbjgvdnZ2VEpnd2dlM2J0NU9Sa1VGTVRBenZ2dnN1TTJiTVlOV3FWUVFFQkJBYkcwdDhmRHpGaXhjSFRIM0JjN1A2NE9MRmk3UnMyVkw2dVV1WEx0S2ZhOVNvSVYyUC9mUFBQOFRGeGZIMTExK2pWQ281ZE9nUVM1Y3U1WjEzM3VGLy8vc2Y2ZW5wRnYrMWI5K2V6WnMzOC8zMzMvUEJCeCtRbkp6TWdRTUhBSGo0OENHSmlZa01IRGlRK1BoNEZpNWNhRFV1YzE5YWM2Ly96SFRwMGtVK2hUd1oreU83eW90T3I4TmdNS0pRS0hDVGFXSElYQlcvZnYwNlI0NGM0YzgvLzBTcjFSSVFFTUNEQncvNDQ0OC9pSTJOcFg3OStsU3RXdFZxcWQ0Ly8vekRsU3RYYkw2M09Sbjc4ODgvTGRhZG02ZXFYN2x5aFIwN2R1RG01bVp6Uy9ZalI0N3c2NisvU3YwbURoNDhhTlhQYU1XS0ZWbnVTdXZ1N3M3V3JWdng5L2NuUFQyZFZhdFdzWGJ0V2hvMGFNQ0FBUU40OE9BQmtaR1IzTDkvbjRVTEYxSzNibDFHamh4cFVjUmJ2MzY5N0M2bTNOemNVQ3FWYUhWYXRKbDZseFUydE5yLy9KRnJZZFhkM1oyNmRldHkvLzU5amgwN3h2NzkrN2w3OXk3UFB2c3NlcjJlc0xBd1B2dnNNMTU0NFFXQ2dvS29XcldxUlFLWW1KZ285U041SExNL1o4K2V0ZW9COGVqUkkySmpZNlhsRjgyYU5jUFgxNWVaTTJmaTdlM05XMis5SlUxUG56UnBrdFVkcmR6ZzcrOXYxVXZQVExGaXhhekdLamRjeFI5bmlEOWdhcW1nMCtrNGMrWU1odzhmWnZmdTNmajQrQkFRRUVCVVZCUXJWNjdrL1BuejFLbFRoeXBWcWxqMXdqdDU4aVF4TVRFMjN6c2hJWUgwOUhTTFpVcnczMUtPWThlTzRlUGpRMkJnWUpaSmxybUlvRmFydVh6NXNyVDh6eDdXcjErUHdXQmc3dHk1Vmh0Y2FEUWFSb3dZd1owN2Q1Zy9mejVEaHc2VldrWXNYTGlROTk1N2ozbno1bEcxYWxXN3oxY1F1SW8vemhCL1FINDVYT2ZPblduWHJoM2g0ZUZaM3ZDeHhkQ2hRK25idHkvRGh3K1hWbGhjdUhDQlJZc1dTYy81ODg4L09YandJTTgrK3l6dnZ2c3VBUHYyN1pPYW1HdTFXcTVmdnk0Vkx5NWV2R2ozK1FzS1YvRUg1TytRVHFmRHo4L1BaajdqNmVtWlphN2o1K2RuZGRQR25OZjkvZmZmMlJxRGViV0VtU3BWcXJCMzcxNDhQVDJ6dkpscWl5Wk5tckI0OFdKYXRtekpnUU1IOFBIeElUbzZXdkluTlRXVkJ3OGVjUFBtVFFDYU4yOE9tRnBYbUdQY2d3Y1BTRXRMay93eHI5Q1FHNjdpa0Z4enVKTW5UekorL0hpVVNpVUxGeTZrY2VQR2JOKytuWUNBQUtaTW1jTG5uMy9PK1BIaitmampqeWxidGl6OSt2WGp3b1VMTkcvZW5KU1VGQ0lqSXkxMlc4OU1YRndjMDZkUHg5ZlhGNlBSeUI5Ly9HRzFrVmw2ZWpyejVzMnpLcWE5K3VxclRKbzBpYlp0MjVLUWtFQ1hMbDE0NzczM3FGNjlPdUhoNFl3WU1RSXdUVzdJdk5UM2NWYXVYRW1yVnEwSUNncVNkcnBkdVhJbFM1Y3VCVXlPMnRxd2JOcTBhV3pldkZscWN5Rlg1T3lQZkw3bC8yTGF2VWlKMFdpMHVZT1lvMGxKU1dIa3lKR2NPM2VPeE1SRWF0ZXVUZHUyYlprL2Z6NEJBUUdrcDZmejExOS9jZkRnUVZhdFdrVmlZaUt0V3JXeXVETnc2TkFoRmk5ZS9NVHpQTjdJMHN6NjlldFp2MzQ5eFlvVm8wMmJObWcwR2c0ZE9zVDI3ZHRKU0VoQW85SFF1blZybWpkdlRrQkFBRTJhTkxIWW9mYmpqeittUllzV0ZyTTFEaDA2Sk8xd28xQW9wT1dINmVucC9Qenp6eGdNQm03Y3VNRlhYMzNGdzRjUHVYLy9QdFdxVldQNjlPazBiTmlRQXdjT1VLWk1HV2xhYkZacjVSMkpWcXZGWURSWWJDVmZHSEYzZDVmODBjbnNsNDJaZWZQbWNmRGdRYUtqb3lsZnZqeXRXN2RtNk5DaEJBY0hZekFZT0h2MkxQdjM3MmZIamgxRVJVVVJFQkJBdjM3OXBOZEhSVVZKeldHeklxdUFrN20zNDhhTkcvSDE5U1VnSUlCT25UcFpKWmtQSHo3azRNR0RkbjJtOXUzYkYrcnZsYXY0SS9mNEE2WUw3Vm16WmhFZUhvNWVyK2ZGRjE5azhPREJ0RzdkR2k4dkwrTGk0dGkzYngrSERoMlMrbXVOR1RQRzRqMVdyMTdOc1dQSG5uaWVyQnliTVdNR1lPckptbFVoenp6N3lOM2RuWExseXRuY2VjM005ZXZYcGZjRXBPL1g0OHNzZERvZG4zenlDU2RPbkdES2xDa1d5N1I2OWVwRjVjcVYrZlRUVCtuVHB3OHpac3pJMWdWZGZ1TXEvamhEL0pGYkRnZW0vanVaTDJJV0xGancxQjdEcjczMm12VG56R1ByMUtrVG5UcDFrbmF0SFRkdW5OV3V0WFBuenBXZW41NmV6djc5KzZYbTZQWXVMeXhJWE1VZmtMOURPcDB1ei80TlVsTlRBZFBTY0hQYkgzc3dHQXdXMXhrcWxRcC9mMy9wNzZ0ZnYzNFdNNDVzOGVtbm4wcC9WcXZWMGt6WmloVXJTbmxmVnJ2V2J0eTRVU3BXbUcvQ1RwNDgyZTd4T3dKWGNVaXVPVnlsU3BWbzFxd1p3NGNQeDkvZm41Q1FFR2tHcWFlbko3Tm16U0lxS29wS2xTb0JVTHAwYVVKRFEybmV2TGwwRTdWMjdkcUFhVkxDd1lNSCtldXZ2emgrL0RqcDZlbnMzTG1UZ1FNSGtwS1NRc09HRGEwMmo1azhlVEp0MjdhMTJ1Z3Y4M0xkYWRPbTRlL3Z6NGNmZmdoQXJWcTFHREprQ0tWTGwrYmt5Wk5zMjdhTmlSTW40dXZyeXpmZmZJTy92eitUSmszaS92MzdEQnc0a0UyYk5qRjI3Tmg4K3p0MEpITDJSM2FGUEE5M2QxUXFGUWFEZ1RTWjdRd0Nwa2FVZGVyVW9XWExsalJ0MnBUTGx5K3piTmt5cmx5NVF1WEtsYVhaRHkxYnRrU2xVbkg5K25XOHZiMmxxalJBejU0OXM2eXNmL3Z0dDRTRWhMQjkrM2I4L1B4c1BtZktsQ21jTzNjT01EVW1IejkrUEJVcVZNRGQzWjJlUFh0S3ZVNXNiVC90NXVaRzZkS2xMYWJvWmpWZDE5UFRrKzNidCtQcjY4dTFhOWRZdFdvVkZ5NWM0SXN2dnFCang0Nm9WQ3F1WHIzS3BFbVRDQW9LNHF1dnZwSnRZMHR6QTJHMVNpM2I1UXA1Z1lmSGYvN0liV2NkTTNYcTFLRjA2ZEkwYWRLRUVpVkswTDkvZjZLaW9xaGN1VEtWSzFlbWF0V3FEQmt5aE5HalIzUHYzajBTRWhLa1BuVmdDaTVaN2NoMCt2UnBQdjc0WTZaTW1XSXhqVHd6MjdkdlorYk1tZEl2NDZGRGh4SVlHR2pWMStIZXZYdE1talFKSHgrZkxPK01helFhMHRMU25yb2s2dkRodzFuMmp0Um9OTElxT3RqQ1pmeVJlZndCcUZhdEd0V3JWNmRIang0MGF0U0lrSkFRdG16Wnd0bXpaNlVZOVBMTEwvUFdXMitoMVdvSkR3L24yV2VmbFRaekFkT0ZmRllYN0lNSER5WXBLVWxxNW0yTE45OTg4NG5mZC9NRmo1K2ZIejQrUHRTdlh6K0huOVpFVEV3TW4zenlDZWZQbjJmczJMRjA2TkRCcXZEZXZIbHpWcXhZd1VjZmZjVHc0Y01aUDM0OGI3NzVacTdPbTFlNGpEOU9FSC9rbHNQWnd0UFRNOHVkQUhORFlHQWdyNzMyR21QSGpwWGUvL0VlZVdmT25PSFhYMy9OY21Nb1IrQXEvb0Q4SFVwTlRjWGQzZDNtakZTTlJrTnljckxOWXlrcEtWaytObS9lUEdtMm16Mk1HemZPWXRmYXgzRjNkMytxUHpuNWZydTV1ZkhhYTYvUnJWczNhdGFzQ1ZqM3lJdVBqMmZCZ2dWNTNob210N2lLUTNMTjRieTl2ZW5Sb3dleHNiR2NPSEdDQlFzV01HREFBSW9VS2NMMTY5Y0J5eHN5alJzM2xqYjgyNzkvUDhXTEY1ZStjNkdob1ZJL1ZYZDNkNTU1NWhsKytPRUhQRHc4V0w5K1BTMWF0S0JkdTNZVzUvL3FxNitvWHIyNjFlTm0xcTFieDZGRGgvanV1KytJalkwbE1qSVNkM2QzYWRmYTZPaG9QRDA5cGY2WElTRWhlSHQ3VTdac1djcVdMY3ZxMWF0ejFKL1NXWkN6UDdJcjVMbG5sdkRmZmxWeW8yL2Z2dEtmaXhVclJ1UEdqWW1JaU9DUFAvNGdNaklTZzhGQXo1NDkrZmpqajIzZVZjMXFSMWp6TVFBdkw2OHNBNUhCWUpCNnQxU3ZYcDNaczJmVHNtVkxLMEhmZXVzdHF5bm81dVd5SVNFaDBtT3RXN2UyMkxuSlRFWkdCbWZPbkdITGxpMWN1blNKdm4zN01ubnlaTnpkM2RIcGRDUW1KbEtrU0JFbVQ1N001TW1UZWZmZGQ1azJiWnBWeFY4T21MWWtOK0R1cHBCVkE5Uzh4c3ZUODc4a1VHWU5PYzFrWGhJZUd4dEx1M2J0dUhYckZxR2hvZnowMDA5a1pHUlFvMFlOMXF4WlEyQmdJSUdCZ1JhRlBLVlNtYVViWmkvc1NlVE1NeUF5Ny9acGkzbno1bVc1TE5hZXh1Q2xTcFdTL0J3N2RpejkrdlVqTURDUWFkT21NV2JNR01xVkt5ZjF3WkFycnVLUE04UWZEdzhQYVljOE1EVUVUa3BLSWlJaWdtUEhqbkh2M2owQXZ2NzZhNW8xYTJhemlQYWtKUXhLcGZLSmpvSHA3dVNUM3VQKy9mc29sY284K1Y2SGg0Y3pmUGh3a3BLU21ESmxDaDA2ZE1qeXVUVnIxdVQ3Nzc5bitQRGhzdG9OMmxYOGNZYjRBL0xLNFd3eGNPREE3SHdjdTZsUm84WlRXMFkwYU5CQU5uMkp6TGlLUHlCL2h4SVNFbmp3NElIVTB1Qng3dDY5bStXeHh6ZTdNTitNeVc3UksvTU1ibHNzWGJyVW92Q2VGVTJhTk1uV2VUMDlQWi9xVC9IaXhmTzBMVXRlNFNvT3lUV0hDdzBOdFpxdDluaWJxK0RnWUdrMVVidDI3ZmoxMTEvWnNtVUx1M2Z2NXJYWFhwT0t6ODgrK3l4ZmZ2a2xyVnUzWnNLRUNTUW1Ka3I1V0VKQ0FzV0xGeWM1T2RtaUpaSFJhQ1FqSTBPNnlRcW03N09ibXhzUkVSSE1temNQcFZKSi8vNzlwWm10ZmZ2MmxWcHp4Y2JHVXF4WXNTdy9YMzV0WkNNWDVPeVA3QXA1SGg0ZXFKUktERVlEYWZtNFhYbHVNVmZWSzFhc1NPL2V2YVZwMlJrWkdkeTRjU05mTDh3MUdvMlVCRmFzV0RITEM1YlBQLytjbXpkdk1tM2FOTjUrKzIyckdVcTdkKzltNjlhdE5tZmt4Y2JHMHJGalIybmFlR0JnSUd2V3JHSEZpaFdrcHFaYVRmbFhxOVc0dWJreGJOZ3doZzBiWnJIanJSeElUMC8vdHdHcUNrOVBlVlhUOHhKUFQwL0puL1FNK2ZvRHB1VVU1Y3FWNC9YWFg1Y1NPWVBCUUdSa1pMNU9pVGUvdDczVG82T2lvckpzVUg3Ly92Mm52dDY4ckRFOFBCekFZa2UzK3ZYcjgreXp6M0w3OW0xR2p4N042TkdqN1JwVFFlTXEvamhML0FHNGRPa1M5KzdkbzJMRmlqUnQybFM2bTV1VWxNVFZxMWVsWlJqNWdWYXJmYUkvWVdGaGxDMWJOaytXSUpRdlg1N3ExYXZ6NFljZjJ2V1pLbFNvd0lZTkcyVFZYOHBWL0hHbStDT1hITTRXaXhjdmZ1clMydFdyVjFPclZxMXNuVGR6b1QveldDNWR1c1NXTFZzc0hxOWJ0NjVzZWsyNmlqOGdiNGUwV2kxeGNYRjA2TkNCOTk1N3orcjRxRkdqS0Z1MkxLTkdqYkk2Tm1QR0RLdTh6anlyenQ3ZE9PM2xndzgrNEsyMzNucmljM2J2M3AzdG5selhybDNqd29VTEZvL2R2WHVYdExRMEszL0tsU3VYclkwMzhodFhjVWl1T1Z6ejVzM1p0V3NYdi96eUN6Lzg4QU1yVjY2VXZ2Y2FqWWErZmZ0YXRNRnEyTEFobFNwVll1Yk1tZWoxZXQ1KysyM3BXS1ZLbGFRbHVKbTVkKzhlS1NrcFZLeFlrVzdkdWxuOXJsK3dZQUVMRml5UWZ2N3l5eS9wMUtrVEpVcVU0UG5ubjZkS2xTcFVxVkpGZXYvTU83YmZ2SGxUbG0yekNnbzUreU9mVFBkZlBEMDlVS25WNlBVR3FYK0NIRGw2OUNoVHAwNlZsaWY1Ky90VHNXSkZxbFdyUnJWcTFRZ0tDc0xkM2YySkZleWNFaDBkYmRjUzFucjE2bEd2WGozdTNyM0wyclZyYWR1MnJUUTdZK3ZXcmZ6MjIyOTA2OWFOcmwyN1dyMDJJQ0NBbmoxN290VnFTVTFOcFZhdFd2ajQrRkNrU0JHV0xGbUNYcTluN3R5NWVIbDVvZGZyS1Zhc0dBYURnVGx6NW5EdDJqVjBPcDJzTHFUUzB0TFE2L1dvVkVxOHZMd2NQWng4dzh2VFUvSW5MVTArUWV4eGJ0MjZ4WXdaTTZSdHZEMDlQYWxZc1NKVnExYWxXclZxQkFjSDQrUGpRNWt5WmZKOHA3M282R2pjM2QwcFdyU29YYzkvMm93N2UvbjU1NStwV2JNbTVjdVhKem82MnVMWW8wZVAyTDkvdnpTTlhXNjRpai9PRW44QU5tell3RysvL1NiOVhMcDBhU3BWcWtSUVVCRFZxbFhEdzhPRGF0V3E1Zm0vVjBKQ0Fpa3BLVm5Pb3REcGRJU0hoL1B5eXkvbnlmbjgvUHllMm8vc2NlUVVlOEIxL0hHVytBUHl6dUh1M0xuejFDSjRpeFl0QU5PdXRQWHExWHZxZHo0K1BwNHRXN1pZTlJ3Mzl3UU1EUTIxZUh6VXFGR3lLZVM1aWo4Z2I0ZXVYcjJLWHErblRwMDZObHYzdUx1N1U2UklFWnZIZkh4OHJOb2hYTGx5aGZMbHkrUHY3NStuNDR5UGp5Y2lJdUtKejNubW1XY0FrejlCUVVGUEhjUERodzg1ZnZ5NDFVdy84MlNIT1hQbVdEemV1blZyV1JYeVhNVWh1ZVp3NXBWc2E5YXNJU2dvaUpJbFN4SVFFQUNZV3Awa0pTVko3UTNBdERLaVM1Y3V6SnMzajRZTkd4SVVGUFRVYzF5N2RnMUFXb0xidFd0WE9uZnViUE81bVdmTit2cjZTa3ZEelJpTlJtSmpZeWxac2lRUEh6NGtMQ3lNbmoxN1pubnVjK2ZPY2VqUUlYcjI3Sm1sUytmT25TTTBORFRmWnB6bkozTDJSMTdaTGxERXh3ZS9vcjdvOVhwaVl1UCsvWXRUUGYyRkJVeW5UcDFvMzc0OWtaR1JSRVJFRUJFUndULy8vTVBwMDZmWnVuVXJScU9SNnRXcnMzYnQybHlkWit2V3JVUkdSbEt5WkVrOFBUMDVmLzQ4TjI3Y29IMzc5bmEveDRjZmZvaFdxK1hERHora1g3OStoSWVIYytUSUVRWU9IR2p4aStOeDNuNzdiV2JQbnMyK2Zmdm8xS21UZFBmM3h4OS9KRFUxbGRLbFMzUHUzRGtHREJoQXExYXRlTys5OS9qa2swOXk5WG56QTRQQlFHeGNQRnF0Rmo4L1AzeGx0cU51WHVMclcwVHlKMWJHL2xTcVZJa2pSNDV3NTg0ZHlaK2JOMjl5K2ZKbDl1N2RpMWFyUmExV3MydlhybHdsZWVmT25XUDM3dDJVS1ZNR2IyOXZZbU5qMmJwMUt3MGFOTEM3UjhyWFgzOU52WHIxYkI3Ny9mZmZtVDE3OWhOZm41NmV6c0tGQzltM2J4OHJWcXhBb1ZCSWdXRFBuajJrcEtTd2VmTm1GQXFGTE85NHVaSS96aEovd0hRM2RmVG8wWkkvRVJFUlhMdDJqZDI3ZHhNYkd3dEFqeDQ5TEpiaDVvU0ZDeGZpNGVGQnNXTEZVS2xVN055NUU4Qml1WGx3Y0RDSER4L0d3OE9EWGJ0MmtacWFTc09HRFhOMVh2Tm5jSFpjeVI5bmlUOGc3eHh1NmRLbGRoV2owOVBUU1VwSzRzQ0JBMWF6eHMzTHluNzk5VmUrLy81N0hqMTZ4TjY5ZTYzZTQvRWVlWExEbGZ3QmVUdDA0TUFCZ0R5WjdaMmNuTXlKRXlleTdObVZHM2J0MnNXaFE0ZWUranlEd1VCY1hCeHo1c3loVmF0V0ZzZDBPaDBhallhd3NERDY5T25EaFFzWFdMOSt2ZFZNeE1kNzVNa1JWM0pJempsYzZkS2xtVHAxS2l0V3JLQlRwMDYwYTllT2dJQUFmdnJwSjZaUG4yNXhjeWM2T2xycWEzejY5R2tPSERpUVpkOXZNd2NPSEtCYXRXclNKSVVTSlVyWUxLcmJJajQrbnZEd2NNTEN3Z2dQRCtmQ2hRc0VCUVh4M1hmZnNYcjFhblE2M1JQUGJ4NXZ1M2J0cks3WlltTmpXYjU4T2IvLy9udSsrSjdmeU4wZjJSWHlsRW9sendRSGNmcnNPZTQvZUVCYWVqcEZmSHdjUFN5YnVMbTVTWGR2TTVPYW1zcVZLMWVldUhUQ1hsSlRVMW05ZXJYMHMwS2g0TlZYWDdYWmc4SmdNTmljdmFSUUtHalZxaFhIamgxaitmTGxBRFJxMUNqTEJ2dUppWW1zWDcrZXRXdlg0dW5weWJScDB5eVdjR2kxV3VrOHRXdlg1c3N2ditTSEgzNmdkKy9lMUt0WGo3NTkrK2JaYkl5OElFT2o0ZllkVTYvQW10V2Z5Zk1aWG5JaXN6OTM3dDZUdFQ4S2hZSnk1Y3BScmx3NWk0MGdkRG9kLy96ekQ3R3hzYm0rVSt2aDRXRzFnMjJOR2pVWU4yNmMzZS9oNWVXVjVkTGFKeTNOME92MUxGKytuRjkrK1lXZ29DRFdyRmxEbFNwVkFOT00xelp0MnJCNjlXcSsvLzU3UEQwOTZkKy9QMFdMRmlVakl5TmZHcDNuRkZmMVIrN3hCMHl6SEdyVnFtVzF4QzQrUHA1TGx5NVp4YWFjY092V0xla0NEa3pmK1NGRGhsZ3NBekgzMURNWURLeFpzd1kzTnpkZWVlVVZqaDgvL3RSQ1l1WStMbUR5ZjlxMGFlemJ0dytBNWN1WDA2OWZQNnZDaGxLcHBIejU4bmJQckhVVXJ1cVAzT01QeUMrSE03Tnc0VUpwVnNXVCtPMjMzNno2Y2ExWnM0YWRPM2RLR3c3Y3VIR0R4bzBieTM1RHBheHdKWDlBdmc3cGREcDI3dHhKUUVCQWp2cGhQYjZzZHMrZVBXUmtaTkMyYmR1OEdxSkV2Mzc5N0dydmMrZk9IWXRXSndCSGpoemh4eDkvSkN3c2pQVDBkTnpjM0FnTURHVEVpQkd5MjhEQ1hsekpJVG5uY09acjhaWXRXN0p1M1RwcDkvQlNwVXBSb2tRSjZYbng4ZkVNR3paTTZndjh6VGZmOE9tbm56SnYzanlySHZRWkdSa29GQW95TWpMWXQyOGZ2WHYzenZhNDVzK2Z6NW8xYXdEVHpQVG5ubnVPOTk5L244YU5HN05yMXk1Ky9QRkhXclpzYVZIQVZ5cVZGaHVteGNYRkFaYkw1TTJ0aDdwMjdZcTd1enVmZnZvcGI3enhScmJINTJqazdvL3NDbmtBMVo4eDlRWjU4Q0NXdE5RMDJVZ0lwc2IzQ3hjdXpQYnJ0RnB0am9KZjkrN2RlZWVkZDBoTFN5TTlQWjJpUll0YUxMblFhRFFzV0xDQXRMUTBFaE1UOGZQekl6azVtYkN3TUs1ZHU4YTFhOWM0ZnZ3NGNYRnhWS2xTaGM4Kys0eExseTZ4WThjT2V2WHFoYisvUDhIQndWU29VSUVPSFRvUUZSWEZ6Smt6TVJnTXZQMzIyd3dZTUlBN2QrNFFFaEtDajQ4UGNYRngvUDMzMzlLR0JTcVZpZzRkT3RDK2ZYc09IanpJNHNXTEdUNThPRFZxMUdEVnFsVjVrZ2puRm8xR3c5MTdwbDhvTldzVTNsMTF6Smo5dVh2dm51ejhPWERnUUphN3R6NkpySGJZZkJyVnExZm4xS2xUWkdSa2tKcWFtcVBkQUljTkc1Ymw3TDBualV1bFVoRVVGTVNpUll0c3VqOWp4Z3hpWW1MWXUzY3ZucDZlS0pWSzVzK2ZUM2g0dUt4NlRMcXFQM0tNUHdDOWV2WEtVU0tSbnNOK01YUG56a1duMDVHV2xvWkdvNkZZc1dKWityQmt5Ukt1WExsQzE2NWQ4ZlB6bzBxVktsWU5uaDhuS2lxS1ZhdFdTVCtQR0RHQ28wZVBNbWpRSUR3OVBaay9mejdidDIvbjVaZGZwbno1OHRKc1ZxVlNTYjkrL1FEWXRtMGJPcDFPK2srcjFlTHQ3ZjNVUGtrRmdhdjZJOGY0QS9MTDRXeHgvdng1cTJXSXRqRHZkcGlaaHc4ZkF2RCsrKy96MGtzdlVidDJiWlJLSmZ2Mzc3ZnE0d1ZaOThnRGFOYXNtYlQ4eTFHNG1qOGdUNGZXclZ2SG5UdDNHRFJva0YzeDUrREJnL3o5OTk5NGVYbng2TkVqenA0OVM3Tm16UURUYnJVclZxeWdmUG55K2JJNTNxMWJ0emg2OU9oVG4yY3VQbVJHcVZSeTU4NGRPblhxUk5PbVRXbllzQ0dlbnA2RWhZWFpuTkdhVlk4OE1PV2ZjdGdFd05VY2ttc09aelFhdVhUcEVwczJiV0w3OXUwRUJnYlNyVnMzTm0vZXpJQUJBL2p3d3c5cDJyUXBZOGFNSVNZbWhsbXpadEdxVlN0cTFLaEIzNzU5R1RwMEtIMzc5cVZqeDQ2c1hidVdqSXdNVHAwNlJldldyVm05ZWpVWkdSbjgzLy85bjNTK1pjdVdTWk4zbmtTclZxMG9WYW9VRFJzMkpEZzRHSVZDUVZ4Y0hNdVhMMmZUcGszUzVocVpLVk9tREljT0hlTFhYMy9GYURTeWNlTkd5cFFwWTlGcmR2ZnUzUUM4K3VxcmpCZ3hJcytYMEJjVWN2ZEhsb1c4bXRWTlUwSHZQWGhBcW94Mm5RSFRNZ1R6TGk3WklYTXZvK3lpVkNyeDhmSEJ4OFl2STNkM2QzYnUzRWw2ZWpyMTZ0WGoxVmRmSlNrcGlaRWpSNkxWYWdrS0N1Si8vL3Nmcjc3NnFzVU1pcEVqUjNMNDhHRk9uanpKaFFzWHVITGxDdjM2OWFOOCtmSjA3dHlaWHIxNlNZMHUwOVBUcFFhWmFyV2FHalZxV0sxeFZ5Z1V0R3paa21iTm1yRnQyemJTMHRKa1VjUUR5TWpRY1B2dUhRQ2VxLzMwdTl6T2p0bWYyM2Z1eXM2ZjRPQmczbnp6eld5Lzd0eTVjK3pZc1NOSDUxUW9GSGg2ZWxwczdaNGRldlhxbFdXdm9GT25UckY1OCtZc1gvdktLNjg4OGIzZDNOeVlNMmVPTkN2SjI5dWJsaTFiMHFkUG54eU5OVDl3Vlgva0dIOEFldmJzbWFPWkFZc1dMY3J4T2RWcWRaYXpVczJrcDZlemJkczJTcFVxeGFCQmd3RFRuZVpPblRvOThYVlhyMTdsMkxGalVud3JYcnc0L2ZyMWs1YjYxYTFibHcwYk5uRHMyREVTRWhMSXlNaEFyOWRqTUJpZStMNWR1blN4OStQbEs2N3FqeHpqRDhndmg3UEZ3b1VMN1NxVzJMcVJOR1RJRUlZTUdXTDErT3JWcTZVZVNvOFRHaHBxMVNNUG9ITGx5ZzR2NUxtYVB5QlBoOUxUMHlsVnFoVHZ2UE5PbHMveDhmR1JiclE4ZXZTSWtKQVE2Vmpac21XbEhzQjc5dXpod1lNSHpKdzVNMTltdDJ6ZnZsMXFBWkZkbWpScFl0UDFmZnYyc1dIRGhpeGY5M2lQUERETkRKUkRJYy9WSEpKakRyZDM3MTVtenB4SlhGd2NKVXVXWlBEZ3dYVHIxZzFQVDArNmQrL08xcTFicGR6SHc4T0RlZlBtU1lYdktsV3E4TjEzM3pGcTFDaFdyMTVONDhhTitmUFBQd0hUQ3FNUFB2aUFiNy85bGo1OStsamtoaDA3ZHJRbzdHVW04elc4dVorK0dhUFJ5TWNmZjh6Rml4ZnAzTGt6bzBlUHR1b0wxNmRQSHk1ZnZzemt5Wk1CVTk2V3ViV1doNGNIWThlT0pTQWdRRmE5SW5PQzNQMVJHQjlmMXlJRGtwTlRlSzdSeXlpVlN0Yi91SXJuNjlkMTlKQ2NqcWlvS0FJQ0F2SzBLYVA1cXlLM2FhVlA0OUtWcTNUczhpNEdnNEh3MDhka3QzVjBYbVAyUjZWUzhYUElkOElmSjBGT3ZUd3k0NnIraVBpVGZTNWR1b1NibTV0ZGpabXpJaWtwNmFsRlF6UG1ncDY1cllRNU5pa1VDbFFxbFN4aWxhdjZJK0pQOWpFYWplajFldGx0MXVKSVhNMGZrSzlERVJFUlZLNWMyZTdubTcvUFlMa0JrY0ZnWU9QR2pUWTMyc3N0T3AxT05yLzc1WUtyT1NUSEhPN2V2WHVzWExtU2xpMWIwcVJKRTV1NXZrNm5ZKzdjdVhUdjNwMEtGU3BZSFU5T1R1Ym8wYU0ybDZNYmpVWjBPdDFUWjN2YlMyUmtKR2xwYVhiMzJDdk15TjBmKzdxOUZ6QkZpdmpROFBuNkdBd0dkdS9kNytqaE9DVVZLbFRJODUxVk1sOG9PUk8vLzdFYmc4RkF3K2ZyeTA3QS9NRHNqMTZ2Ri80NEVYSXM0b0hyK2lQaVQvYXBVYU5Hcm9wNGdOMUZQREE1NCtibWhvZUhCKzd1N3JpNXVlSG01b1phclpaTnJISlZmMFQ4eVQ0S2hVSVU4UjdEMWZ3QitUcVVuU0llL1BkOXR0WGZORCtLZUlDc2Z2ZkxCVmR6U0k0NVhHQmdJSjkvL2prdnYveHlscm0rV3ExbTdOaXhOb3Q0QUVXS0ZNbXlwNlJDb2NpekloNUF4WW9WUlJIdlgrVHVqeXdMZVFDZE81bW1nKzdjcy9lcFMyZ0VncXpRNi9Wcy8yTVhBTzNidFhId2FBb080WThnTHhEK0NIOEVPVWY0SS93UjVCeFg5UWVFUTRLOHdWVWRFdjRJOGdKbjhFZTJoYnlYbXpTbWFGRmZvcUtpQ1F1LzZPamhDSnlVQ3hjdkVSa1ZqWStQRHk4MnpINWZIR2ZsNVNhTktWTEVSL2dqeUJXdTdJK0lQNExjNHNyK2lQZ2p5QzJ1Nmc4SWh3UjVnNnM2SkhJNFFWN2dEUDdJdHBEbjUxZVVGK3FibWk5dTJ2S2JxS2dMc28xS3l5eGNBQUFnQUVsRVFWVFJhR1RiRGxNbHZkNXpkU2pwNEtiTkJZbWZYMUdlcTEwTE1Qa2p3MWFZQXBuajZ2NkkrQ1BJRGE3dWo0Zy9ndHpneXY2QWNFaVFlMXpaSVpIRENYS0xzL2dqMjBLZWo3YzNEZXJYUmFsVXN2ZmdZVzVGUmpsNlNBSW5JeklxbWdPSC9rS2hVUEJjN1pyNCt4VjE5SkFLREI5dmI1NnJYVXZ5SnlyNnRxT0hKSEF5WE4wZkVYOEV1Y0hWL1JIeFI1QWJYTmtmRUE0SmNvOHJPeVJ5T0VGdWNSWi9aRnZJVTZsVXZOQ2dQc1g4L1hqd0lJYmZmdDhwN2tnSjdNWm9OTEp6eno1cFNteVRGeHU2VkJOcGxVcEY0eGNiU3Y3czJYdEErQ093RytHUGlEK0NuQ1A4RWZGSGtITmMzUjhRRGdseWg2czdKSEk0UVc1d0puOWtXOGdEYUZEdk9lclZyWU5lcitmZzRiK0lpWTF6OUpBRVRzS2pSMG5zTzNBUW5VNUg3VnJWWmJ1MlBUOXAwcWloNU0rZit3OElmd1IySS93UjhVZVFjNFEvSXY0SWNvN3d4NFJ3U0pCVGhFTWloeFBrSEdmeVI5YUZQTFZhellpaGczQjNkeWY4MG1WQ2o1OTA5SkFFVHNMeGs2YzRleTRNZDNkM1BoMDlNayszNVhZVzNOeis4K2ZzMytlRlB3SzdFZjZJK0NQSU9jSWZFWDhFT1VmNFkwSTRKTWdwd2lHUnd3bHlqalA1SSt0Q0hrRE5HdFhwMHJraldxMk9xVFBuOHZEUkkwY1BTU0J6RWhNZjhzV2tyOURwZEx6K1dnZHExNnJoNkNFNURMTS9HcTFXK0NPd0MrSFBmNGo0SThndXdwLy9FUEZIa0YyRVA1WUlod1RaUlRqMEh5S0hFMlFYWi9OSDlvVThnQ0VEKzFPenhyUEV4c1V4ZE1RbnhNWEhPM3BJQXBtU2tKREk2RSsvSUNZdWp1QnFWUm5ZdjQramgrUndoZ3pzVDNDMXFwSS9DWW1Kamg2U1FLWUlmNndSOFVkZ0w4SWZhMFQ4RWRpTDhNYzJ3aUdCdlFpSHJCRTVuTUJlbk5FZjFjU0pFeWM2ZWhCUHc4ZkhtMkxGL1BucldDaTNJcU53YzNQaitmcDFVYWxVamg2YVFFYm9kRHArL0drOUc3ZjhocHU3RzJOR2ZNU0xEWjlIcVhTS2VuVys0ZVBqVFpFaVJRZzllWXBia1ZINCtoYmh1ZHExaEQ4Q0M0US90aEh4UjJBUHdoL2JpUGdqc0FmaFQ5WUlod1QySUJ5eWpjamhCUGJnclA0NFJTRlBvVkFRSEZTTnFPamJuQXU3d04vbnc2aGFwVExQQmdjNWVtZ0NHZkhuL2dOTW5EYUxqSXdNMnJkOWhaRWZEWmE5Z0FXQlFxR2dSdlZuSkg5T25mbWJxbFVxQ1g4RUZnaC9iQ1BpajhBZWhEKzJFZkZIWUEvQ242d1JEZ25zUVRoa0c1SERDZXpCV2YxeGlrS2VtYVl2TnVSYzJBVWlia1d5Wis4QjFDb1ZRVUhWOFBMMGRQVFFCQTRrOGVGRGZ2eHBBNTlObklwV3E2WFJDdzFZUEcrV3JKdFRPZ0t6UHpjamJrbitQUE5NRUo0ZUhvNGVtc0NCQ0gvc1E4UWZnUzJFUC9ZaDRvL0FGc0lmK3hFT0NXd2hITElQa2NNSmJPSHMvamhWSWMvTnpZMkdMelRnNXExYlJOeUs1T1NwTXp5SWlhWFJDdzN3RkNLNkpNbkp5VXliT1k4ZjF2NkVUcWVueVl1Tm1EcnhNMHFWTE9ub29ja09zeitYcjE0ak92bzJKMCtkSVNIeEVjL1hyeXY4Y1ZHRVAvWWo0by9nY1lRLzlpUGlqK0J4aEQvWlF6Z2tlQnpoa1AySUhFN3dPSVhCSDZjcTVBSDRGZldsZGZObVhMaDRpWWhia1Z5NmZJVWR1L2JnNzFlVW9LcFZ4SnAzRjBHcjFiSjk1MjZHalJ6SHNSTW4wZXYxTkh5K1Bzc1d6cU5NWUdsSEQwKzIrQlgxcFhYTFpvUmZ1a3pFclVndWhGK1UvQW11VnRVcHBoRUxjby93SjJlSStDTUE0VTlPRWZGSEFNS2YzQ0FjRW9Cd0tLZUlIRTRBaGNzZmhkRm9ORHA2RURraFE2Tmg4WklWN05qOUo1RlIwUmdNQnFwV3Jrelh0em9UVkswcTNsNWVlSHQ1NGVubGlWS2hjUFJ3QmJuQVlEU1NucDVPYW1vYWFXbHAzTHdWeWMrL2JPYjZQemRRS0JSVXFsQ2VOcSswWXVSSFEzQjNkNDZwc0k3RzdNL3Z1L1lRRlgwYmc4RkFjRkExdW5UdUtQd3BaQWgvOGg0UmYxd0g0VS9lSStLUDZ5RDh5UitFUTY2RGNDanZFVG1jNjFEWS9YSGFRaDZBWHEvblpzUXREaDhONWVkZk5uUHQrajhBdUxtcDhmTHl3dHZMR3k4dlR4U0ZYRUtqMFlnbUxRV0RRWStiaHhkcU4zZEhEeWxQTVdhU01EVXREYTFXQzBDMXFsWG8zclVMTHpkdFRKWEtsVkNyMVE0ZXFYT2gxK3Y1NTBZRVIwS1BXL2xqY3NmTFpmelJhelVvbENwVWhmQTdKUHpKSDBUOGNRMkVQL21EaUQrdWdmQW4vM0JsaHd3R0EzcHRCaW8zajBJL0MxRTRsRCs0YWc1bjBPdlJaS1JpTkJqdzhDcUNzcERQUWl6cy9qaDFJUzh6R3EyV3pWdTNNWFB1QWg0K2V1VG80UlFzUmlORlBCUzRxWlNtb29RQjBuVUd0QVl3LytzV3BsOUUzdDdlZkRKeUdGMjd2Q0dhL09ZUkdxMldkZXMzOHZYaVpTN25qd0lqUHU0S1ZFb0Y2Vm9qR1RvalJncVhNNWtSL3VROXJoNS9sQXJRR3d1dk01a1IvdVE5cmhoL1ZBcFRjcVkzRm41bk1pUDh5UjljeFNHajBZaWJTb0dYV29GS0Nja2FJenFEbzBkVnNBaUg4cDdDbXNPWlN6d0t3RTJsd0YxbCtuK0ZRb0hCYUNRcHc0aWhVRlNCN0tldytWTm9Dbm1aaVl0UElERXhrZmlFUkI0OWVvUmVYN2gveTZlbHBYRmcvejZpSW05eC8vNDlVbE5UQVZDcFZKUXZYNEdLbFNwVHJsdzVTcGNPSktCa1NhZXJPaXVWU29vVzlhVkU4V0w0K2ZrUlVLSzRvNGRVcUltTFR5QWhJWUdFeEljdTRjKzllL2RZdHphRW1KZ1lBSW9YTDBIZGV2V29VYk1XWmN1V2MvcTd2Y0tmZ3NXVjRrOXFhaXFydi8rTzJOZ1lPci9SaFRyUDFYWDBrUEljNFUvQjRncnhKeVVsbWJWclFvaTRlWlBXcjdUaDFUWnRIVDJrZkVQNFUvQVVSb2NTRXhLNGN1VXlZZWZQRVJGeEU3MWVqN2VQRDgyYnQ2QkZ5OWFPSGw2K0lod3FXSnc5aDlQcjljVEZ4dkxnd1gzdTNMbk5yWWdJb3FPajBXZ3lBUER3OEtSa3FaSUVCcGFoUll0V0JEalJ4ZzQ1b2JEN1V5Z0xlYTZJVnFzbElTR0JCdzhlY09uU0pRNGVQTWpwMDZmUmFEU0FxUUpkOHYvWnUrKzRxdSt6LytNdjloNHF5QlFVV2JJRUZCVVhvdUllV1UzdU5pYXhOYzJkVVpNbXhpYS94SmhoN0cyYVVUTzhXeC90bmRvbXpUS0pXNE1paUpNbGlJQ0FJQ0JiWk1OaG5QWDkvWkhiMDNxbkkwUDlNcTdubng3L2VEOGV3RG1mYzMydjYzTzV1K1BqNDhPMGFkT1lQbjA2WThlT0hSWWRGRUw4SzNxOW5zdVhMM1AwNkZFKyt1Z2p1cnE2TURjM3g5dmJtOFRFUlA3alAvNERUMDlQdFdNS01lRG9kRG8yYk5oQVNrb0tZOGVPNVlNUFBzRGUzbDd0V0VJTWFGdTNidVhqanovRzB0S1NyVnUzRWhjWHAzWWtJUWFrN3U1dWR1M2F4ZUhEaDdsMDZSTDkvZjJZbTV1emFORWlWcTVjU1VoSUNFNU9UbXJIRkVKVmlxSlFVMVBEcVZPbnlNaklvTGEybHBhV0ZycTZ1b0N2RzNzaUl5T1pQWHMya1pHUmVIaDRNR3JVS05uV093UklJVzhJMDJnMEhENThtRDE3OW5EcDBpVjBPcDFwTnR6YzNKeVFrQkNXTEZsQ1ltSWlJMGFNd01yS1NqYjJpR0d0cmEyTmJkdTJrWktTUW5kM040cWk0T2pveUFNUFBNQmRkOTJGbzZQam9PL1FFK0pHdW5MbENqLy8rYytwcTZ0anlaSWx2UHp5eS9JM0lzUS9jZXpZTWRhdFc0ZTV1VG0vL09VdnVmZmVlOVdPSk1TQW9pZ0t2YjI5SERseWhOLzk3bmVtYVFsYlcxc2lJaUo0NnFtbkNBa0pVVG1sRU9veEdBem9kRHBhV2xvNGZ2dzRodzRkb3JpNEdLUHg2KzVCUzB0THJLeXNHRE5tRE11V0xXUHg0c1dNSERtME90SEUxNlNRTjB6VTF0Wnk5dXhaenAwN1IyVmxKVFUxTmJTM3R3TmdaMmRIZUhnNHNiR3hoSVNFTUc3Y09MeTl2Ykd5R256Ylc0VDRvWXhHSThYRnhlemR1NWVNakF6cTYrc3hHbzBFQmdheWZQbHlVemVyRkN1RStQcEF1WFBuVHQ1OTkxMk1SaVAvOVYvL1JVSkNnblI3Qy9GL1ZGUlVzSDc5ZWk1ZnZzek1tVE41NmFXWGNIVjFWVHVXRUFPQ29palUxdGFTazVQRC92MzdPWC8rUEVhamtWR2pSakZ4NGtTV0xWdkd0R25Uc0JrQzkxb0o4VjMxOS9kVFYxZEhaV1VsSlNVbDVPWGxVVnhjVEY5Zkh3QXVMaTZNR1RPR3NXUEhFaDBkVFV4TURHUEhqbFU1dGJqWnBKQTN6T2oxZXRNSWJsRlJFU2RQbnVUY3VYTm9OQnJnYnlPNEhoNGVUSjA2bGNURVJQejkvVlZPTGNTdFp6QVlxS3FxNHVqUm8zejg4Y2QwZG5aaVlXR0J0N2MzYytiTWtaRmJJZjVYZTNzN0d6ZHU1TlNwVThURnhmSEtLNjh3ZXZSb3RXTUpNV0QwOWZYeDJtdXZjZURBQVJ3ZEhkbTZkU3RSVVZGcXh4SmlRR2h0YmVYVFR6OGxOVFdWNnVwcTlIbzl0cmEyM0hiYmJTeGV2Smp4NDhkaloyZW5ka3doYmlsRlVTZ3BLZUg0OGVQazV1YlMyTmhJYzNPenFYam42T2hJYkd3czA2ZFBKeXdzREhkM2QwYU9IRG5vN3NJWDM1OFU4Z1FkSFIya3BxWnk0TUFCU2t0THJ4dkJCUmcvZmp6TGxpMGpLU2tKVjFkWHJLMnRaUVJYREN2ZDNkMXMzYnIxR3lPM3ExZXY1cTY3N3NMQndVRTY5TVN3VmxGUndZOS8vR01NQmdPUFAvNDQ5OTkvdjlxUmhCZ3dqaDA3eGpQUFBJUFJhT1RKSjUva0p6LzVpZHFSaEZDVjBXaEVvOUd3YTljdS92akhQNkxSYURBek04UE96bzRwVTZid3pEUFB5QU1oTWF6b2REcjBlajJOalkzczI3ZVBRNGNPMGRUVUJJQ1ptUmxXVmxiWTJOZ1FIaDdPNHNXTG1UTm5EbzZPamlxbkZtcVNRcDR3VVJTRmhvWUdjbkp5VENPNFZWVlZkUDd2S201cmEydkN3c0tJalkwbExDd01mMzkvdkwyOTViSk1NU3dZalVZS0Nncll0MjhmR1JrWk5EWTJvaWdLSVNFaExGKytuUGo0ZVB6OC9LU2dKNGF0RHo3NGdQZmVldzk3ZTN1MmI5OU9jSEN3MnBHRVVOMmxTNWQ0OU5GSGFXbHBJU2twaWMyYk44dm5oQmkycmswN1pHUmtzSC8vZnNyS3lnRHc4UEJneXBRcExGMjZsT2pvYU9rcUVzTkNWMWNYTlRVMVZGZFhjLzc4ZVhKemN5a3ZMK2RhZWNiTnpRMS9mMzhDQWdLSWpvNG1OallXZDNkM3ViNUVBRkxJRS8rRVhxK25xYW1KK3ZwNlNrdEx5Y2pJNE96WnMvVDNmNzIrMnNIQkFTOHZMOGFNR2NPa1NaT1lNbVVLNDhhTms4T3BHUEwwZWowWExsd2dKU1dGWGJ0MjBkUFRnNldsSmVQSGoyZldyRm5jZmZmZGpCbzFTdTJZUXR4eUdvMkdaNTk5bHRPblR4TWVIczY3Nzc2TGk0dUwyckdFVUUxSFJ3Y2JObXpnOU9uVEJBY0hzM256WmdJQ0F0U09KWVFxbXBxYStPdGYvMHBHUmdhVmxaVVlEQWFjbloxWnVYSWxjK2ZPSlRRMEZHdHJhN1ZqQ25GVDlmWDFVVlJVUkhaMk5nVUZCZFRWMVhIbHloVzBXaTBBenM3T1RKMDZsYmk0T01hUEg0KzN0emR1Ym03eUhWdDhneFR5eExmVzA5UERzV1BIT0hEZ0FJV0ZoZlQzOTZQWDYxRVVCVE16TS96OC9FemJjV1FFVnd3SG5aMmR2UFhXVzZTbHBhSFJhRkFVQldkblo5YXNXY09LRlN0a3k2MFlkazZmUHMyTEw3NUllM3M3anp6eUNLdFhyNWEvQVRFc0dZMUdkdXpZd2ZidDI3RzB0T1RGRjE5a3dZSUZhc2NTNHBZeUdBeTB0Ylh4MldlZjhjRUhINkRWYWpFek04UEp5WW1GQ3hmeWkxLzhRc1lEeFpDbEtBcDZ2WjcrL241S1NrcjQ2cXV2U0UxTnBhT2pBd0J6YzNPc3JLeXdzN05qMnJScExGbXloUGo0ZURrM2lXOUZDbm5pZTZtdnJ5YzNONWZ6NTg5VFhsNU9kWFUxN2UzdEtJcUNwYVVsRXlaTUlDNHVqZ2tUSnVEdjc4K1lNV1BrS1pzWWtnd0dBMFZGUmV6ZHU1ZnM3R3pxNnVwUUZJWHg0OGR6NTUxM01uMzZkSHg5ZmFVTlhnd0xXcTJXMy83MnQzejIyV2VNR3plT1RaczJNV0hDQkxWakNYSExGUlVWOGF0Zi9Zckd4a2FXTFZ2Rzg4OC9MK2NnTVd6b2REckt5c280ZWZJaysvYnRvNzYrSG5OemMvejkvWms2ZFNyTGxpMlR6d1l4WkxXMXRWRlZWVVZsWmFWcFpMYSt2dDcwUGRuRHd3TS9QejlDUTBPSmpvNW00c1NKT0RrNXFSMWJEREpTeUJNL2lGNnY1K3JWcXpRME5GQmFXc3FwVTZmSXk4c3piZFN4dDdmSHk4c0xYMTlmb3FPam1UWnRHb0dCZ2ZLa1FRdzVlcjJlMHRKU2twT1RUU08zMXRiV0JBUUVrSmlZeUoxMzNzbUlFU1BVamluRVRkZmMzTXhERHoxRWRYVTFjK2ZPNVRlLytZM2FrWVM0cFRRYURZOCsraWlGaFlXRWhJVHd6anZ2NE9ibXBuWXNJVzZKcXFvcVB2cm9JN0t5c3FpdHJVVlJGRWFQSHMyZGQ5NUpRa0lDNDhhTmt6dnd4SkNqMFdqSXlja2hNek9UaXhjdjB0RFF3TldyVnpFWURKaVptZUhqNDhQa3laT1pQSGt5L3Y3K2VIbDU0ZXJxS2cvNnhmY21oVHh4dy9YMTlYSDgrSEYyNzk1TllXRWhXcTNXTklJTDRPL3Z6K0xGaTVrN2R5NCtQajVZV2xyS0I3b1lVcTZOM0thbXBxTFJhQUFZTVdJRUR6MzBFRXVXTE1IZTNsNksyV0pJS3lzcjQ3Nzc3a09uMC9IQ0N5OXcyMjIzcVIxSmlGdkNZRER3NjEvL210MjdkK1BzN014Nzc3MUhlSGk0MnJHRXVLbXViZHZjc1dNSGUvYnN3V2cwWW01dWpvdUxDei8rOFk5WnRXb1ZOalkyYXNjVTRvWXdHbzNvOVhyNit2ckl6czdtd0lFRG5EcDFDcjFlRDRDRmhRVldWbFk0T1RreGQrNWNsaTlmVGtoSWlKejl4UTBsaFR4eFV6VTNONU9WbFVWdWJpNlZsWlhVMU5UUTJ0cUtvaWhZV1ZrUkhCeE1URXdNa1pHUmpCczNEbDlmWC9tZ0YwT0N3V0FnUHorZnZYdjNjdmJzV1JvYUdnQUlDZ3BpeFlvVnpKdzVrekZqeHFpY1VvaWJRNi9YODlaYmIvSEZGMS9nN096TXRtM2JaSXV0R1BLTVJpTXBLU2xzMmJJRmpVYkRtalZyZU9DQkIrUmNJNGFzdnI0K2lvdUxPWHIwS0VlT0hLRzV1UmxMUzBzQ0F3T0pqNDluK2ZMbCtQdjdxeDFUaUIvczJoUmFUVTBORnk5ZTVOeTVjK1RuNTlQYTJncUFsWlVWWThhTVljeVlNWVNFaEJBWEYwZDRlTGk4LzR1YlJncDU0cFl3R0F3ME56ZFRYMTlQY1hFeG1abVo1T2ZuMDlYVkJZQ2RuUjNlM3Q1NGUzc3pjZUpFcGsrZlRuQndzTFFiaTBGUHE5VlNXbHJLb1VPSDJMTm5EMzE5ZlZoWldURisvSGptejUvUGloVXJaTXV0R0pJcUtpcFl2MzQ5bHk5Zlp0R2lSZnkvLy9mL2NIQndVRHVXRURkTmEyc3JhOWV1cGFTa2hQRHdjTFp1M2NySWtTUFZqaVhFVFpHZm44L09uVHZKeTh1anNiRVJnSUNBQU82ODgwN2k0K01aTTJhTWRDQ0pRYStob1lHY25CeXlzN081ZlBreURRME50TFcxbWJwT0F3SUNtREpsQ3BNbVRjTFgxeGRQVDA5WjRDSnVDU25rQ2RWb05CclMwOVBadFdzWDU4NmR3MmcwWHZlNnA2Y25LMWV1NUk0NzdwQzdaY1NRME5yYXltdXZ2VVphV2hvR2d3R0FVYU5HOGVTVFQ3Snc0VUk1OElvaDU0c3Z2dURYdi80MXRyYTJiTjI2bGJpNE9MVWpDWEhUL05kLy9SZWZmLzQ1RmhZVzdOeTVVenFSeEpCVVYxZkhPKys4UTBwS2l1bmZYRjFkK2MvLy9FOXV2LzEyckt5c1ZFd254QS9YMDlQRHNXUEgrT0tMTHlnc0xEU056RjdqNWVYRm9rV0xwT05VcUVvS2VXSkF1SHIxS2prNU9lVG01bEpWVmNYbHk1ZHBhV2tCdmw3TkhSSVNRbXhzTEJFUkVZd2RPeFlmSHgvcDdCQ0QwclV0dDE5KytTVlpXVmswTlRVQkVCb2F5b29WSzVneFl3WStQajRxcHhUaXhqQWFqV3pZc0lIazVHUkNRa0xZdG0yYkxIMFJRNDZpS096ZnY1K1hYMzRaZTN0N25ucnFLYmtYVWd3cFhWMWRGQlVWa1p5Y1RGcGFHbDFkWGRqWTJCQWFHc3JzMmJOWnNXS0ZkSitLUVVtbjAxRlhWMGQxZFRVWEwxNGtPenVid3NKQzArSkdSMGRIZkgxOUdUdDJMR0ZoWWNURXhCQVVGQ1FGYTZFNktlU0pBY1ZvTk5MYzNFeGRYUjJYTGwwaUl5T0RyS3dzMDhJQVcxdGJQRDA5OGZYMUpTb3FpcWxUcHhJU0VpSnZwbUxRMFdxMUZCVVZjZVRJRVhidDJvVldxOFhhMnBxZ29DQVNFeE5adVhLbEhJckZrTkRZMk1oamp6MUdWVlVWeTVjdlorUEdqZEo5S29hVTgrZlA4OElMTDFCWFY4ZXlaY3RZdjM2OVBHd1VROGFwVTZmWXZYczNlWGw1dExXMVlXWm1Sa1JFQkQvNjBZK0lpWW5CeTh0THJzSVJnNHFpS0ZSVVZKQ1ptVWxlWGg0MU5UVTBORFRRM2QwTmdLV2xKZUhoNGNUSHh4TWVIbzZQanc4ZUhoN1kydHFxbkZ5SXY1RkNuaGp3K3Z2N1NVdExZOCtlUGVUbTV2N0Q5dVlWSzFhd2ZQbHl2THk4VkVvcHhQZlgxTlRFbGkxYk9IbnlwR25rZHZUbzBUejU1Sk1rSlNYSkFWa01hb3Fpc0cvZlBuNzk2MTlqWm1iR0s2KzhRbEpTa3RxeGhMZ2hlbnQ3ZWZIRkZ6bDY5Q2l1cnE1czM3NmR3TUJBdFdNSjhZTmR2SGlSVjE5OWxhS2lJdE8vZVhoNDhPU1RUNUtZbUlpbHBhV0s2WVQ0N3E1Y3VjS1JJMGZZdDI4ZjVlWGwzM2o5MmgyUEN4Y3VsT2tCTWVCSklVOE1LbGV2WGlVL1A1Kzh2RHd1WHJ4SWRYVTFMUzB0S0lxQ3ViazU0OGFOSXk0dWpxaW9LUHo5L2ZIMzk4Zk96azd0MkVMOFczcTludlBuejdOcjF5N09uajFMVTFNVGlxSVFHUm5KOHVYTGlZK1B4OXZiVysyWVFud3ZIUjBkdlBEQ0M1dzZkWXJJeUVoKzg1dmZNSHIwYUxWakNmR0Q3ZHk1a3pmZWVBTkxTMHVlZWVZWlZxeFlvWFlrSWI2M3RyWTI4dkx5K09xcnJ6aDkralM5dmIzWTI5c1RHUmxKVWxJU0N4WXNrRzVUTVNqMDlQUlFXMXRMVlZVVmhZV0Y1T1hsVVZaV2hrNm5BMkRFaUJINCtmbmg1K2RIYkd3czBkSFIrUG41cVp4YWlHOVBDbmxpVURJWURMUzB0RkJmWDA5NWVUa1pHUm1jUFh1V3pzNU9BR3hzYlBEMDlNVGIyNXVvcUNpbVRadEdXRmlZUEQwVUExNS9mejhYTGx5NGJ1VFcxdGFXZ0lBQUZpeFl3UExseTNGMWRWVTdwaERmV1dGaElZODg4Z2hhclpaSEgzMlVCeDU0UU8xSVF2d2crZm41UFBYVVU3UzN0N042OVdvZWVlUVJPV2VJUWNsZ01IRGt5QkVPSERoQWZuNCtHbzBHQ3dzTHBrK2Z6b29WSzRpS2lwTEZjMkxBdTNZUDlaa3paeWdxS3FLdXJvN0d4c2JyN3J1TGpvNW15cFFwaElhRzR1WGx4ZWpSbytWOVd3eEtVc2dUUTRaT3B5TTlQWjNQUC8rYzdPenNiN3p1N3U3T2tpVkxXTFpzR1FFQkFTb2tGT0s3YVc5djU1VlhYcEdSV3pGazdOeTVreTFidG1CdGJjM25uMzh1aTEzRW9OWGEyc3BqanozR3hZc1hpWTZPWnN1V0xiaTd1NnNkUzRqdnhHZzBrcGVYeDZaTm02aXBxVEg5ZTBCQUFFOC8vVFJUcGt5UnM0WVk4S3FycS9ueXl5ODVjT0FBcmEydDE3MW1hV2xKVEV3TUsxZXVaUGJzMmRKUktvWU1LZVNKSWFtMXRaWE16RXd5TWpLb3JLeWtvYUdCdHJZMkZFWEIwdEtTd01CQXBreVp3c1NKRS9Iejg4UFQweE43ZTN1MVl3dnhEWHE5bnV6c2JIYnUzRWxCUVlIcGdCSVRFOE5kZDkzRjVNbVQ1U201R0RUNisvdDU2cW1ueU1qSUlEdzhuSGZmZlJjWEZ4ZTFZd254bmVqMWVuNzN1OS94NFljZlltdHJ5MHN2dlVSaVlxTGFzWVQ0MWxwYVdpZ3NMR1RYcmwxa1ptYWkxV3B4ZEhRa1BEeWNGU3RXTUhmdVhLeXRyZFdPS2NRM2RIVjEwZERRUUYxZEhUazVPV1JtWmxKWldRbUFtWmtaSTBlT3hNdkxpN0ZqeHhJWEY4ZlVxVlBsSVlzWWtxU1FKNFkwUlZHNGV2VXFqWTJOcHBYaXVibTVwbUtJalkwTkhoNGVlSHQ3RXhrWlNYeDhQQkVSRVZoWVdLaWNYSWpyYWJWYUNnb0tTRTVPWnUvZXZlaDBPbXh0YlFrS0NtTCsvUG1zV0xFQ1oyZG50V01LOFcvbDVPVHcvUFBQMDliV3hvTVBQc2pQZnZZekdXc1JnMHBlWGg3cjFxMmpvNk9ETld2VzhQT2YveHdyS3l1MVl3bnhiL1gxOWJGLy8zNlNrNU1wS2lxaXY3OGZXMXRiRWhNVFdicDBLV0ZoWWZKd1JRdzRYVjFkbkQ5L251enNiSXFMaTJsb2FPREtsU3VtQllpdXJxNU1temFOS1ZPbU1HN2NPTHk5dlJrNWNpVG01dVlxSnhmaTVwRkNuaGgyK3Z2N09YbnlKTHQzN3lZN085dDA2ZWsxcnE2dUxGdTJqRHZ1dUFOL2YzK1ZVZ3J4enpVM04vUEtLNjl3NXN3WmpFWWpBRDQrUHF4YnQ0NkVoQVNWMHdueDcyM2F0SW5kdTNmajZlbkpsaTFiaUl5TVZEdVNFTitLUnFQaFJ6LzZFVmV1WENFeU1wSWRPM2FvSFVtSWYwdXYxNU9Ta3NJYmI3eEJXMXViNmQ4blRwekkwMDgvVFZoWW1JcnBoUGdtdlY3UHVYUG4yTE5uRCtucDZXZzBtdXRldDdTMEpDRWhnWlVyVnpKOStuUVpBUmZEamhUeXhMRFcwdEpDVmxZV1dWbFpWRlpXVWw5ZlQwdExpK24xZ0lBQXBrMmJ4dVRKay9IMTljWER3d05IUjBjVkV3dnhOWjFPUjNaMk5wOS8vamxGUlVVME56Y0RYNC9jM24zMzNjVEd4c3JJclJpd21wdWJlZkRCQjZtcHFXSGh3b1c4L1BMTDB0RWtCanlOUnNPV0xWczRlUEFnWGw1ZXZQSEdHNFNHaHFvZFM0aC9TRkVVR2hvYXlNL1A1OHN2ditUY3VYTVlqVVpHamh4SlZGUVVkOXh4Qi9IeDhkSzFKQWFFMXRaVzZ1dnJxYXFxSWljbmg2eXNMSnFhbWt6WElybTV1ZUhwNlVsb2FDaHhjWEZNbWpRSkp5Y250V01Mb1JvcDVBbkIzMFp3S3lzcnVYVHBFcm01dWQvWWd1dmo0NE9mbng4UkVSSEV4c1lTR2hxS2pZMk55c25GY05mWDEwZGVYaDc3OSsvbjhPSERHSTFHN08zdENROFBaOUdpUlNRbEpjbkZ2bUpBeXM3T1p0MjZkV2kxV3A1NTVobHV2LzEydFNNSjhVOHBpc0tlUFh0NDY2MjMwT2wwUFBiWVk5eHp6ejFTZ0JZRFVtZG5Kd2NQSHVUSWtTTVVGaGFpMSt0eGNuSWlNVEdSaFFzWEVoNGVMa1VRb2JxT2pnNXljM1BKeTh1anZMeWN5NWN2MDlUVWhORm94TXpNREc5dmI2S2pvNG1Pam1iY3VISDQrZmt4Y3VSSTZiNFRBaW5rQ2ZGUDZmVjZNakl5MkxWckY2ZFBuMGFyMVY3MytzaVJJMW04ZURFclZxd2dNREJRcFpSQy9FMWpZeU9iTjIvbXpKa3pYSHRyOS9mM1ovMzY5Y1RIeDZ1Y1RvanJHUXdHZnYvNzMvUCsrKzlqYjIvUGh4OStLTmNaaUFHcnBhV0ZuLzNzWjlUVzFoSWRIYzMyN2R2bGJrY3g0UFQzOTdONzkyN2VlZWNkK3ZyNlRQOCtlL1pzMXE5Zmo3ZTN0NHJwaFBoNm9pUXRMWTI5ZS9lU2taSEIveTFGT0RrNWtaU1V4QjEzM0VGSVNJaDBqQXJ4VDBnaFQ0aHZvYTJ0emRUbVhWWldadHFDYXpBWU1EYzN4OC9Qai9qNGVHSmpZeGt6Wmd6ZTN0N1NCU1ZVb2RQcE9IMzZORjk4OFFYRnhjV214UzV4Y1hIY2NjY2R4TVhGTVdMRUNKVlRDdkcxeXNwS1huamhCVXBLU2xpNmRDbnIxNitYNnd2RWdOUGIyOHNycjd6QzRjT0g4Zkx5WXZ2MjdmajQrS2dkU3dqZzY0Y2lkWFYxNU9ibTh0bG5uMUZhV2dxQXA2Y25reWRQNXM0Nzd5UXFLa3JsbEdJNDB1djFORGMzVTE5ZlQxbFpHVmxaV1p3OWU1YXVyaTRBckt5czhQVDB4TXZMaTRpSUNOUFNRZG1ZTE1TL0o0VThJYjREbzlISTFhdFhxYTZ1cHJ5OG5KeWNITTZkTzBkN2V6dnc5Y1dydnI2K2pCMDdsZ2tUSmhBYkd5c2ZTRUlWdmIyOTVPYm1jdkRnUWRQSXJZT0RBNUdSa1N4Y3VKQzVjK2RLd1VTb1RsRVVEaHc0d0lzdnZvaXpzelBQUGZjY1NVbEphc2NTd2tSUkZIYnMyTUcyYmR0d2NuS1MzMUV4b0RRMU5iRjc5MjVPbkRoQmFXa3BCb09CVWFOR3NYVHBVbWJQbnMyRUNST3d0YlZWTzZZWVJxN2R6WmlYbDhlNWMrZW9xS2lncHFhRzF0WldGRVhCM055YzhlUEhtNzRqalIwN0ZqOC9Qem1UQ3ZFZFNTRlBpQjlJcjllVGs1UEQ1NTkvem9rVEoweXIwSzl4Y25KaTRjS0ZMRisrbkxDd01Ha1JGN2ZjdFpIYmpJd00wNVpiZjM5L25uLytlU1pObXFSeU9pRmcvZnIxcEthbTR1UGp3NTQ5ZStUK0d6RmdaR1ptc21IREJ0cmEybGkxYWhXUFBmYVkzSXNuVk5mVjFjV0hIMzdJamgwN3JqdDMzbjc3N1R6NjZLT01IRGxTeFhSaU9PcnE2dUxRb1VQczNyMmJzckl5MDNuekdsOWZYeFl0V3NSdHQ5MkdsNWVYU2ltRkdEcWtrQ2ZFRGRUVjFVVldWaGFuVDUrK2JndnV0VXRieDR3Wnc5U3BVMkxBZWp3QUFDQUFTVVJCVkprMGFSTCsvdjU0ZVhuSlpjUGlscmkyNWZhVFR6N2h3b1VMdExXMUFSQWZIOC90dDkvT3BFbVRjSFYxVlRtbEdLNWFXbHA0NktHSHFLcXE0cTY3N21MZHVuWFN5U3hVMTluWnlZWU5HemgxNmhRQkFRRzg5ZFpiakJrelJ1MVlZcGpTNi9WY3ZueVp6TXhNUHZua0UrcnE2b0N2SDh4Tm5UcVZILzNvUndRRUJLaWNVZ3dIT3AyT2hvWUdHaG9hS0M0dTVzeVpNeFFVRk5EZjN3K0FnNE1ESGg0ZStQbjVFUlVWeFpRcFV3Z0tDcEo3UllXNGdhU1FKOFJOOHZjanVHZlBuaVUvUDUvbTVtYmc2enNocm0zQnZUYUNHeFVWSlY5Y3hVM1gyOXRMZG5ZMnljbkoxNDNjUmtWRnNXalJJdWJNbVNQakRlS1dNeHFOZlBubGw3ejk5dHNZREFZMmJkckV2SG56MUk0bGhybnQyN2Z6cHovOUNUTXpNOTU0NHcxbXpKaWhkaVF4VEZWVlZiRnIxeTdPbkRsRFJVVUZpcUxnNCtQRDh1WExtVFZyRnVQSGo1ZE9VWEZUR1kxR0xsMjZSRjVlSHVmUG42ZXlzcExhMmxxNnU3c0JzTGEyWnNLRUNVeWFOSWtKRXliZzUrZUhqNDhQZG5aMktpY1hZbWlTUXA0UU41bWlLT2gwT25wNmVzak56ZVhBZ1FOa1ptYlMyOXNMZ0lXRkJWWldWamc3TzVPVWxNU3laY3NJRGc1V09iVVk2clJhTFJVVkZiejExbHZrNXVhaUtBcFdWbFlFQmdheWJ0MDZZbUppMUk0b2hwbS83MzZLaVlsaDA2Wk5NbjRqVkpPWm1jbmpqeitPWHEvbmtVY2VZYzJhTlRMeUxXNjUxdFpXM24vL2ZmYnQyMGRQVHc5R294RnpjM04rK3RPZmN0ZGRkK0htNWlaWHRvaWJxcmEybGlOSGpwQ2NuRXh0YlMwNm5lNjZjZTZBZ0FCV3JsekovUG56Y1hGeHdkcmFHZ3NMQ3hVVEN6RThTQ0ZQQ0JWMGRuWnk5dXhaTWpNenVYanhJdlgxOVRRM041dFdzSHQ3ZXpOOStuUmlZMk5OVDdTY25aMVZUaTJHSXExV1MwWkdCcDk5OWhrbEpTV21rZHRaczJheGN1VktZbUppWk9SVzNESkZSVVU4K3VpajlQYjJzbWJOR3Y3elAvOVQ3VWhpR0txdXJ1YnBwNSttb3FLQzJiTm44OElMTDhpMmIzSEw5UGYzVTFGUndaRWpSOWkzYngrdHJhMm1CUUV6Wjg3azdydnZadlRvMFdySEZFT1FScU9oc2JHUm1wb2F6cDgvVDFaV0ZoY3ZYc1JnTUFEZzZ1cUtwNmNuWThhTVljcVVLVXlaTWdWZlgxK1ZVd3N4UEVraFR3Z1ZLWXBDYzNNejFkWFZWRlJVY1Bic1dmTHk4a3dqdUphV2xuaDZlbjVqQzY2OXZiM0t5Y1ZRbzlGb09IdjJMTW5KeVJ3OWVoU2RUb2VUa3hNUkVSRXNXN2FNV2JObTRlRGdvSFpNTVF6ODVTOS80ZDEzMzhYWjJabmYvZTUzMHFFc2JxbisvbjUrKzl2ZnNtdlhMaHdjSEhqenpUZWxRMW5jRW9xaVVGQlF3TDU5KzhqS3lxSzJ0aFp6YzNPQ2dvSll0bXdaOGZIeCtQbjVTYmVUdUtHMFdpMUZSVVhrNU9SUVdscEtkWFUxdGJXMXB2dnVYRnhjaUlpSUlEbzZtcENRRU1hTUdZT1BqNC84SGdxaE1pbmtDVEZBWEJ2QjFXcTE1T2Jtc21mUEhzNmNPV1A2SUwwMmd1dnE2c3FNR1ROWXVuUXBrWkdSTWxJaGJpaXRWc3ZseTVkNS9mWFhyeHU1RFEwTjVaZS8vQ1hSMGRGcVJ4UkRYRzl2TDg4Kyt5d25UNTRrT0RpWTk5OS9YKzdZRWJkTVZsWVdUenp4QkZxdGxyVnIxL0xBQXcvSVNLMjQ2Um9hR3RpMmJSdHBhV24wOS9laktBcTJ0cmFzWGJ1V0pVdVc0T1RrSkwrSDRvWXFLeXRqNzk2OXBLYW0wdDdlams2bk0zWGVXVmxaRVIwZHplTEZpNWs1Y3lhT2pvNVlXVm5KZHc0aEJoQXA1QWt4Z0hWMWRaR1ptY21KRXljb0t5dmo2dFdyZEhSMFlEQVlURnR3Wjh5WXdiUnAwL0R4OGNIZDNWMFdGWWdib3IrL243UzBORDc3N0RNdVhicGt1c3g0M3J4NTNIbm5uWVNIaDh2dm1yaHBNakl5MkxoeEl4MGRIVHo4OE1QY2Q5OTlzdTFPM0hRTkRRMDgrT0NEWExseWhZU0VCTjU4ODAyMUk0a2hySyt2aitycWFnNGVQTWpldlh2cDZPakEwdEtTc1dQSE1tZk9ITzYvLzM3cGhCYzNSRmRYRjgzTnpkVFgxM1BxMUNsT25UcEZiVzB0QUdabVpyaTR1T0R1N282Zm54L3g4ZkhNbURGRHhyZUZHT0Nra0NmRUlLQW9DaTB0TGFZdHVPZk9uU012TDQrbXBpYmc2MjQ5THk4di9QMzlDUW9LWXZMa3lVUkhSMHNYaS9qQnVydTd5YzdPNXRDaFF4dzdkZ3lEd1lDVGt4TlJVVkdzV0xHQ0dUTm15TytadU9INisvdjU0eC8veVB2dnY0K3ZyeStiTjI4bUlpSkM3VmhpQ092czdPVEZGMS9rK1BIamhJYUdzbm56WnNhT0hhdDJMREVFNmZWNnNyS3lPSGp3SUdmUG5xV3BxUWxMUzBzaUlpSzQ3YmJiaUkyTnhjdkxTN3FmeEEvUzBkRkJRVUVCZVhsNXBwSFp4c2JHNis2N216eDVNckd4c1FRRUJPRHY3eS9MVTRRWVJLU1FKOFFnb3lnS2VyMmV2cjQrOHZQejJiZHZIOGVQSDBlcjFRSmdibTZPbFpVVkRnNE9KQ1Frc0dMRkNzTEN3cVNiUmZ3Z1dxMlc4dkp5WG4vOWRjNmZQdytBdGJVMUVSRVJQUEhFRTFKa0VUZWNScVBodHR0dW83VzFsYmx6NS9MNjY2K3JIVWtNVVlxaThORkhIN0Z0MnpZQW5uMzJXWll2WHk2ampPS0d1M1RwRW0rLy9UWTVPVGxvdFZvVVJXSGt5SkU4K2VTVHpKa3pSKzVBRmovSXRldDVEaDQ4eUprelo5Qm9OT2gwT294R0kvRDF1VzNPbkRrc1diS0VtSmdZcksydHNiS3lrdmM2SVFZaEtlUUpNUVJvTkJyT25EbkR5Wk1udVhqeElsZXZYcVc5dmQzMHdlM2w1Y1gwNmRPWlBuMDZmbjUrdUxtNXlYMHI0bnZwNitzakxTMk5uVHQzZm1Qazl1Njc3eVkwTkZSR2JzVU5jK2JNR1o1NTVobDZlbnJZdkhrekN4Y3VWRHVTR0lJcUtpcDQ0b2tucUsrdkp5a3BpWmRlZWdsYlcxdTFZNGtoUXFQUm1PNGorK3Fycitqdjc4Zkd4b2JBd0VBV0xGakEzWGZmamJXMXRkb3h4U0NqS0FydDdlMDBOemR6NmRJbHpwdzV3NWt6WjJocGFRRytYcGpuNnVxS3U3czdJU0VoVEo4K25XblRwc200dGhCRGhCVHloQmhpV2x0YnFhcXFvcUtpZ3Z6OGZISnpjN2x5NVFxS29tQnBhY25vMGFQeDgvTmp3b1FKeE1URU1ISGlSQ204aU8vczJzanRnUU1IU0U5UHgyZzBtamFiTFYyNmxJU0VCUGtpTEg0d3ZWN1B0bTNiK090Zi80cWpveVBidG0xandvUUphc2NTUTBoUFR3Ky8vT1V2T1h2MkxHRmhZYno5OXR1TUhEbFM3VmhpQ09qcjYrUDQ4ZU1rSnllVGw1ZEhSMGNITmpZMlRKNDhtUlVyVmpCeDRrVGMzZDNWamlrR21kYldWckt5c2poMzdoeFZWVlZVVlZYUjB0S0MwV2pFM053Y0h4OGZvcU9qaVltSllkeTRjWXdaTTRZUkkwYW9IVnNJY1lOSklVK0lJZXJhQ0c1L2Z6K0ZoWVVjUEhpUTlQUjBVd2ZWdFJGY1cxdGJacytlemJKbHk1ZzhlYkxLcWNWZ285VnF1WERoQWx1M2JxV2dvQUQ0ZW5Rak9qcWFKNTk4a3VEZ1lKVVRpc0d1cXFxS1o1OTlsckt5TWhZdlhzeUdEUnVrU0N4dW1EZmZmSk9QUHZvSVIwZEgzbjMzWGFLaW90U09KSWFBL1B4ODNuampEY3JMeTAxWG4vajUrZkhVVTA4UkZ4Y243MkhpTytucjYrUFlzV01jT0hDQS9QeDhkRG9kT3AyT2ExL2pSNHdZd2J4NTgxaTJiQm5qeG8zRHhzWUdLeXNybFZNTElXNG1LZVFKTVl4MGRYV1JrNVBEeVpNbktTa3BvYVdsaGRiV1Z0UEZ0MjV1YmlRa0pCQWZINCtmbngvdTd1NHlnaXUrbGI2K1BvNGNPY0lYWDN4QlpXVWwzZDNkbUptWnNXREJBdTY2Nnk1Q1EwUGw3aC94dmUzZHU1ZE5temJoNk9qSWM4ODlSMUpTa3RxUnhDQ25LQXJIangvbmxWZGVvYXVyaTUvKzlLZXNXYk5HUmh6Rjk5YloyY21GQ3hmNC9QUFBPWDc4T0FhREFRY0hCNEtEZzduOTl0dFpzbVNKbktmRXY2WFg2MmxyYTZPNXVabWlvaUpPblRwRmRuWTJ2YjI5QUZoWldlSG01b2FibXh1UmtaRWtKQ1F3Y2VKRUtkd0pNY3hJSVUrSVllamFGdHlLaWdyS3lzbzRkKzRjQlFVRlhMMTZGY0RVbWg4VUZFUlFVQkFSRVJGRVJFVGc3T3lzY25JeDBMVzF0WEg2OUdrT0hUcEVabVltUnFPUlVhTkdFUmNYeDhLRkM0bUxpNU10dCtJNzAycTF2UERDQzZTa3BCQWNITXdmL3ZBSHVSSkEvQ0R0N2Uyc1c3ZU9jK2ZPRVJZV3hsdHZ2U1ZqanVKNzZlcnE0c1NKRTZTbXBwS2RuVTEzZHplMnRyYk1tREdEK2ZQbk0zbnlaQm5YRnYrU3dXQ2d2cjZld3NKQ0Nnc0xLUzh2cDdLeTBuVGZuYm01T1FFQkFVUkdSaElXRmtaZ1lDQUJBUUh5T1NqRU1DYUZQQ0dFcVVXL3BLU0UzYnQzazVhV1JrOVBEM0Q5RnR5cFU2ZXlkT2xTSmsyYUpGMEw0bC82WnlPM0VSRVJQUGZjYzR3Yk4wN2xoR0t3NmUvdjU1NTc3cUdtcG9hRkN4Znk2MS8vV3UxSVloQjc0NDAzK09TVFQ3Q3lzdUxUVHovRno4OVA3VWhpRURwNjlDai8vZC8vVFcxdExYcTlIb0RKa3llemR1MWFRa0pDcEV0Sy9Fc3RMUzBrSnlkejhPQkJxcXVyNmUvdk4vMGVtWm1aNGUvdno0SUZDMGhLU3NMYjJ4dExTMHNzTFMxVlRpMkVHQWlra0NlRStJYmUzbDZ5czdNNWZ2dzRwYVdsWEwxNmxiYTJOdFBod3QzZG5majRlR2JObW9XL3Z6OXVibTY0dUxpb25Gb01SSDgvY2x0UlVZRkdvOEhjM0p5bFM1ZXljdVZLSmt5WUlIY0ZpVzl0ejU0OXZQNzY2L1QyOXZMbW0yK1NrSkFnbzJyaU96RWFqYVNucDdOKy9YcHNiR3g0L1BISHVlZWVlOVNPSlFhUjV1Wm1DZ29LK09TVFQ4akp5UUhBMWRXVkNSTW1jTys5OXhJZkg2OXlRakVRYWJWYXJsNjlTbE5URS9uNStadzRjWUxDd2tMVDJkcmUzcDVSbzBiaDdlMU5URXdNTTJiTUlDUWtCQXNMQzVXVEN5RUdJaW5rQ1NIK0tVVlJhRzF0cGFLaWdvc1hMMUpZV01qNTgrZHBiR3dFdnU3VzgvYjJKakF3a01EQVFDWk9uQ2dqdU9JZmFtdHI0K1RKa3lRbko1dEdidDNjM0pnMmJSb0xGeTVrMHFSSjJOallxQjFUREhDdHJhMjgvUExMbkR4NWtzbVRKL1BTU3kvaDVlV2xkaXd4aUJRWEY3Tmh3d1l1WDc3TTRzV0xlZWFaWjJROFRYd3JiVzF0SEQxNmxOVFVWUEx6OCtucjY4UEZ4WVhaczJlVG1KaklwRW1UNUhkSlhNZGdNRkJlWGs1QlFRSEZ4Y1dVbFpWUlVWRmh1dS9PMnRxYTRPQmdKazZjU0dob0tJR0JnZmo1K2NrRFRpSEV2eVdGUENIRXQvTDNXM0NMaTRzNWVQQWdSNDhlUmFQUkFGK1BBRmhiVzJOdGJVMWNYQngzM0hFSGt5ZFBsckVTY1IydFZzdjU4K2Y1N1c5L1MwbEpDUUEyTmpaTW5EaVJYLzNxVnpKeUsvNnQwdEpTVnExYUJjRFBmLzV6SG5yb0laVVRpY0dpdDdlWFRaczJjZmp3WVZ4ZFhmbkRILzRnN3puaVc5bTFheGM3ZHV5Z3NiRVJ2VjZQbVprWlNVbEpQUExJSTNoNWVjbFpSNWdvaWtKRlJRVUhEeDRrSlNXRjV1Wm05SHE5cWZNT0lDd3NqQlVyVmpCNzlteGNYRnl3c3JLU3pqc2h4SGNpaFR3aHhQZW0xV3JKeU1qZ3hJa1RsSlNVZkdNRWQ5U29VVXlkT3BXWk0yY1NFQkNBdTdzN3pzN09tSnVicTV4Y3FPM2F5TzNPblR1cHFxcTZidVQyOXR0dkp6ZzRXSlppaUgvcTQ0OC9adXZXclZoYlcvT25QLzJKd01CQXRTT0pRZUR3NGNOczNMZ1JDd3NMMXExYnh4MTMzS0YySkRGQUtZckNsU3RYeU1uSjRjTVBQNlNzckF3ek16UGMzTnlJam81bTFhcFZSRVJFcUIxVERBRGQzZDIwdExSUVYxZkgyYk5uT1hYcUZKY3VYY0pvTkFMZzVPVEVxRkdqOFBYMVpjYU1HY3ljT1JOdmIyK1ZVd3NoQmpzcDVBa2hib2oyOW5iS3lzb29MeStucUtpSS9QeDhHaHNiTVJxTldGaFlNSHIwYUFJREF3a05EVFZ0M1JveFlvVGFzWVhLV2x0Yk9YWHExSFVqdCs3dTdxYkZLdEhSMGJKWVJYeURYcS9uaVNlZUlDTWpnOURRVU41NTV4MUdqUnFsZGl3eGdCVVVGTEIrL1hxYW01djV5VTkrd2hOUFBDRWRNT0lmcXErdkp6azVtZVBIajFOU1VvSldxOFhOelkxNTgrWXhaODRjb3FLaVpQUnhtT3Z0N2FXMHRKVHo1ODlUVWxMQ3BVdVhxS21wb2IrL0h3Qm5aMmNtVEpoQVJFUUVJU0VoakI4L25qRmp4c2g3amhEaWhwRkNuaERpaGxJVWhiNitQcnE3dXlrdExlWElrU09jT0hHQ2pvNE9BQ3d0TGJHMXRjWFIwWkZKa3lheFlNRUNwazJiSmx1NGhqRkZVZEJvTk9UbTV2TE9PKzlRV1ZrSmdJdUxDNU1tVGVLeHh4NWo3Tml4S3FjVUE4MlpNMmQ0NmFXWGFHNXU1djc3NytmeHh4K1h4UmZpSDJwdmIrZkpKNS9rL1BuelJFZEhzM256Wmp3OVBkV09KUVlZclZiTFo1OTl4aGRmZkVGOWZUMTZ2UjRyS3l1V0wxL09xbFdyOFBUMGxMdGNoN21DZ2dLKyt1b3JUcDgrVFVkSEJ6MDlQZWgwT3VEcisrNG1UcHpJL1Buem1UcDFLcTZ1cnRqWjJjbjVWZ2h4VTBnaFR3aHgwL1gyOXBLZm44L0preWNwS0NpZ3FhbUpscFlXREFZREFJNk9qc3ljT1pOWnMyWVJFQkRBNk5HalpRUjNtT3J0N2VYUW9VUHMyYk9IUzVjdTBkdmJpN201T1N0WHJtVDU4dVV5Y2l0TWREb2Q3Nzc3TG4vOTYxL3g5UFJreTVZdFJFWkdxaDFMRERCNnZaNC8vdkdQN05peEEydHJhMTU1NVJYbXpKbWpkaXd4UUJpTlJ1cnE2amgxNmhSLy92T2ZhV3Bxd3R6Y0hDOHZMeVpQbnN5cVZhc0lDQWhRTzZhNHhSUkZvYk96aytibVptcHFhamg1OGlTblQ1L215cFVyd05mM1FydTZ1dUx1N3M3NDhlT1pQbjA2MDZaTlkrVElrU29uRjBJTUYxTElFMExjVW0xdGJWUlVWRkJXVm1iYWdsdFhWMmQ2M2NQRGcrRGdZSUtDZ2dnUER5Y3lNbEpHNW9haDV1Wm0wNWJiM054YzlIcTlhZVIyeVpJbHhNYkd5dVhpZ3F0WHIvS0xYL3lDOHZKeUZpMWF4S3V2dmlwZGVlSTY1ODZkNDlsbm4rWHExYXY4NUNjL1llM2F0VEt1TDFBVWhjcktTZzRkT21TNjAweXYxK1ByNjB0U1VoSno1c3doTkRSVXVxbUdtYmEyTm9xTGl5a29LS0MwdEpSTGx5NVJWMWZIdGEvTG8wYU5JaW9xaXZEd2NJS0NnZ2dLQ3NMZDNWMGVQQXNoYmprcDVBa2hWSEZ0QkZlajBWQlZWY1grL2ZzNWR1d1lYVjFkQUppYm0yTnZiNCtqb3lOUlVWRWtKU1VSSHg4djNWakRpS0lvZEhkM2MvYnNXZDU3NzczclJtN2o0K041NUpGSDhQWDFWVG1sVUZ0NWVUbjMzWGNmUnFPUjU1NTdqcFVyVjZvZFNRd1F2YjI5ckZxMWlxcXFLbUppWW5qMzNYZmxNMFNnMFdqWXNXTUhCdzhlNU9yVnF4Z01CaHdjSEZpMWFoWExseS9IemMxTkhoUU5JNzI5dldSblo1T1Nra0plWGg2ZG5aMzA5ZldaRnJkWlcxdVRrSkJBVWxJU1VWRlIyTnZiWTJkbko4VTdJWVNxcEpBbmhCZ3d0Rm90T1RrNXBLU2tVRmhZU0d0cksxMWRYYWJEMUlnUkk0aVBqMmZPbkRrRUJ3Zmo0dUtDazVPVGRPQU1BejA5UGV6ZHU1Y3Z2L3lTMnRwYSt2djdzYkt5NHM0NzcrVDIyMi9Iejg5UHVteUdzZmZlZTQrLy9PVXZXRnBhOHNrbm4rRG41NmQySktHeS92NSszbnp6VGI3NDRndEdqeDdOMXExYkNRa0pVVHVXVUluQllLQ2hvWUdVbEJUKzhwZS8wTkhSWVZyRU5XdldMTzY3N3o3WkpEb01HSTFHdXJxNjZPam9vTFMwbE9QSGozUHExS25yN25GMmNuTEN4Y1dGc0xBd0VoTVRtVFp0R3ZiMjlpb25GMEtJNjBraFR3Z3hJTFczdDV0R2NJdUtpaWdzTEtTbXBnYWowWWlabVJudTd1NEVCQVFRSEJ6TXhJa1RaUVIzbUxnMmNudm8wQ0h5OHZJd0dBeDRlbm95ZGVwVUZpMWFSRXhNakhSU0RFUDE5ZlU4L2ZUVGxKYVdrcFNVeFBQUFA0K1RrNVBhc1lSS0ZFWGg0TUdEL09ZM3YwR3IxZkxZWTQveEgvL3hIekltT1F3WkRBYUtpNHM1ZlBnd3AwNmRvcnE2R2tWUkNBd01KQ2twaVlTRUJNYVBIeThQQkllNGhvWUd6cDgvVDFGUkVaY3VYYUtzckl6VzFsWVVSY0hDd2dJZkh4OGlJaUlJRHc4bk1EQ1FnSUFBdWU5T0NER2dTU0ZQQ0RHZy9mMElibmw1T1VlT0hPSFlzV08wdDdjRGZ4dkJ0Yk96SXlJaWdpVkxsc2dJN2hDbktBcGRYVjFrWm1ieSs5Ly9ucXFxS3VCdkk3ZHIxNjZWalpURGpLSW83Tm16aDAyYk5tRm5aOGVycjc0cUN3MkdzYmEyTmg1NTVCSEt5c3FJalkxbDY5YXRPRGc0cUIxTDNHS3RyYTFzMzc2ZHRMUTAydHJhTUJxTnVMdTc4N09mL1l4NTgrYmg0dUlpeGQwaHJMdTdtOVRVVkk0Y09jTEZpeGZwNmVtaHQ3ZjN1dnZ1RWhJU1dMQmdBZVBHamNQQndRRmJXMXNwNmdvaEJnVXA1QWtoQmgyZFRrZDJkamFwcWFuazUrZlQzdDVPUjBlSGFRdXV2YjA5MDZkUFovNzgrUVFIQitQcTZvcVRrNVBjWnpJRTlmWDE4ZGxubjdGMzcxN3E2K3ZwNysvSDJ0cWFlKzY1aDVVclYrTHI2eXNkZXNPRTBXams2YWVmSmowOW5aQ1FFTFp2M3k1ZGVjT1FUcWRqOCtiTjdOdTNqMUdqUnJGanh3NFptUnhHOUhvOTFkWFY3TisvbjQ4Ly9oaXRWb3VWbFJVZUhoNHNYTGlRZSsrOUZ4Y1hGN1ZqaWh0TXI5ZlQyZGxKVzFzYitmbjVwS1dsa1oyZGpVNm5BNzRlbVhWMWRjWFYxWlZKa3lZeGI5NDhKazZjS0lWY0ljU2dKWVU4SWNTZzF0M2RUWGw1T2VYbDVSUVdGcEtmbjA5ZFhSMEdnd0V6TXpOR2pSckYrUEhqQ1E0T0ppSWlnb2lJQ09uV0dvS2FtcG80ZmZvMEJ3NGNJRDgvSDRQQmdKZVhGL0h4OFN4YXRFZ083TU5FYTJzckR6LzhNSmN1WFdMeDRzVzg5TkpMOG5NZlJoUkY0YU9QUG1McjFxM1kyOXV6WWNNR2twS1MxSTRsYmdHOVhrOWVYaDZIRHgvbXpKa3pORFEwWUdabVp1clVuejU5dWl4SEdtTDBlajJYTDErbW9LQ0FvcUlpS2lvcXFLaW9vTE96RXdBTEN3dUNnb0tJakl3a0pDU0VvS0FnQWdJQzVMNDdJY1NRSUlVOEljU1EwZHZiUzA5UEQ1V1ZsYVNtcG5MMDZGR2FtNXVCcjBkdzdlenNjSEJ3SUNJaWdnVUxGakJ6NWt3WndSMUMvdEhJclptWkdjN096a3liTm8yMWE5Zmk1ZVdsZGt4eGt5VW5KL1BLSzYrZzArbDQ5ZFZYV2JCZ2dkcVJ4QzF5N3R3NW5uLytlYTVjdWNMZGQ5L04yclZyNVQxK0dLaXBxZUcvLy91L3ljek1OQzB0R0R0MkxBODk5QkJUcDA3RjJkbFpPdktIa1ByNmV0TFMwamg2OUNnMU5UVm9OQnEwV2kyS29tQm1ab2FmbngvejU4OW4zcng1ZUhoNFlHZG5oNDJOamRxeGhSRGlocEpDbmhCaXlPcnY3eWMvUDUvVTFGVHk4dkpvYTJ1am82UER0QVhYMXRhV21UTm5NbmZ1WEVKRFEzRnhjWkVEL3hCeGJlUjJ6NTQ5MU5mWG85VnFyeHU1SFRObWpIUnFEVkhkM2QxczJMQ0JFeWRPRUI0ZXp1dXZ2NDZIaDRmYXNjUk4xdFhWeFlzdnZraDZlanArZm42ODg4NDdqQmt6UnUxWTRpYnA3Kytudkx5Y0w3LzhrcjE3OTJJMEdyRzF0Y1hiMjV2YmJydU4yMisvWFRxdmhnQ3RWa3RIUndjdExTMWtabVp5OU9oUlNrdExyenZIdWJpNDRPWGx4WlFwVTVnelp3NUJRVUZ5amhOQ0RIbFN5Qk5DREFzZEhSMWN2SGlSa3BJU2lvcUtLQzR1cHJhMjF2VDZxRkdqbURCaEFtRmhZVXlZTUlFSkV5Ymc1dVltbHg0UGNyVzF0YVluOXhjdVhNQm9OT0xqNDhQOCtmT1pPM2N1SVNFaFV0QWJnbkp6Yy9ubEwzOUpmMzgvanp6eUNLdFhyMVk3a3JqSlB2NzRZOTUrKzIwc0xDeDQ5ZFZYU1V4TVZEdVN1QW42K3ZvNGQrNGNxYW1wcEtlbjA5emNqTG01T1RFeE1TeGN1SkNFaEFUYzNOelVqaWwrQUoxT1IzbDVPYVdscFpTV2xsSmNYRXhaV1JsOWZYMEFXRnRiTTM3OGVNTEN3Z2dORFNVME5KU0FnQUJzYlcxVlRpNkVFTGVPRlBLRUVNTk9YMThmUFQwOTFOYlc4dFZYWDEwM2dtdG1abVlhd1EwTkRXWCsvUG5NbmowYloyZG5sVk9MNzB0UkZEbzdPemwxNmhTLy8vM3ZxYXVydzh6TURGZFhWNlpQbjg3YXRXdHhkM2RYTzZhNGdmNStpNjJEZ3dOLyt0T2ZHRDkrdk5xeHhFMlNtNXZMMnJWcjZldnI0eGUvK0FXclY2K1doekJEMElVTEYzajMzWGU1Y09FQzNkM2RBRVJHUnZMd3d3OFRFUkdCZzRPRC9Od0hLYVBSU0ZsWkdTa3BLUnc3ZG96VzFsWjZlbnJRYXJXbS94TVdGc2JpeFl1WlBuMDZycTZ1T0RnNHlESXJJY1N3SllVOEljU3daekFZT0hmdUhJY1BIeVkvUDk4MGdudHQyNW1EZ3dPeHNiRWtKaVlTRlJXRnE2c3J6czdPV0ZoWXFKeGNmRmM5UFQxODhjVVg3TjY5MnpSeWEyZG54NDkvL0dPV0xGa2lJN2REekJOUFBNSEpreWZ4OS9mbnozLytzMnl4SFlLYW1wcDQ0b2tuS0Nzckl6NCtucGRmZnBtUkkwZXFIVXZjSUQwOVBaU1VsUER4eHgrVG1wb0tnS09qSXo0K1Bqend3QU1rSmlaaWJXMnRja3J4WFNpS1FtOXZMeDBkSGRUVzFuTDY5R2xPbkRoQlpXV2w2Zjg0T0RqZzR1S0NwNmNuYytiTVllN2N1WExIclJCQy9CMHA1QWtoeE4vcDZ1cmk0c1dMWExod2dlTGlZa3BLU3FpdHJjVmdNQURnNXVaR1NFZ0lvYUdocGhGYzJZSTcrUHl6a2R1RkN4Y3lkKzVjZ29LQ3BGQTdCSnc5ZTVibm5udU81dVptSG5yb0lYNzJzNTlKQjhjUW90VnEyYlp0RzU5KytpbDJkbmE4L3ZyclRKNDhXZTFZNGdibzd1NG1PenVidExRMGpoOC9UbGRYRjVhV2xxWjdiV2ZQbmkyRitVR211N3ViOHZKeUxseTRZTHJxcEtxcXl2VFExTm5abWNEQVFOUEliRWhJQ0dQSGpwWDc3b1FRNGgrUVFwNFFRdndEaXFLZzBXam82T2lnc3JLU0V5ZE9jUHo0Y1pxYW1vQ3ZSM0Nkbkp4d2NYRWhLQ2lJK2ZQbk0yUEdEQndkSFZWT0xyNHRvOUZJYzNNemFXbHA3Tml4ZzZhbUppd3NMUER3OENBaElZSDc3NytmMGFOSHF4MVQvQUE2blk3Zi92YTNmUHJwcDNoNmVySnAweVppWTJQVmppVnVrSFBuenZIRUUwL1EzZDNOUXc4OXhKbzFhNlNqZGdnNGVmSWtIMzc0SWFXbHBYUjJkbUp1Yms1Y1hCeXJWNjhtSkNRRVoyZG5HYUVkSkF3R0EvbjUrYVNrcEpDWGwwZHJheXVkbloybWtWa2JHeHVpbzZOSlNFZ2dKaWFHa1NOSDR1cnFLbi9IUWdqeGIwZ2hUd2dodmlXRHdjRDU4K2RKUzBzak96dWIxdFpXMnR2YlRkdlRySzJ0aVl1TFkvNzgrWVNIaHpOaXhBaWNuWjNsUURvSWRIZDM4K21ubjdKLy8zNGFHaHJRNlhRNE9EaHc3NzMzc21qUklyeTl2YVdUYTVCcWEydGoxYXBWTkRZMk1uZnVYTFpzMlNMZGxrTkFjM016cTFldnByR3hrVGx6NXZER0cyK29IVW44QUIwZEhSUVZGYkZqeHc3T25qMkxtWmtaenM3TytQdjc4L09mLzV3cFU2YklaK2tBcHlnS1hWMWRkSFIwY1BueVpWSlRVemx4NGdTdHJhMEFtSnViNCtqb2lLdXJLK1BIajJmV3JGbk1uajJiRVNOR3FKeGNDQ0VHSHlua0NTSEU5OURUMDJNYXZTMHRMYVdvcUlqYTJscFRVVy9FaUJFRUJ3Y1RIaDV1R3NQMTlQU1VFWkVCN3RxWGo5VFVWRXBMU3pFYWpmajUrWkdZbUVoU1VwS00zQTVTdWJtNVBQWFVVL1QyOXJKeDQwYVdMbDJxZGlUeEEzUjJkdkxhYTYveDFWZGZFUmdZeUpZdFd4ZzNicHphc2NUMzBOYld4dW5UcHpsNjlDZzVPVGxvTkJvY0hSMlpOV3NXYytmT1pjYU1HZGpZMktnZFUvd0x6YzNOWEx4NDBYUVdLaTB0cGI2KzN2VDZxRkdqbURCaGdtbkQ3SVFKRXhnOWVyU2NoNFFRNGdlUVFwNFFRdnhBUFQwOXRMZTNVMWRYUjFwYUdzZU9IZVBLbFN2QTM1NUF1N2k0RUJnWVNFSkNBZ2tKQ2JJRmR3QXpHQXcwTnpkejRzUUovdWQvL3VjYkk3ZXJWNi9HemMxTjdaamlPOXEyYlJ2dnYvOCtUazVPL1BHUGZ5UXdNRkR0U09KN1VCU0ZuVHQzOHZiYmI2TW9DdXZYcjJmRmloVlNZQjlrREFZRFgzMzFGVHQzN3FTaW9nS05Sb09WbFpYcFdnTS9Qeis1QTI4QTYrN3VKaXNyaS9UMGRBb0xDK25vNktDenM5TjBuN0M5dlQwelo4NWt6cHc1aElTRTRPcnFpcE9Uay95ZENpSEVEU0tGUENHRXVNRjBPaDNGeGNXa3BhV1JsWlZGYzNQemRYZkNXRnBhTW5YcVZCSVRFNWs0Y1NJalJvekF5Y2xKeG9ZR29Hc2p0d2NQSHFTdXJnNmRUb2VUa3hQMzljZGZQQUFBSUFCSlJFRlUzMzgvU1VsSmVIcDZ5c2p0SUZGYlc4dkdqUnZKejg5bjNyeDViTnk0VWU2MEhJU3FxNnQ1L1BISHFhbXBJU0VoZ2RkZWUwMytCZ2NKUlZGb2JXMGxOemVYOTk5L240c1hMMkp1Ym82cnF5c1JFUkg4OUtjL0pTSWlRanExQmhpRHdVQm5aeWZ0N2UxY3VIQ0I5UFIwTWpNejZlN3VCcjQrMHpnNU9URml4QWdpSWlLWU0yY084Zkh4c2sxWUNDRnVJaW5rQ1NIRVRkVFYxVVY1ZVRrbEpTVmN1SENCa3BJU0xsKytiSHBxN2V6c2ZOM0lTWGg0T0Y1ZVh2SkZab0NwcWFraEpTV0ZJMGVPVUY1ZWpxSW9qQjA3bHNURVJPYk9uVXR3Y0xEOHpBYUI1T1Jrbm52dU9aeWNuRmkzYmgzTGx5OVhPNUw0RGpRYURSczNidVRZc1dPRWhJVHc1cHR2NHVYbHBYWXM4UzFjdVhLRlk4ZU9rWmFXeHZuejUrbnY3OGZkM1oyRWhBUVNFeE9KaTR1VGJxMEJwcjYrbnVMaVlrcExTMDFYaWJTMXRhRW9DaFlXRm5oNWVSRWFHa3BZV0JnaElTRUVCd2N6Y3VSSXRXTUxJY1N3SUlVOElZUzRSWHA2ZXVqbzZLQ2hvWUdVbEJUUzB0S3UyNEo3N1JMb2NlUEdrWkNRd0t4WnN4ZzFhcFRLcWNVMUJvT0JLMWV1a0o2ZXp2dnZ2MDlyYXlzV0ZoYU1IajJhZWZQbWNmLzk5OHZQYTREVGFyVTg4OHd6SEQ5K25ISGp4dkhKSjU5SUord2c4czQ3Ny9EQkJ4L2c1T1RFYjM3ekd5WlBucXgySlBGdjlQWDE4ZVdYWDdKbnp4NXFhbXJvNysvSDN0NmVSWXNXOFpPZi9BUXZMeTlzYlczVmppbitWMGRIQjBlUEhpVTlQWjJxcWlvNk9qcm83dTdtMnRmRjBhTkhNM1BtVEJJU0V2RDM5OGZWMVJWSFIwZlpJaXlFRUxlWUZQS0VFRUlsaXFKUVVGREF3WU1IeWNqSW9LT2pnNTZlSHRQQ0RCc2JHMkppWWxpd1lBRlRwa3pCMGRFUmUzdDc2Vm9ZQU5yYjIvbnpuLzlNY25JeXpjM05HQXdHbkoyZFdiMTZOY3VXTGNQVjFWVitUZ05VVjFjWFAvN3hqMmxvYU9ET08rL2tWNy82bFJUekJvRXpaODZ3Y2VORzJ0dmJ1ZSsrKzNqNDRZZGxkRytBVWhTRmpvNE9zckt5ZU9lZGQyaG9hTURjM0J3bkp5ZGlZbUo0K09HSENRb0tVanZtc0tmWDYrbnQ3YVdycTR1c3JDeU9IRGxDZG5hMmFXTEEwdElTT3pzN25KeWNtRHAxS2t1V0xDRXlNbEpHMllVUVlnQ1FRcDRRUWd3QWZYMTlsSmFXY3VIQ0JkTVl5K1hMbDlIcGRBQzR1cm9TRkJSMDNSaXVuNStmUEFWWGthSW9WRmRYazVxYWFocTVOUnFOQkFZR21rWnVBd01ENVdjMEFPM2Z2NS9YWDM4ZGpVYkQ1czJiV2Jod29kcVJ4TC9RMGRIQnIzNzFLM0p5Y29pTWpPUzExMTdEdzhORDdWamkvMUFVaGRyYVdsSlNVamgyN0JnbEpTWG85WHA4ZlgyWk8zY3U4K2ZQSnp3OFhPMll3NXBPcDZPNnVwcVNraExUdU96Rml4ZlJhRFFBV0ZoWUVCQVFRRWhJQ0NFaElZU0ZoUkVjSEl5OXZiM0t5WVVRUXZ3OUtlUUpJY1FBb2lnS3ZiMjlkSFIwVUZOVHcrblRwMGxQVDZlNnV0cjBmNjV0d2ZYMTlXWGV2SG5NbVROSFJqcFZaRFFhYVd4c0pEMDluUjA3ZHREYzNJeWxwU1VlSGg0c1hMaVFlKys5RjFkWFY3Vmppci9UMWRYRnE2KytTa3BLQ2xGUlVXemF0QWxmWDErMVk0bC80cjMzM3VPRER6N0F5c3FLLy9tZi95RWtKRVR0U09MLzZPcnE0c01QUCtUdzRjUFUxOWVqMSt0eGRYWGw3cnZ2WnVuU3BiaTd1Mk5qWTZOMnpHSHAya09uNDhlUGMrTEVDZXJyNituczdLU25wd2RGVVRBek04UFB6NCtFaEFSbXo1Nk5wNmNucnE2dTJOblpxUjFkQ0NIRVB5R0ZQQ0dFR09DTVJpTkZSVVVrSnlkejh1VEpiNHpnV2xoWUVCc2J5NUlsUzVnMGFSTE96czdZMmRuSnVLQUt1cnU3MmI1OU8wZU9IS0cxdFJXRHdjQ0lFU05ZczJZTlNVbEpqQnc1VXBaaURCQkZSVVU4K09DREdBd0dIbnp3UWRhc1dTUGowQU9Nb2lpY1BuMmF4eDkvSEV0TFM1NTY2aW51dWVjZXRXT0ovMlV3R0dodmJ5YzlQWjNmL2U1M3BudERuWjJkbVQxN05tdldyTUhIeDBmdG1NT09UcWREbzlIUTJ0cEtlbm82eWNuSlhMcDBDYVBSQ0lDMXRUWDI5dlo0ZUhnd2ZmcDBrcEtTQ0FvS2tzOG1JWVFZUktTUUo0UVFnMGhmWHg5RlJVVVVGQlJRWEZ4TVdWa1p0YlcxMTIzQkRRc0xJekl5a3BDUUVBSURBL0gyOXBZQ3hTMmtLQXBsWldWODlkVlgxM1ZUamg4L25oVXJWakJ6NWt6OC9QeFVUaWtBL3ZDSFAvQ0hQL3dCWjJkbjNuNzdiUm43RzJBcUt5dDU1cGxucVBqLzdOMTNRTlgzOWYveDU0VUxzcGVBZ093aFEwQVVRUVZ4TDl4SmJGYWIwU1JOWTlPdlRkS1lueG1OVWJPYm1OV1paclJwbXRwbXVCVkhuQXdWRUdVamV3akkzaGU0Ni9lSFgrNVhvOW5vRlRpUGZ4SzVsODg5WEJueXV1ZThUMWtaYytmTzVja25uNVR1MWh1QVRxZWp2THljNU9Sa0RodzRRR0Zob1dHVGQwSkNBb3NYTDJiY3VISEdMbk5FNmUvdnA3UzBsTEt5TW9xS2lzak96cWFvcUlqKy9uN2c0cG03Zm41K0JBWUdFaHdjVEhoNE9NSEJ3ZElsS1lRUVE1UUVlVUlJTVVTcFZDcmEydHFvcTZzakpTV0ZRNGNPVVYxZGJSaVZzYkt5d3Q3ZTN2REwxY0RJakxnK3RGb3Q5ZlgxSERwMGlILzg0eCswdHJhaVZDcHhjM05qM3J4NTNIMzMzZGpiMnh1N3pCRk5yVmJ6NUpOUGN2andZZno5L2Zud3d3K3hzYkV4ZGxrQzZPdnI0OVZYWDJYbnpwM1kyOXZ6NXovL21jREFRR09YTmVJMU5qYnk0WWNmY3VUSUVjT2lIMWRYVis2Nzd6Nm1UNStPaTR1TGRJTmZKMXF0bHZ6OGZJNGVQVXBhV2hyTnpjMjB0N2Nid2p1RlFrRllXQmh6NXN3aE5qWVdGeGNYN096c0pMd1RRb2hoUUlJOElZUVlKblE2SFFVRkJSdzRjSURrNUdSYVdscm82ZWt4TE13d05UVmx3b1FKTEZ5NGtMaTRPR3h0YldVRTl6cnA3T3prZ3c4K1lPL2V2WWFSVzJkblp4NTQ0QUhtekptRG82T2pqRFVaeVpreloxaTNiaDJOalkwODhNQURQUGpnZzlMQmVnTTRldlFvNjlhdFE2ZlRzWGJ0V2xhdFdtWHNra1lzalVaRGMzTXpPM2JzNE9PUFA2YXJxd3VsVW9tRGd3TkxseTdsemp2dmxITmFyekc5WGs5Zlh4ODlQVDFVVlZWeCtQQmhEaDA2UkcxdHJlRStGaFlXV0ZsWjRlN3V6c0tGQzVrN2Q2NjhlQ2VFRU1PVUJIbENDREVNOWZUMFVGUlVSRTVPRHZuNStaU1VsRkJWVldVWXdiV3lzaUl5TXBLSWlBaUNnb0lZTjI2Y2pPQmVZNWVPM0NZbkoxTmVYZzdBdUhIaldMSmtpWXpjR2tsZlh4L3Z2dnN1Ly96blAzRjNkMmZEaGcxRVJVVVp1NndScmJTMGxGLy8rdGMwTlRXeFpNa1NubjMyV1FtNmpVQ3IxVkpZV01qeDQ4Zlp2MzgvbFpXVm1KaVlFQndjekt4WnMxaTBhSkVzaWJuR09qbzZLQzh2cDdpNG1QejhmSEp6YzZtb3FERDhMTGUzdDhmUHp3OS9mMy9DdzhNSkR3L0gzOTlmdHFVTEljUXdKMEdlRUVJTWN3TmJjQzljdU1DeFk4YzRmUGd3bFpXVmh0dXRyS3h3Y0hEQXc4T0RoSVFFNXN5Wmc0ZUhoeEVySHQ2MFdpME5EUTBrSlNYeDBVY2YwZEhSZ1ZLcHhOM2RuVVdMRm5ISEhYZkl5TzExMXQ3ZXpnTVBQRUI1ZVRrSkNRbTgvUExMTW41bUpCMGRIYXhkdTVhTWpBd21UWnJFaGcwYjVQdVJFVlJXVnZMdXUrK1NrWkZCUzBzTE9wMk9jZVBHY2UrOTl6SnAwaVNjbkp6a2haOXJwTCsvbjh6TVRMNzg4a3R5Y25Kb2FXbWhvNlBEc09ESzB0S1NpUk1uTW12V0xLS2lvbkIwZE1UVzFoWXpNek1qVnk2RUVPSjZrU0JQQ0NGR29LS2lJdmJzMlVOeWNqSnRiVzEwZDNjYlJuQ1ZTaVhoNGVITW56K2ZhZE9tNGVqb2lLV2xwZnlTY0EyMHRiWHgzbnZ2R2JiYzZuUTZYRjFkZWVpaGg1Z3hZd2IyOXZiU2lYU2RGQlFVY1AvOTk5UFgxOGVtVFp0WXZIaXhzVXNhY1hRNkhSOTk5QkYvL2V0Zk1UTXo0N25ubm1QT25EbkdMbXZFNk8vdnA3NituaTFidHJCOSszWjZlM3N4TnpkbjlPalIzSGJiYmF4YXRRcExTMHRqbHptczZQVjZWQ29WUFQwOWxKV1ZzWHYzYm80ZVBVcG5aeWR3OFp3N1MwdExySzJ0Q1FrSlllN2N1U1FrSk1qU0Z5R0VHT0VreUJOQ2lCR3N0N2VYYytmT2NlYk1HWXFLaWlncEthRzZ1cHErdmo0QXd5OFBFUkVSaElXRkVSZ1lpS2VucDNSaURDS2RUa2RoWVNINzl1MGpPVG5ac09VMk5EU1V4TVJFWnN5WXdkaXhZNDFjNWNqdzVwdHY4dTkvL3h0cmEydmVlKzg5L1AzOWpWM1NpRkpRVU1EYXRXdXBxNnZqNXB0djVva25ucEFYRUs2RC92NStjbkp5T0hMa0NQdjI3YU81dVJtbFVrbEVSQVJ6NXN4aC92ejV1TGk0R0x2TVlVT3YxOVBVMUVSWldSa2xKU1hrNU9TUW01dExYVjJkNFQ3T3pzNEVCZ1lTRUJCQVdGZ1lFeVpNd00zTlRVWm1oUkJDQUJMa0NTR0UrRi9kM2QwME56ZFRVMVBEeVpNblNVNU9wckt5a29FZkU3YTJ0amc3T3pOMjdGaW1UNS9POU9uVGNYZDNOM0xWdzRkYXJhYXFxb292di95U1R6NzVoTTdPVHN6TnpmSHo4MlBCZ2dYY2ZQUE4yTm5aR2J2TVlhMnlzcEtubjM2YWdvSUNGaTFheEZOUFBZVzF0Yld4eXhvUmVudDdXYjE2TmRuWjJVUkdSdkxHRzI5STE5RjFrSk9Ud3ovLytVOXljbkpvYW1vQ1lQejQ4ZHg1NTUxRVJrYmk2dW9xWGNHRHBMMjluWXlNRE5MUzBzalB6NmU1dVpuVzF0Ykx6cTZOaTRzaklTR0J3TUJBWEZ4Y2NIQndrQmZPaEJCQ1hFR0NQQ0dFRUZlbDErc3BLU25od0lFREhEbHloT2JtNXN0R2NBR0NnNE5adkhneDA2ZFB4OUhSRVd0cmE5bUNPd2dHUm00UEhqeEljM1B6WlNPM00yZk94TTdPVG42NXZrWjI3OTdOQ3krOGdGS3A1TWtubjJUUm9rWFNCWE9OYVRRYVhuLzlkZjc3My8vaTZ1cktPKys4UTJCZ29MSExHclpVS2hVMU5UVjgrT0dISERwMENMVmFqWVdGQmU3dTdqend3QVBNbXpkUHZvLy9TRnF0bHA2ZUhqbzZPamh6NWd3SER4N2sxS2xUOVBiMkFoZTN5RnRhV21KalkwTjBkRFR6NTg5bnlwUXBtSnViRzdseUlZUVFRNEVFZVVJSUliNlZXcTBtUHorZm5Kd2Npb3FLS0M0dXByS3lrdjcrZnVEaTRkc2hJU0ZNbURDQjRPQmdBZ01EOGZMeWtyRzRIMEduMDFGY1hNenUzYnM1ZnZ3NE5UVTFLQlFLSWlJaVdMaHdJZE9uVDVjbEFOZUFXcTNtdWVlZUl5a3BpZURnWU41NjZ5MFpLN3lHOUhvOVgzNzVKUys5OUJMZDNkMzg2bGUvNHM0Nzc1UWc2UnJvN2UwbEl5T0RJMGVPY09EQUFicTZ1ckN3c0NBbUpvWlpzMll4Wjg0YzZmcjlFWFE2SFhWMWRaU1VsRkJjWEV4MmRqWjVlWG0wdGJVQkY4TTdOemMzL1AzOUNRa0pJVHc4bkxDd01KeWNuSXhjdVJCQ2lLRkdnandoaEJEZmkwcWxvckd4a2RyYVdrNmRPc1hSbzBlcHFxcENwOU1CWUdOamc3T3pNNTZlbnNUR3hoSWZINCt2cjYrUnF4NjYxR28xNWVYbEhEeDRrQzFidHREZDNZMkZoUVhlM3Q0c1hicVU1Y3VYWTJ0cmErd3loNVdXbGhidXZ2dHU2dXJxV0xwMEtSczJiREIyU2NOV2Eyc3J2Lzcxcnlrc0xDUTZPcHJmLy83M3NyVjVrR20xV2s2ZE9zVi8vdk1mOHZMeWFHMXR4ZFRVbEppWUdHNi8vWGJDd3NKd2RIU1V6dE1mcUttcGlTTkhqcENXbGtaTlRRMk5qWTEwZEhRWWpxVVlNMllNVTZkT0pTNHVEaDhmSDV5ZG5XV1JrUkJDaUI5Rmdqd2hoQkEvaWw2dnA2eXNqSU1IRDNMMDZGRXVYTGhBVDArUG9WdlB4TVNFY2VQR3NXREJBaElTRWhnOWVyU000UDVBTFMwdHZQdnV1eHcrZk5pdzVkYkR3NE1ISDN5UWhJUUVHYmtkUkx0MzcrYkZGMStrdDdlWFRaczJrWmlZS0VISElOTm9OUHorOTcvbnM4OCt3OG5KaVU4KytVUzZId2RSZDNjM3BhV2x2UHZ1dTV3OGVSS2RUb2VWbFJYKy92NDg5TkJEVEowNlZUNm52eWUxV2sxUFR3OXRiVzJrcEtTd2YvOStjbkp5RExjcmxVcXNyYTJ4dGJWbDZ0U3BMRjY4bVBIang4dlBPeUdFRUlOS2dqd2hoQkNEcHErdnp6QlNsSitmVDJscEtaV1ZsWVl0dU9ibTVvU0doakpod2dSQ1FrSUlDZ3FTRWR6dmFXRExiVkpTa21Ia1ZxL1hNMkhDQkJJVEUwbElTR0RNbURIR0xuUElhMnRyNCtXWFgrYmd3WU1FQkFUdyt1dXY0K25wYWV5eWhnMjlYcyt1WGJ2WXVIRWpWbFpXaHZNSXhZL1gxZFZGV2xvYSsvZnZKeVVsaGI2K1B1enM3SWlOaldYdTNMa2tKQ1JnYVdscDdES0hqTDYrUHFxcnF5a3RMYVd3c0pEczdHd0tDd3N2TysvTzE5ZlhNREliR1JsSlNFZ0lWbFpXUnE1Y0NDSEVjQ1ZCbmhCQ2lHdWlwNmVINXVabTZ1cnFPSEhpQk1lUEg2ZXNyTXh3dTVXVkZhNnVycmk3dXhNYkc4dU1HVFB3OXZhV2pyTHZTS1BSR0RvaC8vT2YveGpPdS9MMTlXWEZpaFVzV2JKRU5xNytTTG01dWZ6cVY3K2lyNitQQng1NGdQdnV1MDgyU0E2UzNOeGNubm5tR1dwcWFsaTVjaVdQUGZhWUJCOC9rbHF0NXRDaFEzeisrZWNVRnhmVDBkR0J1Yms1czJiTjR0WmJieVVnSUVET3dQdU9kRG9kWldWbHBLYW1jdXJVS1dwcmEybHVicWFycXdzQWhVS0JuNThmOGZIeHhNVEVNSGJzV0p5ZG5iR3hzVEZ5NVVJSUlVWUNDZktFRUVKY04xVlZWV3pidG8wREJ3N1EwdEtDV3ExR3E5VUNGMzh4Q2d3TVpQSGl4Y3lmUHg5SFIwZk16TXdrT1BrT09qbzZlT1dWVnpoKy9EamQzZDBBK1ByNnNtYk5HcVpPbllxNXVibU0wUDFBbjN6eUNaczNiOGJhMnBwLy9PTWZjdDdqSU9qdDdXWERoZzNzMzc4ZlYxZFgvdnpuUDh2eitpUDA5ZlZSV0ZqSVcyKzlSWFoyTm5xOUhuTnpjeVpNbU1DYU5Xc0lDd3N6ZG9rM1BJMUdnMGFqb2JHeGtZTUhEN0pueng3S3k4c041OXdwbFVxVVNpVXVMaTdNbmoyYnhNUkV4bzBiWitTcWhSQkNqRlFTNUFraGhManUxR28xcGFXbG5EMTdsdno4ZkVwS1NxaW9xRENNS2xsWVdCQVVGR1RZNmhjWUdJaWZuNStNNEg0RHJWWkxmbjQrZS9mdUpTVWxoZlBuendNd2FkSWtGaTVjeUl3Wk0rVDhzUjlBcDlPeGR1MWFqaHc1UWtoSUNILzR3eDl3ZEhRMGRsbEQyaGRmZk1IdmYvOTdsRW9senovL1BETm56alIyU1VOU1Mwc0x4NDRkWS8vKy9XUmtaS0RWYW5GeGNXSHExS2tzV0xDQTJOaFlPWnZ0RzZoVUtrcExTeWt0TGFXZ29JQ3paODlTVmxhR1JxTUJMbTVqOS9YMUpTZ29pTkRRVU1MRHd3a01ETVRjM056SWxRc2hoQmpwSk1nVFFnaGhWQ3FWaXFhbUptcHJhemw5K2pUSnlja1VGeGNiT3ZXc3JLd1lQWG8wN3U3dVRKczJqWVNFQlB6OC9JeGM5WTFMbzlGUVVsTEN2bjM3K1BUVFQxR3BWRmhZV09EbjU4ZXlaY3RZdm55NW5JLzFQZVhtNXJKdTNUcnE2dXE0NTU1N2VQamhoNlZUOUFmS3k4dGp6Wm8xdExXMThkQkREM0gvL2ZmTE9QMzMxTjNkemQ2OWU5bXhZd2RsWldXR3IvRmx5NWF4Yk5reS9QejhaRXo1YTJnMEdyS3pzMGxOVFNVcks0dUdoZ2FhbTVzTjU3aWFtcG9TR2hyS3pKa3ppWXFLd3RYVkZXZG5aeXdzTEl4Y3VSQkNDUEYvSk1nVFFnaHhROUhyOVpTWGw1T1VsTVMrZmZ0b2Ftb3lqRDBOOFBIeFllWEtsY3liTnc4bkp5Y1p3ZjBhcmEydHZQYmFhNWVOM0FZRUJQRElJNDhRSFIzTnFGR2pqRnpoMEtEVDZYanJyYmY0NUpOUEdEMTZOSys4OGdvVEprd3dkbGxEVG10cksydldyQ0UvUDUvSmt5Zno0b3N2TW5yMGFHT1hOU1RvOVhyNit2cElUMC9ualRmZW9MS3lFb1ZDd2FoUm81ZytmVHIvOHovL0k4dFlya0tqMGREZjMwOTVlVG43OXUzandJRURORFEwR0c1WEtwV1ltWm5oN3U3T3NtWExTRXhNbE01bElZUVFOendKOG9RUVF0eXdOQm9OQlFVRm5ENTltdHpjWENvcUtqaC8vcnloZThMTXpJeVFrQkJpWW1JSUN3dkR4OGVIc1dQSFNrQjFpWUVPbEIwN2RwQ1ptVWxkWFIwS2hZTFkyRmlXTDE5T1RFd01UazVPeGk3emhsZGJXOHNqanp4Q2FXa3BTNVlzNGVtbm41YlBzKzlCbzlIdzE3LytsWC8rODU5WVdWbng0b3N2TW5YcVZHT1hOU1EwTkRTUW1wcktuajE3T0gzNk5IcTlIamMzTjZLam83bnBwcHVJakl5VUZ6SXUwZGJXUm5WMU5XVmxaZVRtNXBLVmxVVmxaU1U2blE0QVcxdGJ2THk4OFBYMVpjS0VDVXlhTkFrL1B6ODVSMVFJSWNTUUlVR2VFRUtJSWFHdnI0K0doZ1lhR2hySXpNems2TkdqbEpTVVhIYWVrYk96TXg0ZUhreWFOSW5wMDZjemJ0dzRHZHY3WHhxTmh2THljbmJ1M01tbm4zNUtmMysvNFF5b0ZTdFdzSFRwVWhtNS9SWjVlWGs4K09DRDZIUTZIbjMwVVc2OTlWWmpselJrNU9UazhKdmYvSWIyOW5aKzlhdGZjYzg5OThqNWJkK2l0YldWclZ1M3NuLy9mcXFxcXVqcjY4UFcxcFk3N3JpRDJiTm40K3ZySytlMS9hK2VuaDR5TXpNNWZ2dzRoWVdGTkRRMDBOcmFhdmo1WUcxdFRWUlVGUEh4OFl3ZlB4NFhGeGRETjdjUVFnZ3gxRWlRSjRRUVlzaXFxS2hnMzc1OTdOKy9uL3I2K3N0R2NCVUtCZjcrL2l4YXRJZ0ZDeGJnN094czJEdzQwalUxTmJGNTgyYU9IejlPVDA4UEFDRWhJVHo2NktORVJFVElsdHR2OEtjLy9Za1BQdmdBVTFOVFB2LzhjeGxuL0E0Nk96dTU2NjY3cUs2dVp2TGt5ZnoxcjM4MWRrazNMSjFPUjE5Zkh3Y1BIdVRQZi80ekZ5NWNRS0ZRWUcxdFRXSmlJZzgrK09DSTc2RFY2L1dvMVdyVWFyV2gyL2o0OGVPb1ZDcmc0dmQrcFZMSnFGR2pDQTBOWmRHaVJjeWRPeGRiVzFzalZ5NkVFRUlNRGdueWhCQkNESG45L2YyVWxKUncrdlJwY25KeXFLaW9vS2FteHJBRjE5VFVsTEN3TUtLam93a0xDOFBYMXhkUFQ4OFJQUnFwMFdnNGZmbzBPM2Z1SkRNems0YUdCaFFLQlhGeGNTeGV2SmdwVTZiZzRPQmc3REp2T0hWMWRUenh4QlBrNStjemUvWnMxcTlmTHdIQk4ranA2ZUdWVjE1aDE2NWQrUHY3OC9MTEx4TVFFR0Rzc201SVZWVlZuRGh4Z20zYnRsRlVWSVNKaVFsZVhsNU1uVHFWbTI2NmljREF3QkVic092MWVwcWFtcWlzcktTOHZKelRwMCtUbFpWRlkyT2o0VDVPVGs3NCtQamc3Kzl2R0psMWMzTWJzYytaRUVLSTRVdUNQQ0dFRU1PS1NxV2lwYVdGQ3hjdWtKR1JRWEp5TXZuNStRejh1QnMxYWhRdUxpNk1HVE9HNk9ob1pzMmFSV0JnNElnOVkwcXRWbE5hV3NydTNidjU3TFBQNk8vdng4cktDajgvUDFhdVhNbkNoUXV4dHJZMmRwazNETDFlejk2OWU5bTRjU05LcFpLbm5ucUt4TVJFQ1F1dVFxL1hzMjNiTmpadjNveE9wK09KSjU1ZzZkS2xJL1pyN2V2VTF0YnkzLy8rbDJQSGpsRmJXNHRhcmNiRnhZVzc3cnFMK1BoNHZMeThSdXh6MXRqWVNIcDZPaWtwS1pTV2x0TFUxRVJiVzV2aCs3bTF0VFh4OGZFa0pDUVFFQkNBaTRzTERnNE9jcVNDRUVLSVlVMkNQQ0dFRU1OZVEwTURPM2Z1Wk8vZXZkVFgxNk5XcXkvYmd1dnA2V2tZd2ZYdzhNRE16R3hFanVCZWJlUTJLQ2lJeHg5L25JaUlpQkhkd1hncHZWN1BFMDg4d2FGRGh3Z0tDdUp2Zi91YmRPVmRSV05qSTZ0WHI2YTh2SnlwVTZmeTFsdHZqY2l2cTZ2UmFyV29WQ3EyYk5uQ0o1OThRbnQ3TzZhbXB0amIyN05xMVNydXZ2dnVFWGRtcFU2blE2MVcwOVhWeFlrVEo5aXpadytabVptbzFXb0FURXhNVUNxVldGcGFFaE1UdzVJbFM0aUxpNVBQS1NHRUVDT09CSGxDQ0NGR0RKMU94N2x6NTBoUFR5Yy9QNS9LeWtxcXE2c05vWldabVJrQkFRRk1talNKQ1JNbTRPUGpnNmVuNTRqNmhWcWowWkNWbGNYV3JWc05vMnNLaFlMNCtIaVdMbDFLYkd3c2RuWjJ4aTdUNkZwYlc3bi8vdnVwckt4azFhcFZQUDc0NDNKdy9pVlVLaFhQUC84OFNVbEorUGo0OE1jLy9oRjNkM2RqbDNWREtDNHU1dmp4NDJ6ZnZwMmFtaHFVU2lYKy92N01uRG1USlV1VzRPWGxaZXdTcnh1dFZrdGRYUjJWbFpVVUZ4ZHo1c3dac3JPemFXOXZCMENwVk9MaTRvSzN0emRCUVVGRVJVVXhjZUpFR2ZzWFFnZ3hva21RSjRRUVlrVHE3ZTJsdnI2ZTZ1cHFzck96T1hIaUJFVkZSV2kxV2dDc3JLd1lNMllNWThlT1plTEVpY1RHeGhJYUdqcGlSaWg3ZTN2Snk4dGozNzU5Yk4rK0hZMUdnNTJkSGFHaG9heFlzWUlaTTJhTXFJRHphcEtTa3RpNGNTTmFyWlpObXpheFlNRUNZNWQwdy9qNzMvL09uLzcwSjJ4dGJkbTRjU1B4OGZIR0xzbm9LaW9xK09LTEwwaE5UYVc2dWhxTlJvT3ZyeStyVnExaXlwUXArUG41alpqdkwzVjFkYVNscFpHUmtVRlZWUlYxZFhXMHQ3Y2JSbWJIakJuRDVNbVRpWTJOeGMvUEQzZDNkeG1aRlVJSUlmNlhCSGxDQ0NIRS82cXRyV1gvL3Ywa0pTVlJVMU56eFFpdXE2c3J5NWN2WitIQ2hiaTd1NCtZRWR6NitucmVlT01OVWxKU0RKc2hRME5EZWV5eHh3Z1BEOGZjM056SUZScEhWMWNYenozM0hJY1BIOGJmMzUvWFgzOGRiMjl2WTVkbGRPbnA2VHo5OU5PMHRyWnl6ejMzOE5CREQ0MklyNU9yMFdnMGRIUjA4TUVISDdCdDJ6WlVLcFdoeSt5dXUrNWkxYXBWdy83OE82MVdpMXF0cHFPamcvMzc5N043OTI3T25UdG51TjNFeEFSemMzTnNiR3lZT1hNbXk1WXRJelEwZE1SK3pnZ2hoQkRmUm9JOElZUVE0aXQwT2gwbEpTVmtaR1NRazVORFpXVWxWVlZWaGhETHhNU0V3TUJBWW1KaUdEOStQRDQrUG5oN2UyTmxaV1hreXErZHE0M2M2dlY2WnMyYVJXSmlJbE9uVHNYR3hzYllaVjUzWjgrZTVkRkhINlc3dTVzNzdyaUQvL21mL3huMndjdzM2ZXpzNUhlLyt4M0hqeDhuTkRTVVYxOTlGUThQRDJPWGRkMXB0VnJ5OC9NNWN1UUlXN2R1cGIyOW5WR2pSaEVVRk1UY3VYTkpURXpFeGNYRjJHVmVNeXFWaXRyYVdxcXFxc2pQenljcks0dTh2RHo2Ky91Qml5T3pucDZlZUhsNUVSd2N6T1RKazRtSWlNREN3c0xJbFFzaGhCQTNQZ255aEJCQ2lHL1ExOWRIWFYwZHRiVzFuRDE3bHRUVTFNdEdjRWVOR29XYm14dGVYbDVFUmtZeVpjb1VRa0pDaG0wM3lhVWp0enQyN0VDdFZtTm5aMGRJU0FpclZxMGlQajUrUlAweXJ0UHArUGpqajNucnJiZHdjSERnblhmZUlTd3N6TmhsR2MzZi92WTNQdmpnQTh6TXpQakRILzVBWkdTa3NVdTZyblE2SFlXRmhmem5QLy9oekprejFOWFZvZFZxR1Q5K1BEZmZmRE14TVRHTUhUdlcyR1ZlRXhxTmhyS3lNazZlUE1tWk0yZW9ycTZtdnI2ZTd1NXU0T0lMSUQ0K1BreVpNb1hvNkdnOFBUM3g4UEFZa1M4QUNDR0VFRCtHQkhsQ0NDSEU5MVJmWDgrZVBYdllzV01IMWRYVlY5enU0ZUZCWW1JaU45MTAwN0ErNEwrcHFZbmYvZTUzcEtlbkc4NjJtamh4SWs4OTlSVCsvdjVHcnU3Nit2V3ZmMDFhV2hwang0NWw2OWF0STdJckx6czdtNS8vL09jQVBQbmtrNnhhdGNySUZWMWZYVjFkdlA3NjYremR1OWV3YWRYTnpZM0hIbnVNdVhQbkdybTZhNmUydHBiZHUzZXphOWN1YW1wcXJyaDl6Smd4TEZpd2dLVkxseElZR0dpRUNvVVFRb2poUllJOElZUVE0Z2NhNkVESnlzb2lPenViaW9vS2FtcHE2T3JxQXY1dkJIZlNwRWxFUkVUZzYrczc3RVp3Ky92N3ljek1aT2ZPbldSbVp0TFUxSVJDb1dET25Ea2tKaVlTRXhNeklqcHU4dkx5V0xkdUhiVzF0Zno4NXo4ZmNlZkNWVmRYczNidFdrcEtTcGc3ZHk1UFBmVVU5dmIyeGk3cm11dnI2eU1uSjRmRGh3K3pjK2RPdXJ1N3NiR3hJVHc4bkxsejV6SjM3dHhoOVR4MGQzY2JqaHJJenM0bUl5T0Rpb3FLeTVZRWVYcDY0dXZyUzFoWUdCTW5UaVE0T0ZnMk9nc2hoQkNEU0lJOElZUVFZaEQwOXZiUzBOREErZlBueWM3TzV1VEprK1RtNWhwK3dUVTNOOGZkM1IxM2QzZkN3OE9KajQ4bkxDeHMySVE5dmIyOVpHZG5rNVNVeEs1ZHU5QnF0VGc0T0RCdTNEaHV1dWttWnMyYU5heVhZcWpWYXY3eGozL3c3cnZ2NHV6c3pLWk5tNGlPampaMldkZEZYMThmYjczMUZsOTg4UVhTMVd6ZEFBQWdBRWxFUVZTMnRyWnMzcnlaaUlnSVk1ZDFUV2swR2pJeU12ajg4OC9KeTh1am9hRUJ2VjdQMUtsVHVmbm1tNWs0Y1NKT1RrN0dMbk5ROVBmM2MvYnNXVTZkT2tWZVhoNjF0YlZjdUhEQmNONmRpWWtKWVdGaFRKczJqWWlJQ0R3OFBIQjNkeDlSSS9aQ0NDSEU5U1JCbmhCQ0NIR050TGEyc25YclZyWnQyOGI1OCtldnVOM0Z4WVhGaXhlemN1Vkt2THk4VUNnVVJxaHk4TlhYMTdOaHd3YkR5SzFDb1NBbUpvYW5ubm9LTHk4dlk1ZDN6WFIxZFhITExiZlExTlRFN05temVmSEZGNGQxZURuZ3pKa3ovUEtYdjBTajBiQnUzVHArOHBPZkdMdWthNnFob1lHWFhucUo1T1JrZERvZEFBRUJBVHoxMUZORVJVVVp1YnJCTVhEVzM4NmRPMGxLU3FLam8rT0srM2g3ZTNQTExiZVFtSmpJNk5HampWQ2xFRUlJTVRKSmtDZUVFRUpjWTNxOW5vcUtDakl5TXNqT3pxYTh2SnpxNm1yRENLNnBxU2srUGo1TW1qU0p5TWhJL1B6ODhQVDB4TTdPenNpVi8zQ1hqdHhtWldYUjBOQ0FpWWtKYytiTVljbVNKVVJIUjJOdGJXM3NNZ2ZkcVZPbitILy83Ly9SM2QzTit2WHJXYkpraWJGTHVxYXFxcXBZdlhvMURRME5MRm15aE9lZWU4N1lKVjBUM2QzZFpHVmxrWlNVeEpkZmZrbC9mejlPVGs1RVJFU3dhTkVpcGsrZlBtUkg1dlY2UGEydHJWUlhWMU5jWEV4MmRqWm56cHk1N01VSGUzdDd2TDI5OGZIeElTb3Fpb2tUSitMcjYydkVxb1VRUW9pUlM0SThJWVFRNGpwU3E5WFUxOWRUWFYxTmZuNCtKMCtlSkM4dmo3NitQdURpRmx4WFYxYzhQRHdNVzNERHc4T0g3QmxUQTF0dWQrell3WjQ5ZTlEcGREZzZPaElTRXNMTk45L005T25UaDEzWDJydnZ2c3U3Nzc2TG82TWo3N3p6RGlFaEljWXU2WnJvN094ay9mcjFIRDE2bElpSUNEWnQyalRzT2k3NysvczVkdXdZTzNic29LQ2dnSmFXRmhRS0JmUG16V1BseXBXRWg0Y1AyVE1nT3pzN09YMzZOQ2RPbktDa3BJVGEybHFhbXByUWFEUUFXRnRiRXhFUlFXeHNMT1BIajhmRHd3TlhWOWRoY3h5QUVFSUlNVlJKa0NlRUVFSVkyWVVMRjlpM2J4ODdkdXlndkx6OGl0dnQ3T3hZdG13WnQ5eHlDejQrUGthb2NIQlVWMWZ6NG9zdlhqRnl1Mzc5ZXR6YzNJeGQzcUNwcmEzbHFhZWVJaWNuaC9qNGVGNTc3YlZoRjFicTlYcTJiTm5DTysrOGcwS2hZTU9HRGN5Yk44L1laUTJxMHRKU1huamhCYzZlUFF1QVFxRWdPanFhZGV2VzRlZm5aK1RxZmhpZFRrZDZlanFmZi80NXljbkpoaGNRQnBpYW1oSWVIczZ5WmN1WVAzLytrQTBwaFJCQ2lPRk1nandoaEJEaUJxSFQ2U2dySytQa3laT2NQbjJhNnVwcTZ1cnE2T25wTWR6SDM5K2Z1TGc0b3FLaThQVDB4TjNkZlVqOXN0M2YzMDl5Y2pKZmZQRUZoWVdGdExhMlltcHF5dEtsUzFtMGFCR1JrWkhENHBEOHBLUWtObXpZZ0xtNU9ZOCsraWpMbGkzRDFOVFUyR1VObXZMeWNoNTU1QkZxYW1wWXRtd1p6enp6ekxEbzFPcm82T0RzMmJQczJyV0x3NGNQbzlWcWNYWjJKaVFraEpVclZ4SWZIejlrUWxtOVhrOVRVeE4xZFhWVVZGU1FtcHBLZW5vNmJXMXRodnM0T0RqZzRlR0JyNjh2MGRIUlRKa3lCVGMzdDJGelhxY1FRZ2d4SEVtUUo0UVFRdHlBQmtad2EydHJ5Yy9QSnpVMWxkemNYTU9tU0RNek04YU1HY1BZc1dNSkRRMWw2dFNwUkVSRURKa1FUS1ZTa1pPVFl6aE1mMkRrTml3c2pGdHV1WVZwMDZZTm1jRGthdnI2K25qdXVlZll2MzgvZm41Ky9PRVBmeGcyWFlkOWZYMnNXYk9Hakl3TUlpTWplZlBOTjdHM3R6ZDJXVDlLVjFjWEJ3NGNJQ2twaWNMQ1FycTZ1akEzTjJmSmtpVXNXYktFME5EUUlmTzFWVjlmVDBaR0J1bnA2VlJVVkZCWFYwZHpjN1BoZGpzN082Wk1tVUpNVEF3QkFRRjRlSGpnN095TWlZbUpFYXNXUWdnaHhIY2xRWjRRUWdneFJMUzN0N05yMXk2MmJkdEdlWGs1WC8wUlBucjBhT2JObThmeTVjc0pEZzRlTWwwMXczWGtWcVZTY2ZQTk45UFEwTUR5NWN0WnYzNjlzVXNhRkcrLy9UYi8rTWMvY0hKeTRvOS8vQ1BqeG8wemRray9TbHBhR3ErKytpcFZWVlVBS0pWS1pzNmN5ZHExYTNGeGNURnlkZDlOVjFlWDRTeS9yS3dzd3psM0E1UktKZE9uVDJmNTh1VWtKQ1JJYUNlRUVFSU1ZUkxrQ1NHRUVFT01WcXVsb3FLQzlQUjBNak16RFNPNEExdHdGUW9GM3Q3ZWhxNGJMeSt2RzM0RWQyRGs5dE5QUCtYY3VYTzB0YlZkTm5JYkZSVTFKRHYwOXUvZno2Wk5tMUNwVkx6NjZxdk1tVFBIMkNYOVlIcTludVBIajdOeDQwWTZPenQ1NktHSHVPdXV1NGJrU0cxVFV4TlpXVmxzMjdhTlU2ZE9BZURxNmtwRVJBUzMzbm9yRXlaTXVHRkhvVFVhRFEwTkRkVFUxSER1M0RsT25UckZtVE5uNk83dUJpNkdkazVPVG5oNGVEQnUzRGhpWW1LSWpvNGU4bDJUUWdnaGhMaElnandoaEJCaUNPdnY3NmV4c1pIYTJscnk4dkk0Y2VJRVo4K2VOWXpnbXBxYTR1N3VqcnU3TzhIQndjVEZ4VEZod29RYmRreXd1N3Vibkp3Y2R1L2V6ZDY5ZTlIcjlUZzZPaElaR2NtcVZhdUlpWWtaVWh0OE96czcrZjN2ZjgvZXZYc0pEZzdtK2VlZng5ZlgxOWhsL1NEdDdlMnNXYk9HM054Y0prNmN5R3V2dllhRGc0T3h5L3BlV2x0YjJiVnJGNGNPSGVMY3VYUDA5dlppYjIvUHJiZmV5b3daTXhnM2J0d05HMHlXbDVlVGxwWkdWbGJXVmNQN3NXUEhNbm55WkNaUG5veVBqdy91N3U0NE9EZ01tYzVjSVlRUVFudzNFdVFKSVlRUXcweDNkN2RoQlBmY3VYTlgzRzV0YmMzOCtmTzU1WlpiQ0FrSnVXSEg3TXJLeW5qeHhSZkp5c29Dd01URWhHblRwckZ1M1RvOFBEeU1YTjEzVjF4Y3pPclZxMmxyYStPZWUrN2hvWWNlR2xKaDVJQ0JrVm9yS3lzKysrd3p4b3daWSt5U3ZqTzlYcytCQXdkNDQ0MDNhR2hvQU1EQ3dvSWxTNWJ3NktPUFltbHBhZVFLcjY2dHJZMXQyN2F4ZmZ0MncranZwYXlzckpnL2Z6NDMzM3d6b2FHaE4yd1hvUkJDQ0NFR2p3UjVRZ2doeERCV1dWbEphbXFxb1l1bnRyYjJzaTRlTHk4dlltTmppWTZPTm5UeDJOblpHYm5xLzlQYjIwdEtTZ3FmZmZhWlllUldxVlN5WXNVS0ZpNWN5UGp4NDIvWTdzSkwvZXRmLytMTk45L0UxdGFXelpzM0V4VVZaZXlTdmpPOVhzL1JvMGRadTNZdGxwYVdyRnUzanNXTEZ4dTdyRytsMSt1cHJhMGxJeU9EclZ1M2twdWJhK2hRalk2TzVyYmJiaU1vS09pRzZWaFRxVlRVMTlkVFYxZEhkblkySjArZUpDOHZENjFXQzF3Y21YVnpjOFBkM1ozUTBGRGk0dUtHMUlJYklZUVFRZ3dPQ2ZLRUVFS0lFVUN0VmxOYlcwdEZSUVg1K2ZtY1BuMmEvUHg4ZW50N0FUQTNOOGZOelExdmIyL0dqeC9QcEVtVENBOFB2MkZDZ3E2dUx0TFQwOW03ZHk5SGpoeEJwOVBoNHVMQ3hJa1R1ZW1tbTVnNGNlSU5PeElKRnplOVB2SEVFeVFuSnpOKy9IaisrTWMvWW10cmEreXl2cFBDd2tLZWZmWlp5c3JLV0w1OE9iLzk3Vyt4dHJZMmRsbmZxTEd4a1YyN2RuSDA2RkdLaW9ybzcrL0gxZFdWbFN0WGtwQ1FRSEJ3OEEzUnZkYmYzMDlKU1FsWldWbms1T1JRV1ZsSlRVME5QVDA5d01VdVZEOC9QeVpObXNUNDhlUHg5L2ZIMjl0N3lIenVDQ0dFRUdMd1NaQW5oQkJDakZCdGJXMGNPblNJYmR1MmtaK2ZmOFVXWEFzTEN4WXRXc1RLbFN1SmlJZ3dVcFZYcXFpb1lQMzY5ZVRtNWdJWHp3R2NQbjA2NjlhdHc5WFYxY2pWZmIyaW9pSWVlZVFSR2hvYXVQMzIyMW03ZHEyeFMvcFdmWDE5UFAvODgrelpzNGZSbzBmendRY2Y0T25wYWV5eXZwWmFyV2JMbGkyOC8vNzdkSFoyQWhkSHllKzQ0dzUrOFl0ZjNEQmhiMGxKQ2J0MjdXTHYzcjAwTlRWZGNidTd1enVMRmkxaTJiSmwrUGo0R0tGQ0lZUVFRdHlvSk1nVFFnZ2hSamk5WGs5MWRUVW5UcHdnTXpPVHFxb3E2dXJxREVFSXdKZ3hZNGlMaXlNMk5oWXZMeS9HamgyTHJhMnQwY1lTVlNvVng0NGRZL3YyN1JRVUZORFIwWUc1dVRrMzNYUVQ4K2ZQSnl3c2pGR2pSaG1sdHEralZxdDUvLzMzK2ZERER4azllalFiTjI1azh1VEp4aTdyR3gwNGNJRDE2OWRqWW1MQ3M4OCt5NElGQzR4ZDBoVzBXaTFWVlZXY1BIbVN6ei8vbkxLeU1zek16UEQyOWlZdUxvNVZxMVlaTlh6czZ1cWl0cmFXNnVwcXpwdzVRMXBhR2xWVlZZYVJXVXRMUzl6YzNQRHk4aUl5TXBLWW1CaENRa0p1bU5CUkNDR0VFRGNXQ2ZLRUVFSUlZYURSYURoLy9qeVZsWldjTzNlT2t5ZFBrcHViYTlpQ08zQk9sNStmSCtQR2pXUGl4SWxFUkVSZ1kyTmpsSG83T2pvNGRlb1VlL2Z1NWRpeFkrajFlbHhkWFltT2p1YW1tMjRpTWpMeWhncEVHaG9hK08xdmYwdEJRUUZ6NXN4aC9mcjFOK3lZYW41K1ByLzk3VzlwYkd6azNudnY1ZUdISDc1aHpwTWJVRk5UdzQ0ZE96aDI3QmhsWldWb3RWb0NBZ0pZdG13WmNYRnhCQVFFR0tXdXZyNCtzck96T1gzNk5FVkZSVlJVVkZCYlc0dGFyUVl1ZHBFR0J3Y1RFeE5EV0ZnWVBqNCtlSHA2M3JCTE40UVFRZ2h4NDVBZ1R3Z2hoQkJYcGRQcDZPL3ZwNzI5blNOSGpyQmp4dzZLaTRzTm5VUW1KaWFZbVpuaDRPQkFYRndjaXhjdkppb3F5aWhiY1B2Nys4blB6K2UxMTE2am9LQUF1RGhTT1gzNmROYXVYWXVqbytOMXIrbnJGQlFVY1BmZGQ2TlFLSGptbVdkWXZueTVzVXU2UW1kbkoydldyQ0U3TzV2bzZHaGVlT0VGWEZ4Y2pGMldRVmRYRng5Ly9ESC8vZTkvNmVycVFxdlY0dVRreFAzMzM4K0tGU3NZTldyVWRmODgxT2wwWkdkbnMyZlBIbzRjT1VKM2R6ZHF0ZHJ3OVFMZzQrUEQ4dVhMbVRkdkhzN096aWlWeWhzcWFCWkNDQ0hFalUrQ1BDR0VFRUo4SndOYlFFK2RPa1ZHUmdZVkZSWFUxZFhSM3Q0T1hOeUM2K2JtUm14c0xKTW5UOGJQenc4M043ZnJHcUpkT25LYmw1ZEhWMWNYRmhZV3JGaXhnc1RFUklLRGd6RTNONzl1OVh5ZFAvN3hqM3owMFVkWVdscnkzbnZ2RVJnWWFPeVNERFFhRGUrLy96NS8vL3Zmc2JTMDVPV1hYeVkyTnRiWVphRldxeWtySytQNDhlTjgvdm5uTkRRME1HclVLUHo4L0pnN2R5NHJWNjdFeWNucHV0U2kwK2xvYlcybHZyNmVzckl5TWpNelNVOVBwNzYrM25BZk96czczTjNkR1R0MkxKTW5UMmJLbENuNCt2cGVsL3FFRUVJSU1YeEprQ2VFRUVLSTcwMmowVkJYVjBkbFpTVUZCUVZrWldXUm5aMk5TcVVDTG5icnVidTc0KzN0VFhCd01KTW5UeVl5TXZLNmpaRjJkSFNRbHBiR25qMTdTRTFOUmEvWDQrN3VUblIwTk11WEwyZkNoQWxHM1ZwYVYxZkhNODg4dzVrelo0aUxpK1BGRjErOFlUYVI1dVRrOE1RVFQ5RFEwTUNERHo3SS9mZmZiL1N1c1pLU0VyWnUzVXBxYWlyVjFkVUFSRVpHc25UcFVtSmpZNi9iR1hndExTMmNQWHVXMDZkUFUxcGFTbFZWRlEwTkRZYXVPeHNiRzhMQ3dwZzRjU0poWVdGNGUzdmo3dTZPbVpuWmRhbFBDQ0dFRU1PZkJIbENDQ0dFK0ZHMFdpMXF0WnJ1N200T0hqeklybDI3eU0vUE45dytNSUpyWldWRlFrSUN5NWN2SnlJaTRwcUhRM3E5bnY3K2ZuSnljbmpqalRjb0xDd0VMbzdjenBremg5Lzg1amRHSGJuZHVYTW5yN3p5Q2pxZGpxZWZmcG9sUzVZWXJaWUIvZjM5M0g3NzdWUldWaEliRzhzNzc3eGoxQkN2c2JHUnYvM3RieVFsSmFGU3FkRHBkSGg0ZVBESUk0OFFGeGVIaFlYRk5UKzNyNysvbnhNblRyQmp4dzZ5c3JMbzZlbEJyVllidGp3cmxVb2lJeU5KVEV4ayt2VHAyTm5aWVdabVp0U2dXQWdoaEJERGx3UjVRZ2doaEJoMERRME5wS1Nra0o2ZVRtVmxKWFYxZFhSMGRCakNEeGNYRjhPNFlVQkFnR0VFOTFxRk1yMjl2WWFRc2JDd2tNN09UaXdzTEZpNWNpV0xGeThtT0RqNHVnZFdhcldhVFpzMnNYdjNib0tDZ25qdHRkZU11bDIxdDdlWDExNTdqYTFidCtMdDdjM3JyNytPdjcrL1Vlb29MaTdtMEtGRGJOKytuZmIyZHF5c3JBZ0pDV0hCZ2dVc1hyejRtblYyYXJWYUdoc2JxYXVybzdTMGxKU1VGREl6TStudTdnWXVqbzg3T1RuaDd1Nk9yNjh2TVRFeFRKa3k1WVk2UDFBSUlZUVF3NXNFZVVJSUlZUzRaclJhTFhWMWRWUlVWRkJVVkdRWXdSMElScFJLSmE2dXJuaDdlek51M0RnbVRackV4SWtUcjlrVzNMYTJOakl5TXRpNWM2ZGg1SGJzMkxIRXhNU3dmUGx5eG84ZmYxMDdxUm9hR2xpOWVqVVZGUlVzWGJxVTU1NTd6aWliWWZWNlBmdjI3ZVBsbDE5R3JWYnoyR09Qc1dMRml1c2VicDQrZlpyZHUzZHo0c1FKNnV2ck1UVTFaZXJVcVNRbUpoSVRFNE96cy9PZ1ArYkEyWTlaV1ZtY09YT0c4dkp5cXFxcWFHbHBNZHpIenM2TzZPaG9KazJhUkdCZ0lENCtQcmk0dUJobHNZc1FRZ2doUmpZSjhvUVFRZ2h4WGVoME90UnFOZTN0N1NRbko3Tjc5MjV5Y25LdTJJSnJZV0hCakJreldMcDBLZEhSMGRjazJPcnI2N3RzNUZhaFVHQnRiYzNzMmJONTdMSEhzTE96Ry9USC9Eb3BLU2s4L3ZqamFEUWFYbnp4UmViUG4zL2RIbnRBYTJzckR6LzhNRVZGUmNUR3h2TDIyMjlmMTNQZEtpc3JlZWVkZDBoTFM2T3Zydys5WGs5Z1lDQ1BQLzQ0a1pHUmpCbzFhdEFmczdXMWxhTkhqNUtVbEVSK2ZqNzkvZjJvMVdyRDdXWm1aaVFrSkxCMDZWSW1UWnJFcUZHak1ETXpNMHJRS29RUVFnZ3hRSUk4SVlRUVFoakZRQ2RVYW1vcWFXbHBWRlpXMHRUVVJGZFhsK0Uram82T3pKdzVrMm5UcHVIcjY0dXJxeXUydHJhREZxYW9WQ3AyN2RyRjl1M2JxYWlvUUtWU1lXTmp3MjIzM2NhOGVmUHc5L2UvNWwxcDNkM2R2UERDQyt6ZnZ4OWZYMS9lZnZ0dFBEdzhydWxqWGtxdFZ2UEtLNit3ZGV0V1BEdzhlTys5OXhnelpzdzFmOXp1N202cXFxcll2bjA3ZS9ic29idTdHeHNiR3dJREExbTJiQm1MRnk4ZXRBM0RhcldhbHBZV0xseTRRRzV1TGlrcEtadzVjNGJlM2w3Z1ltZW9nNE1EenM3T0JBVUZFUjhmejlTcFUyK1lCU1JDQ0NHRUVBTWt5Qk5DQ0NHRTBlbDBPbXByYTZtc3JLU2twSVQwOVBUTFJuQVZDZ1d1cnE3NCt2b1NGQlRFeElrVGlZcUt3c0hCWVZBZXY2V2xoZlQwOU11MjNMcTV1VEYxNmxTV0xWdEdSRVRFTlIyanpNdkw0N2UvL1MydHJhMzg3R2MvNDVlLy9PV2doVmpmNXBOUFB1SE5OOS9FenM2T0RSczJFQjhmZjgwZjgvang0K3pldlp2MDlIVGEydG9NWFppSmlZbE1tREFCZTN2N0gvMFllcjJla3BJU01qTXp5Y3ZMbzZLaWdxcXFLa05RckZBbzhQRHdJQ29xaWttVEp1SG41NGVYbDljMVBhdFJDQ0dFRU9MSGtpQlBDQ0dFRURlVWdSSGM3dTV1VWxOVDJiNTlPOW5aMldnMEd1RC9SbkN0cmEyWlBIa3lTNVlzSVRZMmRsQ0NyNzYrUGpJek0zbnp6VGNwTFMxRm9WQmdZMlBEdkhuemVPU1JSNjdaMlgxNnZaN1BQdnVNbDE5K0dSc2JHLzc2MTc4U0VoSnlUUjdyVXRuWjJUejU1Sk5jdUhDQnUrKyttOVdyVjEvVGtkcmMzRncyYjk1TVlXRWgvZjM5NlBWNnBrNmR5c01QUDB4Z1lPQ2cvQjAyTkRTd2E5Y3VrcEtTcUsydFJhMVdHejUzQU96dDdaazllelpMbHk0bE1EQVFDd3NMbEVxbGhIZENDQ0dFR0JJa3lCTkNDQ0hFRGErdXJvNjB0RFJTVWxLb3FxcWl1Ym41c2kyNG8wZVBac3FVS1NRa0pPRHY3NCt6c3pQMjl2WS9PSnhScVZUczNidVhMNzc0d2pCeWEyZG54eDEzM01IY3VYUHg5dlllOU1CTHI5ZXpaczBhVWxOVENRME41YzkvL3ZObG81MDZuWTdHeGthYW01c0pDd3Y3enRjOWYvNDhycTZ1VjlUYjFkWEZjODg5eCtIRGgvSDM5K2ZOTjk5azdOaXhnL2J4RE9qbzZLQzh2SnovL09jL0hEbHloTDYrUGh3ZEhRa0xDK1BXVzI4bExpN3VCM2M3cWxRcW1wdWJhV2hvNE5TcFU2U2twRkJRVUdENHZGQXFsVGc3TytQczdFeDRlRGd6WnN3Z0tpcnFtcHk1SjRRUVFnaHhQVWlRSjRRUVFvZ2hRNjFXVTE5ZlQwbEpDUVVGQmVUazVKQ2ZuMjhZbHpReE1jSGQzUjEvZjMrQ2dvS0lpb29pSWlMaUJ5K3ZhR3hzSkNVbGhYMzc5cEdSa1FHQXQ3YzMwNmRQWi9IaXhRUUZCUTNxeUcxZVhoNXIxNjdsd29VTDNIdnZ2YXhldlJxbFVvbGFyZWJvMGFOOCt1bW42UFY2L3ZTblAzM25zL3NlZU9BQlpzeVl3UzIzM0lLMXRiWGg3VnUyYk9HdHQ5N0MzTnljbDE1NmliaTR1RUg3T09EaTM5WHg0OGM1Y09BQXFhbXBkSFYxWVdOanc0d1pNNWczYng3UjBkRS9xTU94cjYrUGtwSVNjbkp5S0Nnb29MUzBsUEx5Y3NONWR5WW1Kdmo0K0JBUkVjSDQ4ZU1KQ2dyQ3o4L3Z1aTR3RVVJSUlZUzRWaVRJRTBJSUljU1FORENDcTFLcFNFNU9adGV1WFdSa1pCaTZzUlFLQldabVpvd2FOWXFZbUJoV3JGanhnMGR3QjBadVgzLzlkU29xS2k0YnVWMnpaczJnaFVRNm5ZNTMzMzJYRHovOEVCc2JHMTU2NlNYR2p4L1BHMis4d2E1ZHUxQ3IxWXdkTzVaMzNua0hIeCtmYjcxZVZsWVdEenp3QUthbXBvd2JONDdObXpmajZ1cEtYbDRlOTkxM0h4cU5obWVlZVlhYmJycHBVT29mK0JoT25EakI2NisvenZuejV3MmJZQmNzV01DRER6NklsNWZYOTE0Z290UHBLQzR1WnUvZXZSdzZkSWptNW1iVWFyVmg0ekdBaDRjSDgrZlBKekV4RVU5UFQ1Uks1WFhkdkN1RUVFSUljVDFJa0NlRUVFS0lZYU9scFlYRGh3K1RscFpHZFhVMURRME5kSFoyR3NJOUJ3Y0h3d2h1UUVBQXpzN09PRGc0Zk9ldXV1N3VibmJ2M3MydVhic29MUzJsdDdjWEJ3Y0hmdmF6bnpGejVreTh2YjEvOUpiYnBxWW0xcXhaUTJGaElaR1JrVFEzTjFOYlcydjRHR3h0YlhuNjZhZFpzR0RCdDE3cnRkZGU0OS8vL3JmaHowNU9UdHgvLy8zczNMbVRvcUlpWnMyYXhUUFBQUE9qbDRibzlYcmEydG9vS2lyaVgvLzZGNmRPblVLajBlRGk0a0pVVkJSMzNua25rWkdSMy9sNm5aMmRORFUxVVZOVHc2bFRwemgrL0RnMU5UV0c1OERDd29MUm8wZmo3dTdPeElrVGlZK1BKeVFrUklJN0lZUVFRZ3g3RXVRSklZUVFZdGdaMklKYlhGeE1ZV0VodWJtNTVPWGwwZG5aQ1Z3Y3YzUjFkU1VnSUlDUWtCREN3OE1aUDM0OG8wZVAvazdYYjJobzRQang0eVFsSlhIMjdGa0FmSDE5RFNPM0FRRUJQMnA1d3BZdFczajExVmVCaTUyRmwvNXp6ZFRVbFB2dnY1OEhIM3p3R3dQSTd1NXVWcTllVFY1ZTNtVmRpa3FsRXExV2k1MmRIWnMzYnlZcUt1b0gxd25RMDlQRG9VT0hPSFRvRUNkT25LQ3ZydzhuSnljV0xGakF6Smt6aVl5TXhNTEM0anRkSnljbmg5emNYSXFLaWlncEthR21wc2JRZFdkbVprWlFVQkNSa1pHRWhJUVFFQkNBbjU4ZmxwYVdQNnArSVlRUVFvaWhSSUk4SVlRUVFneHJBeU80WFYxZG5EcDFpajE3OXBDZW5tNFkrYngwQkhmU3BFa3NXYktFbVRObmZtdG5uVjZ2cDcrL240eU1ERFp2M213WXViV3pzMlBSb2tXc1hyMzZzbVVWMzRWR28ySExsaTI4Ly83N2RIUjBHQjduVWdxRmd0bXpaN05wMDZadkRMRk9uRGpCTTg4OFEwdEx5eFh2cjlmcnNiVzE1Zm5ubnljK1B2NEhuZk9uVnFzNWVQQWdiNy85TmkwdExXZzBHcFJLSmF0V3JlSm5QL3NacnE2dW1KcWFmdXZIbTU2ZXp1N2R1MGxOVGFXM3R4ZTFXbzFPcHpQY3g5L2ZueFVyVmpCdjNqenM3ZTB4TnpmLzF1c0tJWVFRUWd4WEV1UUpJWVFRWXNScGJHems1TW1UcEtTa1VGWldSbE5URTIxdGJZYmJiV3hzbUQ1OU92SHg4UVFFQk9EaTR2S05JN2dESTdjN2R1d3dMRjV3Y0hEZzl0dHZaOEdDQlhoNmVuNWorS1JXcXlrdExlVjN2L3NkVlZWVmFEU2F5d0s4Z2U0K3ZWNlBRcUhBMjl1Yjk5OS9IeWNucDZ0ZVQ2L1g4OGtubi9ET08rL1EzOTl2dU1aWHIybG5aOGVLRlNzWU8zWXNQL25KVDc3MWVkUHBkRFExTlpHWGw4ZEhIMzFFYm00dWVyMGVOemMzcGt5WndyMzMzb3VYbDlmWHZtOTdlenROVFUyVWxKUnc0c1FKMHRMU2FHNXVOdHpIeHNZR1oyZG5QRHc4aUl1TEl6NCtIbTl2NzIrdFN3Z2hoQkJpcEpBZ1R3Z2hoQkFqbGw2dnA3YTJscEtTRW9xTGl6bDc5aXk1dWJtR2JqZ0FGeGNYZ29LQ0NBb0tJanc4bk1qSVNKeWRuYTk2dmJxNk9vNGRPOGErZmZzTUlWZEFRQUFKQ1Frc1dyU0lnSUNBcTc1ZlpXVWxhOWFzb2FhbXhsRFhnRXRIZEFlQ1BGTlRVejc0NEFQQ3c4T3ZlcjNlM2w0MmJ0ekl2bjM3RE85ejZUVytlbTJsVXNuenp6L1BuRGx6dmpad2JHdHJZOSsrZlJ3NmRJaXNyQ3kwV2kxang0NDFqTkIrM1JsMVRVMU41T2ZuazUyZHpibHo1eWd0TGFXaG9jSFFkV2RyYTB0d2NEQVJFUkVFQndjVEVCQXdLR2NOQ2lHRUVFSU1SeExrQ1NHRUVFSUFXcTBXbFVwRloyY242ZW5wN05temh6Tm56aGhHY0UxTVRMQzB0TVRXMXBiSXlFam16NS9QdEduVHJoaHYxZWwwZEhSMGtKcWF5bC8rOGhmT256K1BxYWtwenM3T0xGMjZsTHZ2dmhzYkc1dkwzcWV0clkwNzdyaUQrdnA2VEV4TXZqYklnLzhMOHg1KytHSHV1KysrcTM0c0xTMHQzSGZmZlZSWFYxOFI1RjE2bllIcjYvVjZGaTFheEtaTm02NEk4bFFxRlR0MjdPQ2YvL3duTFMwdDlQWDFZVzV1ems5LytsTldyRmlCbTV2YkZRRmViMjh2eWNuSkpDVWxrWitmVDNkM055cVY2ckx6N2lJaUlwZzNieDdUcGszRHdjRUJTMHRMV1ZZaGhCQkNDUEV0Sk1nVFFnZ2hoUGdhcmEydHBLV2xrWnljVEdscEtVMU5UWFIwZEJpNnllenM3Smc4ZVRKeGNYR0VoWVhoN095TW82T2pZUVJYcFZMeHhSZGZzSGZ2WHNyS3lneUxJTzY4ODA3bXpKbURwNmNuNTgrZjU4MDMzK1RFaVJPb1ZLcXJobTVYNjhvTERRM2w0NDgvdm1yZG1abVpQUGpnZzVlRmRRUHZlK2sxQi82czAra0lDQWhnNXN5WnJGbXpCcTFXeTRVTEZ6aDkralFmZmZRUnBhV2xtSnFhNHVucHllelpzN256empzTmkwRzBXaTNOemMwME5UVlJWRlRFMGFOSHljek1wS2VueC9BNDl2YjJ1TGk0NE9mbng3UnAwNWcyYlJvdUxpNC82dTlHQ0NHRUVHSWtraUJQQ0NHRUVPSmJEQVJiSlNVbEZCVVZHYmJndHJhMkFoZkRLaGNYRi96OS9Ra01EQ1FxS29ydzhIQkRXRlZYVjBkcWFpcTdkKysrYk9SMjFxeFpYTGh3Z1IwN2RnQVhnN2F2aG04RHZockdLUlFLZHUvZWpadWIyeFgxYnR5NGtlM2J0My9qV08ybGIxTW9GQ2dVQ2l3c0xQajN2Lzl0MkVLYm41OFBRRkJRRUlzV0xTSStQaDQvUHo5TVRFeW9ycTQyUEEvRnhjV1VscFplZHM2Z282TWpFeVpNSUN3c3pEQ2FQR2JNbUIrMFdFTUlJWVFRUWx3a1FaNFFRZ2doeFBlZzFXcnA2ZW1ocTZ1THpNeE1rcEtTT0hYcWxHRnNWS0ZRWUdWbGhaV1ZGYUdob1N4ZXZKajQrSGdzTFMxcGIyKy9iT1JXcVZTaTFXclI2WFNYZGNoZEdzQjlkVW5GQUlWQ3diUFBQc3VLRlN1dXVHM3UzTG0wdGJVWnJ2TjFBWjVlcnpjRWF3T1BaMnRyYTlnZWEyTmp3eTkrOFFzV0xsekk2TkdqYVdwcTR0aXhZeHc4ZUpDeXNqSjZlbnJvN2UwMVhOL2MzSno0K0hqbXo1L1B4SWtURGMrRGhIZENDQ0dFRUlORGdqd2hoQkJDaUIrcG82T0Q1T1Jra3BPVEtTc3JvN0d4OGJJUlhFdExTMkpqWTVreFl3Ymp4bzNEeHNhR2d3Y1BzbVBIRHFxcXFneGgyNlhkY3dQdk85QXQ5OVYvc2lrVUN1Yk5tOGRMTDcxMFdWQjI2TkFoMXE1ZCs3WGhuMTZ2UjZmVFhSYmdmYlVMY055NGNjeWRPNWZaczJmVDN0NU9kblkyS1NrcDVPYm1HcmJnS3BWS0hCd2NjSEZ4SVN3c2pMaTRPR0ppWXJDMnRoNnNwMVVJSVlRUVFueUZCSGxDQ0NHRUVJT29ycTZPNHVKaWlvdUx5YzNOSlNjbjU3SVJYQ2NuSi96OS9Ra09EaVl0TFkzUzB0S3JqdE5lMnAwM0VMcDk5Wjl0dnI2Ky9PVXZmOEhWMWRYd3RyakZlTDhBQUNBQVNVUkJWUFhyMTdOcjE2NnJCbitYaG9PWC92ZXJaK2ZkZHR0dDlQYjJVbFpXUmxsWkdkM2QzY0RGaFI4ZUhoNkVoNGN6ZnZ4NEFnTUQ4ZmYzLzlvdHZrSUlJWVFRWW5CSmtDZUVFRUlJY1ExY3VnWDM3Tm16SERod2dCTW5UdERiMjN2RmZiL3VYTHh2Qy9OR2p4N044ODgvejVRcFU0Q0wyMm9mZXVpaEs4SkJFeE9UeTBaNHIzYiszcVhYSFJqNUhXQnZiOCtzV2JOWXVIQWgvdjcrMk5qWVlHRmhjZFhGSEVJSUlZUVE0dHBSR3JzQUlZUVFRb2poeU5UVUZCc2JHMnhzYkhCM2QyZlJva1cwdExTUW1wcktvVU9IeU1qSW9MdTcrN0xBN2F1QjNsZEhiUlVLeFdVaFcxZFhGNldscGNUR3hxSlFLTWpKeWFHcHFjbnd2Z1BobjBhalFhRlFZR3BxK3JXaDRhVjBPaDArUGo1TW1qU0p1WFBuRWgwZGpibTUrU0EvUTBJSUlZUVE0dnVTSUU4SUlZUVE0anB4Y25KaTZkS2x4TWZIYysrOTl4cEdWci9xMjg2M3M3Q3dvTGUzbC83K2Znb0tDdWpwNmNIUzBwS2lvaUs2dXJvQUdEVnFGQXFGZ3A2ZW5xdU8wSDdkOVFmdSs5T2YvcFJiYnJubHgzN0lRZ2doaEJCaUVNa0tNU0dFRUVLSTY2eTF0ZFhRalhmcHFPdlZ4bDR2TlhET1hXOXZyNkhicnFTa2hNN09UbnA3ZXlrb0tFQ3IxV0ptWm9aT3A2Tzd1OXR3emU4ekJxdlQ2ZGk2ZGV1UCt5Q0ZFRUlJSWNTZ2t5QlBDQ0dFRU9JNmMzSnlZc3lZTVlaZ2JxRFRidUQvQjN3MTRMczBrTk5xdFZoYVdsSlhWMGRyYXl1ZG5aMFVGUlhoNnVxS1dxMm12NzhmVTFOVFE2ZmRWN3Z4QnQ1MnRiY3JGQW9lZWVTUmEvd3NDQ0dFRUVLSTcwdEdhNFVRUWdneExPbjFlcHFhVzJoc2FxS2xwZld5NVEzR1ZsOWZSMWxaR1hEMTgvQXVYWEx4VFZRcUZiYTJkdnpyWDUvZzV1SEJxRkdqcUsrdnYyeEU5dnU0OUp5K2ovLzFMN3BWZmQvN0d0ZUtxYWtwam82T3VMbzRNOXJKMGRDUktJUVFRZ2d4a3NqV1dpR0VFRUlNRy8zOWFyN1l2cE90TzNaUmVLNEV2VTZIVnFkRnA3dXk4OHlZbEdnWlpmcjk2cmxhL1JjNzZrQ0hBclVXTE13VUtQaGhJZDVYNmZTZzB0MDRyL2tPTE84d05URkJZV0xDdUFCL2ZuTExTbFlzVFdUVXFGSEdMazhJSVlRUTRycVFJRThJSVlRUVExcS9XazE1ZVFYSFUwN3c3MDgvcDd5aTBuQ2JtWmtaMWxaV1dGbFpEa3E0TlZnMC9YM29kZi9iSWFnQWhjSVV2cUUrcGRtUDJ4aXIwK25RYVRWWHZVMnYwNEZlZC9YSEhXV0JRbkZqZEw3cDlYcDZWQ3E2dTN0UXE5V0d0L3Q2ZTNIN3JiY3dLeUVlYjI4dkxDVFVFMElJSWNRd0prR2VFRUlJSVlhczVwWldYdDM4TnFrblRsSmJkM0drMU5YRm1ka3pFd2dLREdDTXF3c085dmJZMjluSktPWVFwOVBwNk9qc3BMV3RqY2JHSmtyS3lqbnc1UkVhbTVwUUtCUjR1THN4TlRhR2RZLy9odEZPVHNZdVZ3Z2hoQkRpbXBBZ1R3Z2hoQkJEVWxOekM3OSs5QW5TTTArajErdXhzckxrbmp0djU2NmYzb2FUa3hOS1UxTUo3NFlwblU2SFZxdWxxYm1GZi8vM2N6NzQ2Ri8wOVBTZ1VDaUlHQi9HKzM5NVc4SThJWVFRUWd4TEV1UUpJWVFRWXNocGFXM2x5V2MzY3ZEUVVVeE1GTVJObmNLR1o5Ymg2K050N05LRUVkVFUxdkxrN3paeU1qMFRyVmJMZ3JtemVlN3AvOGVZTWE3R0xrMElJWVFRWWxCSmtDZUVFRUtJSVVXajBiRHVkeHZZdW1NM0ppWW0vT0xuZDNQM1QyOW5qS3ZMRFhVT25yaCs5SG85RnhvYStOZVdUL25MZTM5SHI5ZXplTkY4M25qbEJVeE5UWTFkbmhCQ0NDSEVvSkVnVHdnaGhCQkR5bXR2L29HL3ZQY2hWcGFXdkxEaEdSSVh6RU9wdkhHMnF3cmowV2cwSERtZXdtTlBQRTJQU3NVdjc3K0h0WSt1TVhaWlFnZ2hoQkNENXYremQ5L1JVVlY3RzhlZmFla2hJWVFlREYwNkJpNGlUVUJGQmFTSWlDQWdVcFFxb1NzdGxGQkZtaFJSTHNqbCtuSnBTbEZRaXJSUVJLUUpJbFY2YndrUTBxYThmM0F6bDVoUUpjd01majlydVZibW5MMzMrYzN4RDJjOTdzTEdNUUFBd0NNNEhBNnRXTFZHLzVuL3RjeG1zM3AxNjBLSWh6VE1ack5xUGw5VlBicDJrcmVYbC80OVo3NVcvcmhXZG52R3AvSUNBQUI0R29JOEFBRGdFUzVjdktqSjA2YnJhbXlzS2xXc29QcXYxU2JFUXpvbWswa042dFZWMVNxVmRDTStYcE0vKzBJblQ1MTJkVmtBQUFDUEJFRWVBQUR3Q05Obnp0WnZ2KzlYbHNCQVRSd3pVc0ZCUWE0dUNXNHFhM0NRUGhreFZFRlpzbWp2dnYyYU1ldmZyaTRKQUFEZ2tTRElBd0FBYnUvb3NlUDZ6NEpiUzJxait2WldsaXlCcmk0SmJpNHdNRUFqaGd5VXhXelcxNHUvMWVFL2pycTZKQUFBZ0wrTUlBOEFBTGcxbTgybThaT25LU0VoVWVXZUthT3FWWjV6ZFVud0VKV2ZlMWJQbEMydGhNUkVmVEorRW52bEFRQUFqMGVRQndBQTNOck8zWHYwODdidE1wbE1lcVhXaThvZUd1cnFrdUFoc21RSjFNc3Z2aUN6MmF5dHYyelhybC8zdUxva0FBQ0F2NFFnRHdBQXVDMjczYTZObTMvUzVTdFhsQ2QzTHIzeVlrMFpEQVpYbHdVUFlUQVk5RXF0RjFTb1FINWR2MzVETVp1MnlHYXp1Ym9zQUFDQWgwYVFCd0FBM05iTmhBVHQrbldQYkRhYjZyejZzbkxuenVYcWt1Qmg4dWJKclpkZmVrRjJ1MTIvN3RtbmE5ZXZ1N29rQUFDQWgwYVFCd0FBM0Zac2JKeDI3Tnd0ZzhHZ0pvMGFNQnNQRDh4Z01LaEJ2ZG95R0F6YXNYdTNMbDY4N09xU0FBQUFIaHBCSGdBQWNGdnJZamJwUm55OGloWXByQUw1dzExZERqeFV3Zno1VmV6cG9vcUx1NmJOUDIxMWRUa0FBQUFQalNBUEFBQzRyZmtMRjBtU1hxdjlzb3NyZ2FkcjhGcHRTZEtpYjVlNXVCSUFBSUNIUjVBSEFBRGMwb1dMbDdSMzMrOHlHQXg2dmtvbFY1Y0REL2RDOVdxU3BEMTc5K25TWlpiWEFnQUF6MFNRQndBQTNOS0JRNGNsU2JseTVsQkFRSUNMcTBrdktpcEs4K2ZQZDNVWkR5MGhJVUd4c2JHeTIrMnVMdVd4eUJJWXFKdzVza3VTZnZ2OWdJdXJBUUFBZURobVZ4Y0FBQUNRa2QvMzN3cGI4dWJOSTM5L1B4ZFhrOTcyN2R2bDcrLy9sOGE0Y09HQ1RwdzRrZTU2d1lJRjVYQTRkT25TcGJ2Mno1WXRtMEpEUXlWSkRvZEROcHN0WFJ1VHlaVHVrQkNyMWFybXpac3JOalpXcTFhdHluRHNHemR1YU5Tb1VlclFvWVBDd3NJa1NWZXZYdFdwVTZmdTY3dWx5cGN2bjRLRGd4K29UMmJ3OHZaUzNyeDVkUDdDUmUzWis1dXFWNjNzNnBJQUFBQWVHRUVlQUFCd1Mvc1BISklrNWMyZFczNis3aGZrM2U3aXhZdHEyTERoZmJXdFVxV0tQdjc0WTBuUzJyVnJuWC9mYnNTSUVUcDU4cVErKyt5enU0N1ZxbFVyZGUzYVZaSzBjZU5HZGV2V0xWMmIzcjE3cTJuVHBtbXVMVnEwU01lUEg1ZkJZTkNTSlV2VXFGR2pkUDNPbmoyckRSczJhT2ZPblpveFk0Wnk1Y3FsbUpnWURSa3k1TDYrWjZybzZHalZxVlBuZ2Zwa0JtOHZiK1hOblZzN2R1N1diL3QrZnlSanBxU2thTmV1WFNwVXFKQkNRa0lleVpnQUFBQjNRNUFIQUFEY1RrcEtpZzRmT1NKSnlwczN0M3g5ZlZ4YzBkMzUrZm1wWGJ0Mm1qbHpwcDU2NmltOTlOSkxHYmI3N0xQUDVIQTQwbDFmc1dLRkpDa21Ka2JEaGcxVHZuejVkUExrU1FVR0JtcmV2SGtaanZYdXUrK20rVnlxVkNsTm1qVEorZGx1dHlzeU1sSkJRVUZwMnAwOWUxYVRKMDlXZ3dZTkZCQVFvSWtUSjZwaXhZckttemR2bW5aRmloVFJoQWtUMUxselo3VnYzMTR6Wjg1VTllclZOV2ZPbkhTMTdOdTNUOE9HRFZPL2Z2MVVxbFNwTlBkeTU4NmRZZjJQbTVlWGwvTG11VlhMZ1VPSGxaS1NJb3ZGOGtCajJHdzIzYng1VTVjdVhkS0tGU3YwL2ZmZjY5U3BVL3J5eXk4SjhnQUF3R05Ca0FjQUFOeE8zTFZydXBtUUtMUFpwT3lob1RLWlRLNHVTWkowL2ZwMTUvSlZoOE9ocEtRa3hjYkdTcEphdG15cHRXdlh5cy9QVDYxYnQwN1g5OXk1YzVvOGViS0tGQ21TN2w3cTh0aGR1M1lwZCs3Y0tsR2loRFp2M2l5ajBhaWNPWE5tV0l2Um1IYXI0Nnhac3lwMzd0eGF2SGl4dW5idHF1dlhyMHRTbW1XdFZxdFYvZnIxazQrUGo3cDE2eVp2YjIvOTlOTlBpb3lNMUt4WnM5THRSVml1WERsRlJVVnB3SUFCV3JWcWxabzJiWm91R0V4OUw1SVVGaGFtcDU5K091T1g1MkltazFIWnM0ZktZckVvSVNGUmNkZXVLVFJidG52MnM5dnRPbnYyclBidDI2Yy8vdmhEdTNidDB1N2R1NVdVbFBRWXFnWUFBRWlMSUE4QUFMaWR4TVFrMld3MkdZMG0rYm5SYkx4V3JWcnArUEhqenM5TGxpelJraVZMSkVsVHAwNVZlSGk0ZHV6WWtXSGZBd2R1N2ZsM3A2RExack1wSmlaR0RSbzBjRjVMU1VuUjZ0V3JNMnlmbUppWTd0cStmZnUwY09GQ2RlL2UzUmt3cGdadk5wdE4vZnYzMTc1OSt6UjkrblJseVpKRmtqUisvSGk5ODg0NzZ0S2xpeVpPbkpndXFLdGR1N2JDdzhOVm9rU0pET3Z3Skg2K3ZqS2JUTExaN1VwTXZIc1FGeDhmcngwN2RtakZpaFU2ZE9pUXpwNDlxL2o0ZU9mOTFKbVZmOTUvRUFBQUlETVI1QUVBQUxlVG1KUWE1Qm5rN2UzdDZuS2NoZzRkcXNURVJPM2Z2MS9qeDQ5WGpSbzExS3haTTBsUzBhSkZ0WGZ2WGkxZnZsdzNidHhJTjd0dHo1NDlrblRIUUd6bnpwMktpNHRMc3l6MzVzMmJHalJvVUlidE13cnlMbCsrckt4WnMwcVM0dUxpSk4wSzhwS1NralI0OEdEOStPT1BHanAwcU1xVUtlUHNremR2WG4zNjZhZnExS21UMnJScG81RWpSNnBvMGFKcHh2MXp6ZDk5OTUyOHZMejA4c3N2WjFpYnUvTDI5cGJSWkpMRGJsZFNjbkthZTBsSlNZcVBqOWVwVTZmMDNYZmZhZlhxMWM1M21ORnlhQUFBQUZjZ3lBTUFBRzRuT1NsSmRydGRSb1BScllLODFQM2ZVbWZKNWNpUlErWExsM2ZPeW9xSWlKQjA2MFRiNnRXcnAra2JFeE9qWXNXS0tYdjI3Qm1PdlhidFd1WEtsVXNsUzVaMFhnc0tDdEthTldzeWJGKzNidDEwMXk1ZHV1UU04bEpuNUZtdFZyVnAwMFlIRHg1VXQyN2RWTGx5WmVlOVZIbno1dFhJa1NNVkZSV2xsaTFiS2lvcUtzMStlL1hyMTFlblRwMmNuNy81NWhzRkJnWjZYSkRuNCtNdGs4a29oK05XY0plU2txSmp4NDVwLy83OTJyTm5qM2J1M0ttalI0ODZnN3VNQXJ6VWY5ZUVld0FBd0JVSThnQUFnTnRKU2s3Kzc0dzhvM3pjS01pVGJnVmpLMWV1bENUOSt1dXZhdEtraWNhUEg2K3dzRENWS1ZOR3ZyNisycnAxYTVvZzcvVHAwenA4K0xBNmRPaHd4M0UzYnR5bzRzV0wvNlhhL2p3anoydzJLMmZPblBMejg5TzRjZVAwNmFlZmF2ejQ4WGZzdjNUcFVzMmRPMWNWS2xSUXZYcjFKRWx6NTg1MTdvRjNML0h4OFdsQ1FyUFpuRzVtb2l2NWVIdkxaRFRKWnJmcWgrKy8xeGZIaituWXNXTzZlUEZpbWhtT2R3dndNaElURTZOang0NWxTczJwQ2hZc21PNGdFUUFBOFBkRGtBY0FBTnhPU29wVmRydERCb05CWnJONy9WeFp2MzY5akVhalFrTkRGUllXcG9NSEQ2cHQyN2FhUG4yNm5ucnFLVldzV0ZFclY2NVU5KzdkbmFlaXpwOC9Yd2FEUWErKyt1b2R4MjNSb29WR2pScWxIVHQycUZ5NWNwSnU3WkdYZXFMdG45MXBhYTNENFZCTVRJeDI3OTR0SHg4ZmJkdTJUVk9uVHBYRllsRklTSWdTRWhMdVdFT2VQSG5VczJkUFNWTG56cDBsU2Q5KysrMzl2UmhKdlh2M1R2TzVhdFdxbWpoeDRuMzN6MndXaTBWR28xSFc1R1RGeGNYcC9Qbnp1bnIxYW9idjhrSE1tREVqMC9mS3k1NDl1NktqbzFXaFFvVk1mUTRBQUhCdjd2WExHQUFBUUpLWGw5ZC9sMEE2WkxWYVhWMk9rOVZxMWRTcFU5V2dRUVA5OE1NUENna0owV2VmZmFaV3JWcnBndzgrME1LRkM5VzRjV090VzdkT3ExZXZWdTNhdFhYanhnMHRXclJJTDc3NG92TGx5M2ZIc1JzM2JxeHZ2LzFXNDhhTjAxZGZmU1hwMWg1NVE0Y09sZFZxbGRWcWxZL1AvdzcreUNoOGlvMk4xWkVqUjV3SGJqZ2NEblhyMWsweE1UR3lXQ3dLQ3d0VFVGQ1ExcTVkcXdrVEp1anJyNzkyQnFVTEZ5N1UvdjM3MWFKRmk0ZCtQKys5OTU0S0Z5N3MvSng2R3ErN1NFbEprZDFobDhsczBldU4zbER4cDR0by9mcjFtamR2bnE1ZXZhb3JWNjdvK3ZYckdTNmZ2ZHZoRm9VS0ZaSy92MyttMUp5WW1LZ2pSNDRvSVNIQnVXY2ZBQUQ0K3lMSUF3QUFic2ZiMjBzbWswbjIremhkOUhGYXVIQ2hqaDgvcmthTkd1bUhIMzZRSk9YS2xVc1RKa3hRYkd5c0xCYUxubnZ1T2VYUG4xL1RwazFUelpvMU5XWEtGTVhIeDZ0MTY5WjNIZHRnTUtoSmt5WWFOR2lRamg0OUt1bC9lK1Q5L3Z2dmF0R2loV2JObXFVaVJZcElrclp0MjZZOWUvWm84ZUxGYXRpd29hUmJ5MkJ2dDJyVktuMzAwVWZ5OHZKU1ZGU1VUcHc0b1ZtelppazBORlNuVHAzU3I3Lys2cHo5TjN2MmJCVXNXUEF2QlhrUkVSR3FXTEhpUS9mUGJLbUhxSmhOWnZsNGU4dmIyMXMxYXRSUTZkS2xsWkNRb0pzM2IrcnMyYk5hdDI2ZE5tN2NxQnMzYmtqS09OQzdYY2VPSFZXc1dMRk1xZm5reVpQcTBhTkhwb3dOQUFBOEQwRWVBQUJ3Tzc0K1B2OEw4cExjSThoek9CeWFNV09HR2pac3FMeDU4NmE1ZC92ZWRnYURRYjE2OVZLWExsM1V0MjlmeGNURXFGbXpadmNWOUR6OTlOT1NwT1BIajZjYnYyelpzcG8wYVpJKy9mUlQzYmh4UXl0V3JOQ2lSWXRVclZvMXZmYmFhK21XSUI4L2Zsd0pDUWt5bVV3eW04MktpSWpRc21YTGRPYk1HWlVvVVVMKy92N2FzbVdMeXBVcnAvMzc5K3YwNmRQcTFxM2JYZXZidEdtVHFsU3Bjcy92NGE0U0U1TmtzOW5sWlRISTEvZlc3RVl2THkvbHpwM2IyYVpVcVZLcVZhdVdybCsvcmsyYk51bWJiNzdSMGFOSGRlUEdEU1hmZHRMdDdZRmVhR2lvOHVUSmt5azFKeVVsWmZxeVhRQUE0RG1Ncmk0QUFBRGd6M3g4ZkdReUdtVjMySldZOU5mMkwzdFVEQWFEcWxhdDZ0dzc3bTRxVmFxa3VuWHJhc09HRGNxWk02ZTZkT2x5WDg5STNiL3U5c0FvVmFkT25iUjU4MllOR3paTWI3enhobUppWWpSeTVFaE5tREJCWnJOWnYvenlpNlpObTZhdVhidnFoUmRlVUtOR2pYVHAwaVhuY3R6cTFhdkxZREJvMWFwVk1wbE1LbGV1bkxadTNTcEordkhISHhVVUZLUnExYXJkc2JhdnYvNWF2WHIxeXJBMlQ1R1ltUGpmUTFSTTh2RzUreUVxZ1lHQmV2WFZWL1haWjU4NTMydjkrdlZWb2tRSldTd1dHUXdHQWpZQUFQRFlNU01QQUFDNEhWOGZINW5NWnRsc2RpVWt1RWVRSjBuOSsvZS9yOE0zOXV6Wm95MWJ0a2lTenAwN3AvLzg1ejk2OTkxMzd4ajgvTi8vL1ovaTQrTzFhdFVxR1F3R2xTaFJRaWRPbkVqVDVoLy8rSWZhdEdtakdUTm1xSFRwMHBveVpVcWFmZG1XTFZ1bW4zLytXZVhLbFZPWExsMVVybHc1YmQ2ODJSbmtoWVNFcUd6WnN2cnh4eC9WcWxVclZhaFFRVk9tVE5ITm16ZTFmUGx5dmZMS0s4N0RPVzVudFZxMWFkTW16WjgvWCsrODg0Njh2THp1KzMyNW00U0VCTmxzTnBsTVJ2bjYrdDVYSDVQSnBFS0ZDcWxRb1VKS1RrN1doUXNYZE9yVUthMWZ2MTRiTm16UXVYUG5NcmxxQUFDQS95SElBd0FBYmljd01FQkJXUUpsczlsMDZkTGwvNFl2SmxlWGRjOFF6MnExYXRhc1dabytmYnFDZzRNMWJkbzBUWmt5UlpNblQ5YlBQLytzZnYzNlpYamd4YVZMbC9UVlYxOHBUNTQ4aW9xS1VsaFlXSnI3aVltSldySmtpWjUvL25tZFBYdFd5NWN2MTdoeDQ5UzdkMjluVU5ldlg3OTBRZHlhTld2U0JGYTFhOWZXamgwN1pMUFoxS0JCQTczKyt1dmF2WHUzenAwN3AzcjE2cVdyNi9MbHk3cDY5YXF1WHIycUZpMWFLREl5OHI3ZmxidXgyKzI2ZFBtS1VsSlNGQlFVcE1DQWdBY2V3OHZMUzJGaFlRb0xDOU56enoybjd0MjdhL3YyN1ptMnJCWUFBT0RQQ1BJQUFJRGJNUnFOS2xxa3NMYnYzSzB6Wjg4cElURlJBWmwwS3VpanNuNzllazJjT0ZISGp4OVhSRVNFaGc4ZnJwdzVjMnJhdEdrYU0yYU1GaTllck1hTkc2dCsvZnBxM3J5NTh1ZlA3K3diR1JtWkxpUkxTa3FTMVdyVjU1OS9yZ1VMRmlnNU9WbFRwa3hSZEhTMGN1Zk9yUmt6Wm1qanhvMXEzcnk1R2pWcXBJQU1ncW56NTg4ck9EalkrYmx4NDhacTNMaXhKRG5iTDFteVJBVUxGbFNKRWlYUzlUOXg0b1FNQm9QZWVPTU5kZS9lL1pHOEoxZEpTazdXNlRObkpVa2xpaFY5Sk10aXZieThWS2xTcGI4OERnQUF3UDBpeUFNQUFHNnBXTkZicDdPZVBYZE9DVGNUM0RiSU8zVG9rQVlOR3FRREJ3N0l6ODlQUFh2MjFGdHZ2ZVdjUWVqajQ2T0JBd2VxUm8wYUdqVnFsTDc1NWh1ZE9uVktVNlpNdWVPWURvZERQLzc0bytMajR6Vm56aHcxYTlaTWI3Lzl0ckpreVNMcDFuNTVsU3RYMWllZmZLTHAwNmVyZlBueUtsbXlwSTRkTzZZTkd6WW9PRGhZc2JHeFdyWnNtZXJWcTZmdTNidHI3OTY5R1Q0ck5qWldack5adFdyVmtuUXJuRnEyYkpta1c2ZlFUcDQ4V2M4Kys2eSsrZVlialIwN1Z0TC9EbUJJUGZqQ2JyZExrcnAxNnlhak1lMFd6Qys5OUpLR0RCbnlzSy8za1VsT1R0YlpjK2NsU1NXS1o4NEpzd0FBQUptTklBOEFBTGlsRXNWdW5lQjYrc3haM2Z6dklSRHVLRisrZkRJWURHclNwSW5hdG0ycjBORFFETnRWcTFaTkZTdFcxT0xGaTFXN2R1MTBnZGZ0REFhRDNuLy9mZTNZc1VOZHUzYk5jTGJkTTg4OG85bXpaK3Y4K2ZQT1UxZHROcHMrL2ZSVE9Sd09tVXdtUlVSRXFHM2J0dHE3ZCs5OW56Yjc1eVhNenozM25DU3BaTW1TYXQrKy9YMk5jYnNDQlFvOGNKL01rSlNVck5ObnowaVN5cFJLUC9zUUFBREFFeGdjRG9mRDFVVUFBQUQ4MlkwYjhTcnpiRldaVENiTm5UMUQ1U1BLdXJxa08zSTRIRzUxZ3FuVmFwWEJZSENMZlFYZHhlOEhEcXJlRzgxa3Q5djEyL1l0OHZYMWNYVko5K1hvMGFOcTJiS2xUQ2FUQmc0Y3FKZGVlc25WSlFFQUFCZTY4LzhLQmdBQWNLR0FBSDlWS0I4aG04Mm1sVCt1ZFhVNWQrVk9JWjUwNjFBT1FyeTBsbjIvVW5hN1hSWEtSM2hNaUFjQUFQQm5CSGtBQU1CdE5heGZWNUwwdzZvZm5mdXdBUS9LWnJQcHUrOVhTSkpxdjFMTHhkVUFBQUE4UElJOEFBRGd0cXBXZWs0QkFmNDZlZktVOXZ5Mno5WGx3RVB0M2ZlN1RwdzhKWDkvZjFXc1VON1Y1UUFBQUR3MGdqd0FBT0MyZ29LeXFFeXBrcEtrcnhjdEZWdjc0a0U1SEE1OXUveldiTHhueXBSVzlqc2NSZ0lBQU9BSkNQSUFBSURiOHZmelU1bFNKV1UwR3ZYaitoaWRQSFhhMVNYQnc1dzRlVXJyTm15VXdXQlFtVklsRkJ5VXhkVWxBUUFBUERTQ1BBQUE0TFpNSnBPZXExaEJXWU9EZE9IQ1JhMzZjUjJ6OG5EZkhBNkhmbGkxeHJtc3RsTEZDaktiemE0dUN3QUE0S0VSNUFFQUFMZFc2ZGtLZXFac2FkbHNOcTFldTA0WEwxMTJkVW53RU5ldVhkZWFkZXRsdFZwVnFtUXg5c2NEQUFBZWp5QVBBQUM0Tll2RnJPNWRPc3JMeTBzN2QvMnFuN1p1YzNWSjhCQmJ0LzJpbmJ2M3lNdkxTLzE2OVpERlluRjFTUUFBQUg4SlFSNEFBSEI3SllvWDB4c042eWs1SlVYRFJvOVYzTFZycmk0SmJpNDJOazREaDR5UTFXcFZnOWZxcUZUSjRxNHVDUUFBNEM4anlBTUFBQjZoYy90MktsS29vQzVkdnF3dTNmdm9hbXlzcTB1Q203cDZOVmE5K2czVXhjdVhWYVJRUWJWdjk2NnJTd0lBQUhna0NQSUFBSUJIeUpVemg5cTNhNjBzV1FMMTh5ODdORy9oSWlVbko3dTZMTGdacTlXcWVRc1hhZk9XbitYcjY2UDI3Vm9yUEYrWXE4c0NBQUI0SkFqeUFBQ0FSekFhaldyVTREWFZmZlZscGFTa2FPS1V6N1ZpOVJwWGx3VTNzMmI5QmsyYytya1NrNUwwVXMzcWF0VGdOWmxNSmxlWEJRQUE4RWdRNUFFQUFJOHk0TU9lcWxLcG9wS1NrdFRqd3dHYSt2a005c3lEWXVQaU5IM21iSFh1MWtkSlNVbDY5aC9sTkNwNmtLdkxBZ0FBZUtRSThnQUFnRWZ4OWZYVmlLRlJlcTVpQmRudGRrMmNNazBmajV1azJMZzRWNWNHRjdseDQ0WkdmanhlNHlaTmtkMXVWNldLejJyNGtJSHk5ZlYxZFdrQUFBQ1BGRUVlQUFEd09Qbnk1dEdVOFIrclNxV0tTckZhOVovNUM5WGd6ZVphdFBRN1dhMVdWNWVIeHlRbEpVVkxsbjJ2dW8yYWFjR2lKVXBLU3RZL3lqMmpxUlBHcUZDQi9LNHVEd0FBNEpFenU3b0FBQUNBaDVFMU9GalRwMDdVNUtsZmFObUtWVHA1NnJSNjlZM1M1elArcFRjYTFsUGhRZ1hsNStzclAxOWYrZmo2eUdnd3VMcGsvQVYyaDBPSmlZbTZlVE5CQ1FrSk9ucjhoT1l1K0VhSGovd2hnOEdnQXVGUHFkYUxOZFdqYTJkNWVWbGNYUzRBQUVDbUlNZ0RBQUFleTl2TFM5MCs2S2g2ZFd0cjAwOWJOWGZCTnpwNDZMQkdqaGt2aThVc1AxOC8rZnI2eXRmWFJ3YUNQSS9tdUMzSXU1bVFvSlNVRkVsU29ZSUY5SGFUTjFTMThuTXFrRDljWmpNL2J3RUF3Sk9MWHpvQUFNQ2ptVXdtRlMxU1NFV0xGRkx6cG0vcVAvTVdhc0xrYVlxN2RrMXhLZGVlK0lNd0hBNkhVaU5LaC9TM0NTejkvUHpVcDhjSGF2TEc2L0x4OW5aMU9RQUFBSThGUVI0QUFIaGllRmtzYXRXaW1WcTFhS2JMVjY3cTZ0V3J1aG9icDJ2WHJzbG1zN3U2dkV4eDlzd1pyVjY5VW5hN1hTKy8vS3B5NThuajZwSXloZEZvVkpZc2djb1drbFZCUVVFS3pSYmk2cElBQUFBZU80SThBQUR3Uk1vV2tsWFpRcks2dW94TXQzMzdkdjNmVi85U1VsS1NTcFVzcHZMbHk3dTZKQUFBQUdRU1RxMEZBQUFBQUFBQVBBQkJIZ0FBQUFBQUFPQUJDUElBQUFBQUFBQUFEMENRQndBQUFBQUFBSGdBZ2p3QUFBQUFBQURBQXhEa0FRQUFBQUFBQUI2QUlBOEFBQUFBQUFEd0FBUjVBQUFBQUFBQWdBY2d5QU1BQUFBQUFBQThBRUVlQUFBQUFBQUE0QUVJOGdBQUFBQUFBQUFQUUpBSEFBQUFBQUFBZUFDQ1BBQUFBQUFBQU1BREVPUUJBQUFBQUFBQUhvQWdEd0FBQUFBQUFQQUFCSGtBQUFBQUFBQ0FCeURJQXdBQUFBQUFBRHdBUVI0QUFBQUFBQURnQVFqeUFBQUFBQUFBQUE5QWtBY0FBQUFBQUFCNEFJSThBQUFBQUFBQXdBTVE1QUVBQUFBQUFBQWVnQ0FQQUFBQUFBQUE4QUFFZVFBQUFBQUFBSUFISU1nREFBQUFBQUFBUEFCQkhnQUFBQUFBQU9BQkNQSUFBQUFBQUFBQUQwQ1FCd0FBQUFBQUFIZ0FnandBQUFBQUFBREFBeERrQVFBQUFBQUFBQjZBSUE4QUFBQUFBQUR3QUFSNUFBQUFBQUFBZ0Fjd3U3b0FBQUFBQUJrclVLQ0FObTdjNk9veUFBQ0FtMkJHSGdBQUFBQUFBT0FCQ1BJQUFBQUFBQUFBRDBDUUJ3QUFBQUFBQUhnQWdqd0FBQUI0ckM1ZHVtajU4dVV1ZTM1aVl1SUR0ZCt5Wll0Ky9mWFhPOTcvNmFlZjFLVkxGOTI0Y2VPdmx1WVNEb2REc2JHeHVubnpwcXRMQVFEZ2ljUmhGd0FBQVBCWVc3WnNVZW5TcGUrcnJjUGgwTC8vL1cvbHlKRkRyNzc2cWlRcExpNU9GeTlldk8vbkZTNWMyUG4zbENsVHRIbnpaczJjT1ZQZTN0NzMxWC9NbURIS256Ky94bzBibCtIOUN4Y3VhTXVXTGJKYXJmZGRVMFoyN2RxVmJnd2ZIeCtWS2xWS0J3OGVsTVBodUd2L29rV0x5bUF3U0pKc05sdTY5Z2FEUVNhVEtWMi81Y3VYS3lvcVNqMTc5dFRiYjcrZDRkaXJWNi9Xb1VPSDFMRmpSK2UxL2Z2M0t5VWw1YjYrbXlSNWVYbnA2YWVmdnUvMkFBQThLUWp5QUFBQThMZng4ODgvYTlldVhTcGV2TGpDdzhQMXd3OC82T09QUDc3di9sdTNicFhaZk9zbjlIUFBQYWN2di94U28wZVBWbFJVVktiVU8zcjBhQzFkdXZTKzJzNllNVVBGaWhXVEpQWG8wVU54Y1hGcDdvZUhoK3ViYjc1UjgrYk5aYmZiN3pyVzVzMmJuZUZrcTFhdDlQdnZ2NmU1bnlWTEZxMWR1emJOdGVUa1pFMmRPbFZHbzFIejVzMVRvMGFONU9QamsyN3NtSmdZZmZmZGR6S1pUSHIvL2ZjbFNUMTc5dFM1YytmdTYzdEtVbGhZZmhwVWtRQUFJQUJKUkVGVW1KWXNXWExmN1FFQWVGSVE1QUVBQU9CdndXQXdhUERnd1hyenpUZlZ2MzkvelpvMVMyKzg4WWJxMWFzbm04Mm03Ny8vWGkrOTlKSXpmRXBKU2RIWFgzK3RmLzNyWHdvTUROVDc3Ny92RFBFa3FYejU4bXJXckpubXpKbWphdFdxcVdiTm1vKzg1cXBWcStyaXhZdGF1M2F0M25ubkhXWEpraVZkbSszYnQydkxsaTFwYXBPa0ZpMWFxR1hMbHBLazk5OS9YL255NVhQZTY5aXhvK3JWcTVkdXJOV3JWNmViTGRpblQ1ODBTMzIvKys0NzdkdTNMMTNmU1pNbTZjcVZLNW82ZGFwNjllcWxUei85VkgzNjlFblhidURBZ2JwMjdabysvL3h6K2ZuNXFVV0xGcG8wYVZLR00vS2lvNk5sczlrMGVQRGdOTmU5dkx6U3RRVUE0TytBSUE4QUFBQnVhKzNhdFJvd1lNQmQyOHljT1ZPelo4L084RjYyYk5uU3pHZ0xEUTFWbno1OU5HREFBTTJkTzFjdFdyU1EyV3pXb1VPSE5HL2VQSDMrK2VkcTJiS2xRa0pDOVBubm44dHF0YXB6NTg1cTFLaFJ1cUJNa2pwMzdxeDE2OWJweXkrL1ZQWHExVFYzN3R5NzFucnQyaldkT25WS2MrYk1rU1NaVENZMWF0Ukk4Zkh4a3FTRWhBUkpjczZtSzF1MnJQTTlQUC84ODRxSWlFZzM1b2tUSjJRMm14VWVIcDdtdXArZm4wSkRRM1htekJrZFAzNWNyVnUzZHQ0TERBeFV6cHc1MDQwVkdCaVk3bHFaTW1VMFo4NGNoWWVIcTBxVktvcUppVkZ3Y0hDYU5qRXhNWm96WjQ2NmR1MnFDaFVxNk1NUFA5VEFnUU5WdEdoUk5XellNRTFiczltc2tTTkhxblhyMXBvN2Q2NWVmLzExRlN4WU1NUDM1ZXZySzV2TnhqSmFBQUQraXlBUEFBQUFicXRnd1lKcTM3NzlIZTlQbkRoUjVjdVgxM1BQUFpmaGZWOWYzM1RYYXRldXJiaTRPRFZvMEVCV3ExWEhqaDJUd1dEUXFGR2p0SExsU3MyWU1VTTNiOTVVa1NKRk5IRGdRSGw3ZSt2WXNXT1NiaTFQdFZnc3pyRjhmSHcwWWNJRTVjNmRXdzZIUTFPbVRMbnI5MGxNVEZSY1hKeXpuYmUzdDRLRGc5V3ZYNzgwN1JvMWFpVHBWcEEzZE9oUVNkTEpreWN6RFBJT0hEaWdRb1VLcGFucmR1dldyWlBaYkZhTkdqWFM5Rm05ZW5XNnRuOWVRcHRxN3R5NWF0eTRzYXBVcWFMWTJGZ0ZCUVU1NyszZXZWdDkrL2JWODg4L3IzZmVlVWVTVktkT0hSMDRjRUFqUm95UXhXSlIzYnAxMDR5WCt0N01aclA4L2YwemZDWUFBRWlQSUE4QUFBQnVLenc4M0JrT1pXVGl4SWtxVzdic1hkdGtwR25UcHBLa00yZk82SzIzM3Nxd3phRkRoOUtOKy9YWFh5dC8vdnhwcmhVcVZNajU5NlpObSs3NjNFYU5HcVU3N09MS2xTdjYvUFBQSmQwNkRPUHc0Y01hTzNhc0FnSUNGQkFRb055NWM4dGlzZWp3NGNQcHhydDU4NmFPSERtUzRUTFpWR3ZYcmxYRmloWFR6TFpidG15WlZxeFlrYTZ0eldiTGNJekxseThyYTlhc2ttN05GZ3dORFpVay9mTExMK3JaczZjS0ZDaWc2T2hvNXdFWmtoUVpHYWtyVjY0b0tpcEtKMDZjMEh2dnZaZG1WdU9mWndTZU9YTkd5NWN2VjhPR0RaM2pBd0NBdEFqeUFBQUE4TVJMVEV6VS9QbnpuWjhMRnk2c3lwVXJPejlQbVRKRlpjcVVrU1FkUG54WXJWdTMxbGRmZmVWY3Jucmd3QUcxYTlmTzJmN1hYMzlOTTN1dFRwMDZ6cUFzSmlaR0pVcVVVTFpzMmU2cnRwQ1FFSVdFaE9qU3BVdjY0NDgvSk4yYWlaY2FuS1YrL3VXWFg5TDEvZW1ubjJTMVd2WDg4ODluT0hac2JLeDI3ZHFsZ1FNSHBybmVvMGVQREFQTXBVdVhhc2lRSVdtdXhjZkhLekV4MFZsUGJHeXNDaGN1clBuejUrdVRUejVSZUhpNGhnOGZMcXZWcXRqWTJEUjl1M2Z2TG9mRG9YLys4NS82N2JmZmxDTkhEbTNldk5sNWYvNzgrYzU5LzA2ZVBLblBQdnRNbFN0WEpzZ0RBT0FPQ1BJQUFBRHd4THQ1ODZaejFsdFNVcExxMXEyYkpzaDdVSnMzYjlhLy8vMXYyZTEySlNjbk8yZTh4Y1hGYWVEQWdTcFFvSUMrK09LTE95NTN6Y2dQUC96Z1BFMjJkKy9lS2xldW5EcDE2aVJKcWxpeG9xWk1tYUxZMk5nMCs5T3RXN2RPUGo0K3FsaXg0aDNydE52dEtsNjgrRU4vMTh1WEwwdFNtaGw1d2NIQnlwbzFxeXBYcnF3WFhuaEJyNy8rK2gzN3QyblRSajE3OXRUVFR6K3RDeGN1S0Z1MmJEcDQ4S0EyYnR4NHo5TnpwVnV6QlA4Y0VBWUVCR1M0WnlFQUFFODYvdXNIQUFBQXR6Um56aHg5K3VtbjkyejN6My8rVTE5KytlVWQ3L3Y1K1duTm1qWE9aYTl2dnZsbXVqYWRPM2RPZDYxRml4WjNITE5EaHc3cTBLR0QxcTVkcTE2OWVqbXZCd1VGYWVqUW9lcmV2YnMrL3ZoajllL2YvNTcxUzVMRDRkQzMzMzZyb2tXTDZ1REJnNHFJaU5DTUdUT1VuSnlzYnQyNnFXclZxcG95WllxV0wxK3V0OTkrVzVKMDllcFZyVnExU3JWcTFaSzN0M2VHNDFhdlhsMWhZV0VhTzNhc3BrMmI1cnkrZi8vK0RKZlc3dDI3TjkyMTFDRHY0TUdEdW5MbGltSmpZM1grL0hsVnIxNWRFeVpNME5XclY1MGhhVVp5NTg2dHZIbnpwcm0yYU5FaWJkeTQ4ZDR2NXI4MXZmamlpMm11L2Z2Zi8xYUpFaVh1cXo4QUFFOFNnandBQUFDNHBZaUlDSFh0MmpYRGUzYTdYYk5temRMVnExZGx0OXZWc0dGREZTaFFJTU8yOXpOemEralFvYzZUVVk4ZlA2NCtmZnBvL1BqeHlwTW5qeVRwanovK1VOKytmZStyN3VlZmYxNHRXclRRVjE5OXBkS2xTNnQrL2ZyMzdQUDk5OS9yNU1tVDZ0S2xpOGFPSGF2bXpadEx1blVpYjhHQ0JWVy9mbjJWTGwxYUN4WXNVTE5teldRd0dMUmd3UUlsSnlmZmRYOUFmMzkvOWU3ZFc1R1JrWXFKaVZHMWF0VWtTY3VYTDlmS2xTdVZtSmdvaThVaWs4a2tLZU05OHE1Y3VTS2owYWdSSTBZNHJ5MWN1RkErUGo3cTNyMjdMQmFMSWlJaVpES1oxS0ZEQjFXcFVrVXRXN2FVSkYyL2ZsM2p4bzNUMjIrL3JTSkZpdHpYKy91ei9QbnpxMlBIam1tdWhZV0ZQZFJZQUFCNE9vSThBQUFBdUtYaXhZdmZjVWxvNm1tb2twUWpSdzV0MnJSSmJkdTJWYTVjdVI3cVdYbnk1Rkhod29VbC9TL01ldXFwcDV3SFd5UW5Kei9RZUYyNmRORzJiZHUwY09GQ3ZmYmFheklhalhkc201aVlxRW1USnVubGwxOVdRRUNBODNybnpwMFZFaEtpbDE5K1daTFVyRmt6OWV2WFQ0c1dMVkxseXBVMWUvWnMxYWhSdzFuM25WU3RXbFY1OHVUUnNtWExuRUZlNmg1NTNicDFrOFZpMFpneFl5Uko1OCtmMTdadDJ6Ung0a1M5Ly83N0NnNE8xb3N2dnFodDI3YWxHYk54NDhieTh2TFM4ZVBIMWFSSkUwMllNRUdWS2xXUzJXeld4bzBiblVIZSt2WHJ0WFRwVWpWcDB1U0IzdC90Z29LQzlOSkxMejEwZndBQW5pUUVlUUFBQVBBWVZxdFZvMGVQMXNxVkt6Vno1a3cxYWRKRURSczIxTEZqeDlTaFF3ZE5uRGpSZVVERmcramN1YlB6eEZXSHd5Rkp6bGx4dDErN1h4YUxSUk1tVEZCd2NQQmRRenhKK3ZiYmIzWDE2bFcxYTlkT08zYnNTSE92V2JObXpyOXIxYXFsZWZQbWFlTEVpZnIrKys5bE5CclZ1M2Z2KzZybjZhZWYxdkhqeDlOZGI5YXNtVHAxNnFROWUvYW9kT25TT25yMHFLWk1tYUtFaEFSVnFWSkZWYXBVU2RNK1BqNWVjWEZ4U2tsSmtZK1BqOExEd3hVU0VxSVZLMWFvVXFWS3FsQ2hncVpPbmFxYk4yL0t6ODlQUC83NG93b1hMbnpYUGZvdVhicmtYTDRMQUFEdTd1Ni9LZ0FBQUFBM2NlM2FOWDN3d1FkYXZYcTFKaytlckVLRkNqbnZEUjQ4V0dGaFlYcm5uWGZ1ZSsrMTIzWHAwa1hqeG8zVHVISGoxTE5uVDBuU2h4OSs2THpXclZ1M0J4NHpSNDRjOHZMeVNuTXRQajQrWGJEM3pEUFBxR1hMbHZkY0xtbzBHalZvMENBbEpDUm94NDRkNnRLbHkzM1BRRXhJU01od1ZtSEZpaFZWb1VJRjllL2ZYd01IRGxUbnpwMVZybHc1ZmYzMTE2cFNwWXJpNHVLMGNPRkNSVWRIcTJuVHBxcGV2YnBtejU2dHBLUWsrZmo0U0pKcTFLaWh0V3ZYS2lVbFJjOCsrNnlzVnF0Mjd0eXArUGg0L2ZUVFQzcnR0ZGZ1V0Zkc2JLdzZkZXFrOWV2WDM5ZjNBQURnNzQ0WmVRQUFBSEI3bXpadDB0Q2hRMlV5bVRSanhnd1ZMRmd3elgxdmIyOU5tREJCUTRZTVVXUmtwT3JVcWFQdTNic3JKQ1RrdnNZdlhyeTRJaUlpSk1sNUtteUpFaVdVUDM5K21jMW14Y1hGT1oveklLWk9uYW9yVjY3SXo4OVBaODZjMGFWTGw5SWQvRkNrU0pFNzd1OTNPNnZWcXRtelp6dVgvaTVZc0VDVksxZStZd0I0NU1nUlRaa3lSZGV1WGROUFAvMmtldlhxWmRodTJMQmhhdHEwcVpZdlg2NVJvMGFwVnExYXpuczNiOTdVMkxGalZiSmtTVldyVmsyUmtaRXFVNmFNZnZqaEIyZVFWN05tVGMyZlAxOC8vL3l6S2xXcXBNREFRTzNkdTFjWEwxNlV6V1pUblRwMU12d3VraFFaR2FuRXhFUzkrdXFyT252MjdEM2ZBUUFBZjNjRWVRQUFBSEJiNTg2ZGM1N1dXcmx5WlEwZE9sUlpzMmJOc0szWmJGWjBkTFFpSWlJMGR1eFliZGl3UVcrKythYWFObTJxME5CUVNiZE9YajEzN3B6eTVjdDN6MmYvOGNjZmV1dXR0K1RsNWFYazVHVGx5NWRQT1hQbWRONTNPQnhhczJhTnBGdkxRMVAzMDd2ZHlaTW50WExsU3VmbjRzV0xPMCtkL1hQdGQzUG8wQ0ZGUlVYcDRNR0RhdEtraVlvWEwrNE00Q0lqSTlXb1VTUG5nUldwc21mUHJxKysra3BHbzFIVnExZFhaR1JrdW5FUEhqeW9UWnMyYWR5NGNZcU1qTlFubjN5aWtKQVFsUzlmWHRLdEUyYzNiTmpnM0k4d1ZVSkNnbng5ZlNWSjVjcVZVMFJFaE94MnU0eEdvK2JQbjY4Y09YTG8zWGZmVmFWS2xaUXRXN1owenoxOCtMQ2tXL3NEVHA4K1hVODk5UlJCSGdBQTk0RWdEd0FBQUc1cDZkS2xHalZxbEl4R28zcjI3T2s4cmZWZUdqVnFwR2VmZlZiang0L1hsMTkrcWNXTEYydng0c1U2ZCs2Y09uVG9vSkNRRUczWXNFSHo1OC9YYTYrOXBrR0RCcVhaVnk5ZnZueWFPbldxU3BZc3FRRURCaWdsSlVYZTN0NnFYcjI2YzFtc3crSFFzR0hEdEh6NWNvV0hoNnQvLy83NjVKTlBWTHAwNlRTMVJFZEhhK0RBZ2JMYjdiSllMQTg4bysvS2xTdWFQbjI2dnY3NmE1bk5adlh0MjFlTkd6ZVdKT1hObTFmOSt2WFRxRkdqTkhmdVhMVnUzVnF2dlBLS00zVExraVdMdG16WmttYTg1T1JrMmUxMjdkMjdWekV4TWRxeVpZdHExYXFsMXExYmE5YXNXZnJnZ3cvMC92dnZxM3IxNm1yVnFwWEtsaTJiTHNTN2N1V0tyRmFyYythaTJXeldQLy81VCtmOUhEbHk2T2pSbzlxelo0OUdqeDZkNGZjNmNlS0Vnb0tDOU5sbm4rbXBwNTU2b0hjQ0FNRGZHVUVlQUFBQTNGTGx5cFZWcDA0ZHZmLysrOHFSSThjRDlRMExDOVBZc1dPMVo4OGVKU1VsS1NrcFNSMDZkSkN2cjY5bXpweXB4WXNYYS9UbzBWcTZkS21xVnEycXRXdlh5c3ZMU3lhVFNXYXpXU2FUU2R1MmJaTy92NytzVnF0U1VsSzBldlZxV2ExV2xTMWJWdHUzYjlmaXhZdlZ0bTFidFdyVlNoOTg4SUZhdDI2dENoVXFLQ0lpUWlFaEliSllMREtiemM3eFRDYVRrcE9UbmZXay92M21tMjhxTURBdzNYZVlQSG15NXN5Wm82U2tKUDNqSC85UTM3NTkwOHo2SzErK3ZCWXNXS0FKRXlab3laSWxpbzZPVnM2Y09WV2hRb1U3dnBmVUdZVExseTlYdVhMbE5HM2FOR2Y3OFBCd3paczNUek5uenRSWFgzMGxYMTlmbFNsVFJnYURRZDk4ODQxc05wdTh2YjIxYXRVcW1jMW0zYmh4STgweTNOdWw3c2MzY3VSSVo1alhybDA3dmZYV1c4N3JaOCtlVmNHQ0JWVzNibDNGeHNiS2JyYzcyNlVHdGtsSlNaS1U3dEFOU1pvelo4NURIV3dDQUlBbkk4Z0RBQUNBV3dvTkRkV0FBUVArMGhpcE0rUnNOcHV5WmN1bTZPaG9aY3VXVFczYnRsWEpraVUxZi81OExWMjZWRmV1WEZGS1NzcDlqVGwzN2x4RlJFU29aczJhNnRpeG93d0dnNlpQbjY1dnYvMVdLMWFzMEtKRml4UVhGNmZrNU9SN25uWmJxRkFodFduVEpzTjcrZlBuVjFoWW1EcDI3S2lhTld0bTJDWkxsaXlLaW9yU1cyKzlwWk1uVDk0MXhKTnVIVXhSclZvMXZmMzIyM3IyMldmVDNmZjE5VlhuenAzMXhodHZLRFEwMUJtb2JkdTJ6YmxFT0RnNFdCOSsrS0dlZWVZWnRXL2YvcTdQdTkzdHN4V0RnNE9kTS9wYXRXcWx4TVRFK3g3bjlqRUFBUGk3TVRqdTllc0NBQUFBYm12Nzl1M3EyN2V2a3BLU05HN2NPT2ZlWmtqdnhvMGJDZ2dJdUd1YmxKUVU1ejhPaDBNR2cwRUdnOEc1cE5ab05NclB6MC9TclFNYjdyVzNuYzFtVTBwS2lqUFVTNTJaWnpRYW5iUC83aWExQm5kZ3Q5dGxzOW5TTGJVRkFBQ1BEelB5QUFBQThMZHdyeEJQa2l3V3kzMEhWZmNLNFNRNWc3dlVFMTRmbEx1RWVOS3RFRE0xMEFRQUFLN0JmNGtCQUFBQUFBQUFEMENRQndBQUFMaXBvMGVQcW1yVnFxcGV2YnBXcjE3dDZuSUFBSUNMRWVRQkFBQUFBQUFBSG9BOThnQUFBRHhFUWtLQ1ltTmowMXk3ZlBteWJEYWJIQTZITGwrK3JMTm56NmE1SHhRVTVEeWNBUUFBQUo2TklBOEFBTUJESER4NFVHM2F0TG5qL2I1OSs2YTc5c1VYWDNDU0xRQUF3Qk9DcGJVQUFBQWVvbVRKa3NxVEo4OTl0OCtkTzdmS2xDbVRpUlVCQUFEZ2NTTElBd0FBOEJCbXMxbXZ2LzY2Sk1uaGNNamhjS1JyYy92MXVuWHJ5bUt4UE5ZYUFRQUFrSGtJOGdBQUFEeElqUm8xNU92cks0UEJjTWMyQm9OQnZyNitxbEtseW1Pc0RBQUFBSm1OSUE4QUFNQ0RaTStlWGNXTEY3OW51K0xGaXovUU1sd0FBQUM0UDRJOEFBQUFEK0xuNTZlU0pVczZQOSsrdlBiMnYwdVZLcVdnb0tESFdoc0FBQUF5RjBFZUFBQ0FCekdaVENwU3BJajgvZjN2Mk1iSHgwZkZpaFZqZnp3QUFJQW5ERUVlQUFDQWgzbm1tV2VVTld2V085NzM5L2RYcVZLbEhtTkZBQUFBZUJ3SThnQUFBRHhNM3J4NVZhUklFZWVCRjdlZlZHc3dHRlN3WUVIbHpadlhsU1VDQUFBZ0V4RGtBUUFBZUtCNjllcmQ4VjdqeG8wZll5VUFBQUI0WEFqeUFBQUFQRkNsU3BVVUVoS1M1cHJCWUZCd2NMQ2VmLzU1RjFVRkFBQ0F6RVNRQndBQTRJRzh2THowMGtzdk9aZlhwcXBSbzRhOHZMeGNWQlVBQUFBeUUwRWVBQUNBaDZwZnYzNmEwTTdMeTB1MWE5ZDJZVVVBQUFESVRBUjVBQUFBSGlwWHJsekttemV2REFhRERBYUQ4dWZQcjdDd01GZVhCUUFBZ0V4Q2tBY0FBT0NoL1B6OFZMeDRjZWZud29VTEt6QXcwSVVWQVFBQUlETVI1QUVBQUhnb2IyOXZSVVJFeU1mSFJ4YUxSUkVSRWZMMzkzZDFXUUFBQU1na1psY1hBQUFBZ0lkWHFsUXBCUWNIS3pFeFVhVktsWEoxT1FBQUFNaEVCSGtBQUFBZXJHalJvZ29QRDllTkd6ZFV0R2hSVjVjREFBQ0FURVNRQndBQTRPRktseTJyd0lBQVY1Y0JBQUNBVE1ZZWVRQUFBQjdLYnJkcnpyeUYrbXJ1SW0zNVphY3VYcnprNnBJQUFBQ1FpWmlSQndBQTRJRWNEb2UrVzc1Q1l5Wk1VbHpjTloxZGNWNyt2djRhOEZFdlpjbkN5YlVBQUFCUEltYmtBUUFBZUJpcjFhclpjK1pwOFBEUmlvdTdwaGRyVmxkSTFxeGF1SGlwZXZVYnFOTm56cmk2UkFBQUFHUUNnandBQUFBUGtocmlqUjQ3VVhIWHJ1bU5odlgwOGZEQjZ0ZW51NEtEZzdSNnpYb05IajVhWjgrZGQzV3BBQUFBZU1RSThnQUFBRHlFM1c3WG9xWGZhZUxrYVVwTVROUkxOYXZyd3g2Unlob2NySWIxNmlxeWN3ZjUrL3ZweDdVYk5PcVQ4WXFOaTNOMXlRQUFBSGlFMkNNUEFBREFBeVFsSjJ2V3YrZG84clIvNnViTm0yclNxS0Y2ZHV1czBOQnNraVNqMGFnV3pab29PRXNXRGY5NHJMNWR2a0xYcmw5WFZMOCtLaEFlN3VMcUFRQUE4Q2d3SXc4QUFNRE5wYVJZTmZtejZSby82VFBkdkhsVGJ6WnFvSUY5ZXl0N2FHaWFkaWFqVWZWZnE2MytIL1pVMXF6QldoK3pXZjJpb25YeU5Idm1BUUFBUEFrSThnQUFBTnlZeldiVHZJWGZhTWEvdmxKeWNySmVxZldpZW5mL1FQNytmaG0yTnhnTXFsZm5WZldPN0tLQUFIOXQzYlpkUTRhUDF1VXJWeDV6NVFBQUFIalVDUElBQUFEY1ZFSkNncVorTVVNalB4bXY1T1JrTld2eWhvWU42cWRzSVNGMzdXYzBHdFdrOGVzYU1YaWdjdVhNb1RYck5xaHJ6NC8wKy82RGo2bHlBQUFBWkFhQ1BBQUFBRGVVbEp5c0NaT25hZkswNlVwS1N0YTdMZDlXL3o0OUZaSTE2MzMxTnhxTnFsdjdaUTBiMUYvWlE3TnB5OVp0Nmpkb3FBNGRQcExKbFFNQUFDQ3pFT1FCQUFDNEdhdlZxdi83ejN6OTYvL215bXExcVc3dGx4WFpxYjM4L0h3ZmFCeUR3YUNhMWF1cFY3Y1BGQmdZb04xN2ZsTlU5RWlkdjNBaGt5b0hBQUJBWmlMSUF3QUFjQ00zNHVNMWNjbzBmVHgra3V3Mm0xbzFiNm9oL1Q5U1lHREFRNDFuTUJqVStQWDZHalUwU21GNTgyanJ0dTE2cjFNMzdkcTk1eEZYRGdBQWdNeEdrQWNBQU9BbTR1TnY2cFB4ay9YNWpIL0paclhxdmRhdDFLZEhWd1VIQi8ybGNRMEdnMTU5K1NVTkc5UmZPWE5rMTk1OXY2di9rR0hhOWV2ZVIxUTVBQUFBSGdlQ1BBQUFBRGVRa21MVnRIOStxVG56RjhobXM2bEJ2VHJxK0g0YitmajRQSkx4RFFhRHFsV3BwTDY5dXlzb0tJdCszMzlRQTRjTTE1bXo1eDdKK0FBQUFNaDhCSGtBQUFBdWR1M2FkWTBjTTE1ZnpKd2x5YUEyclpvcnFsOGZCUVQ0UDlMbkdBd0cxYXZ6cWo0WkVhMm44b1hwdDkvM3EwMkhEN1J0Kzg1SCtod0FBQUJrRG9JOEFBQUFGN3AyL2JwR2paMmcyWFBtU2c2cHczdXQxVE95aTdJRUJtYks4d3dHZzE2b1VVM0RCdy9RVS9uQ2RQRFFZUTBjTXB3d0R3QUF3QU1RNUFFQUFMaElVbkt5SmsrYnJnWGZMSkVrTlcvNnBqcTBiUzBmYis5TWZhN0JZRkNWU2hVMXNHOHZCUWNINmVEaEkrb2JOVlFuVDUzSzFPY0NBQURncnlISUF3QUFjSUdyc2JHS0hqbEdYODZlSTVQSnBIYnZ0bFRQeUM3eTgvTjliRFc4V0tPNnhvMGVwb0lGOHV1UG84ZlU2cjNPaXRtMDViRTlId0FBQUErR0lBOEFBT0F4dXhvYnErR2p4K2svODcrVzBXaFVsdzd0MVAyRFR2TDM5M3ZzdGRTb1ZsWERCdzlRZ2ZDbmRPejRDUTBlTmtxYnQyeDk3SFVBQUFEZzNnanlBQUFBSHFNYjhmR2FNSG1hRmkzOVRnYURRZSsyYUthMjc3YVV0N2VYeTJxcVdLRzhCdmJ0clpDc1dYWDArQW4xSFJTdGZiOGZjRms5QUFBQXlCaEJIZ0FBd0dOeTRlSkZEUmd5WFA4M2Q0Rzh2THpVdVgxYmRldlNRYjQrUHE0dVRUV2VyNnBQeDQ1U2tjSUZkZkxVYWJYdjBsMXIxMitVdytGd2RXa0FBQUQ0TDRJOEFBQ0F4K0RTNVN1S0h2bUpsbjczdlN3V2l5STd0MWZuRHUvSjEvZng3WWwzTDVXZmUxWWpoZ3hVMFNLRmRmcnNXUTBlUGtyck4yNTJkVmtBQUFENEw0SThBQUNBVEhidCtuV05HZmVwbHE5WUpTK0xSVzNlYWE3V0xkK1dsOFhpNnRMU0tSL3hqRVlNR2FCOFlYbDE4dFJwOVI4VXJkMTc5akl6RHdBQXdBMFE1QUVBQUdTaVU2ZlA2S01CUTdWZzBSTDUrUGlvVzVlTytxRGorL0wyOW5aMWFYZFU3cG15bWp6K1k1VXVXVUpuejUxWCt5NDl0T3o3bGJMYjdhNHVEUUFBNEcrTklBOEFBQ0NUbkw5d1FmMEhEOU1QcTFiTHg4ZEhQYnAyVXR0M1c4ckh4MzFEdkZTbFM1YlE4TUVEVkxwa0NWMjRlRkZEUjQzUnFqWHJtSmtIQUFEZ1FnUjVBQUFBbVNBdTdwcEdmRHhPTVp1MnlOdkxTKzNlYmFHV3packlZakc3dXJUN1ZxcGtjUTJONnF2d3AvTHAwcVhMR2poMGhINytaUWRoSGdBQWdJc1E1QUVBQUR4aVI0OGZWOCsrQS9UdDhoVUtDUEJYN3g0ZnFIUDc5K1RsNWVYcTBoNVkyZEtsTkdYQ0dEMzdqM0s2ZE9teU9uYnRxVytXZkNlcjFlcnEwZ0FBQVA1MkNQSUFBQUFlb2RObnptckE0T0Zhc3k1Ry9uNStHdkJoTDczVHZKbTh2VDB2eEV0Vm90alRHajU0Z01xV0xxWFl1RGlOSEROTzM2OWN6Y3c4QUFDQXg0d2dEd0FBNEJHNWZPV0tva2VPMFphdDIrVHQ3YTMyN2Q1Vm93YXZ5V3d5dWJxMHY2eFF3UUtLSHRSUEJmS0g2OHJWV0EwZU5scWJ0bXpsQUF3QUFJREhpQ0FQQUFEZ0VUaDQ2TEM2OXZ4SUszOWNxNkNnTFBxb1o2VGF0MzFYWnJQbjdJbDNMNlZLRk5mbms4YnB1V2Yvb2F1eHNlclVyWmZtTFZ5azVKUVVWNWNHQUFEd3QwQ1FCd0FBOEJjZE9IUlkvUVpGYTh2V2JRb0k4RmRVMzk1cTBheUpMQmFMcTB0NzVBb1hLcWpoZ3djb29td1ozYmdScjQvSGY2b0ZYeTltWmg0QUFNQmpRSkFIQUFEd0YxeTRlRkg5QnczVGpsMi95dGZIUngzZmE2UDZkV3ZMOUFRc3A3MlRBdm5ETlhMb1FCVXFrRjl4Y2RjMGV1eEVyVjBmSTV2TjV1clNBQUFBbm1oUHpsb1BBQUNBeDJ6WDdqMGFNdkpqN2Y1MXI0S0RnOVM3MndkcTNLakJFeDNpcFNwYXBMQStuenhlUTBlTzBZYU5teFhacTY5NmRldWlWMTZxeVNFWWo5Q0ZDeGQ0bndBQXdJa2dEd0FBNENHY1BuTldvejZab04yLzdsVlFVQllON3ZlaFhxdnppb3pHdjgrQ2g0SUY4bXZvd0w2S2loNnBEUnMzNjlPcFgram5uN2JvOUtrVHJpN3RpV0d6MlpTVWxQUkU3YlVJQUFBZUhyOElBQUFBSGtKeWNySnUzSXlYSkdVUERWWDRVL24rVmlGZXFxQ2dMTXFYTjQrTUJvTVNrNUowNDhaMVhiNThXWkprTUJqdTJPK3YzTHZURExXSEhmT3Y5bjNVWS83NVhraElpUExreWFNOGVmSThWQjBBQU9ESllYQXdWeDhBQU9DaHJGbS9RUU1HRDllNTh4ZFVzRUIrRGZpb3A2cFhyZkxRd1krbnVSb2JxeEVmajllUzc1YkxicmVyOVR2TlZiVmllVjI3ZHMzWkp2VmQzUDVPN3ZSK01tcHpyMzczYXZmbnYxTi8rdDZ0WDBiWEhBN0hBOVdYK3F4Nzlmbno5VHZWbHpOblR1WExseS9kOXdjQUFIOHZCSGtBQUFBUHllRnc2TmU5djZsVFpHK2RQWGRPMmJPSGFuRC9qL1JxclJlZStERHZ5dFZZOWVvN1FCczJicEVrOVlqc3JIZWJONU9mbjYrTEt3TUFBSGh5L2YzV2Z3QUFBRHdpQm9OQlpVdVgwdENvdnNxVk00Y3VYcnlrNGFNLzBmYWR1NTdvQXdwaTQrSTBkTVJvclkvWkxKUFJxRll0bXFwdHF4YUVlQUFBQUpuTU5Ianc0TUd1TGdJQUFNQ1RGUWgvU29VS0ZOQ09YYnQxK3N4WmJkMjJYV0Y1Y3F0Z2dmeFAzTXk4eTFldUtIcmtHQzM3WWFVTUJxUGF0MzFYSGQ5ckszOS9QMWVYQmdBQThNUmphUzBBQU1Bajh0dnYrOVdsV3g4ZFAzbFMyYktGYUhDL0QxWG4xVnBQVEpoMzRlSWw5ZTQ3VUJ1M2JKWFJhRlR2N2gvb25iZmZrbytQajZ0TEF3QUErRnRnYVMwQUFNQWpVcko0TVkwZVBraDU4K1RXNWN0WE5QempjZHE2YmZzVHNjejJ5dFdyR2p4OGxEWnUrVWtXaTBXZDI3ZlR1eTNmSnNRREFBQjRqQWp5QUFBQUhxRm4vMUZlSTRZTVZIaStNSjA3ZjE2OStnN1VEeXRYZTNTWWQvN0NSUTBlTmxvclY2K1IwV2hTaDNidjZyM1c3OGpMWW5GMWFRQUFBSDhyTEswRkFBRElCUHNQSEZUWFhoL3A4SkdqQ3NtYVZRTS82cVY2ZFYrVjBlaFoveC8xM1BrTDZ0Nm52MzcrWmJ2TVpwTSs3TmxOemQ5cUxHOXZiMWVYQmdBQThMZmpXYjhrQVFBQVBFU3hwNHRxNU5BbzVRdkxxeXRYcjJyRW1IRmFzMjZEUjgzTU8zZitnZ1pGajlMV2JiL0lZckVvc25NSHRXeldoQkFQQUFEQVJUaTFGZ0FBSUpQa3laMUxUeGNwckYvMzdOT3AwMmUwZGR0MjVRZ05WZEVpaGR6K0FJeXo1ODVyd09CaFdyTStSbDRXaXpwM2FLYzI3elJuVHp3QUFBQVhZbWt0QUFCQUpqdnl4MUYxN3Q1SEJ3OGRWbEJRRnZYcjNWMXZOS3p2dHN0c3o1dzlwKzU5K21uYjlwM3lzbGdVMWErUDNuaTl2cnk5dkZ4ZEdnQUF3TithZS81NkJBQUFlSUlVS2xoQW82SUhxVWloZ29xTHU2YVB4MDNTeWgvWHV1VXkyek5uejJuZ2tPSGF0bjJuL0h4OTFTT3lzOTVzMUlBUUR3QUF3QTJ3dEJZQUFPQXh5SlV6aDBxVkxLRmR2KzdScWRPbnRlWG5iUW9PQ2xMeFlrL0w2Q2JMYkUrZU9xMEJRNFpyZmN3bWVYa1pKRXpZQUFBZ0FFbEVRVlI1cVhlUHJtclI5RTMyeEFNQUFIQVRMSzBGQUFCNGpJNGNQYWJ1ZmZwcjcyLzc1T2ZycS80ZjlWU1RSZzFsTXBsY1d0ZnhrNmZVT2JLWDl1MC9JQjhmSHczdS82RmVyLythTEJhelMrc0NBQURBLzdDMEZnQUE0REVxVkNDL1Jnd2VvR0pQRjlYTmhBU05HVGRKMzY5YzdkSmx0cWRPbjFIVTBCSGF0LytBQXZ6OTFhZjdCMnJVZ0JBUEFBREEzYkMwRmdBQTRESExrU083U3BjcW9kLzNIOUR4RXlmMTA4L2JGQmdZY0d1WjdXTStBT09QWThmVmI5QXdiZHF5VmI2K1B1clRQVkpOMzJ3a0wvYkVBd0FBY0Rzc3JRVUFBSENSYytjdnFHUFhudHE5WisrdEVLMUhWN1ZvMnVTeExiTTlldXk0T2tiMjFNRkRSK1RyNjZQeG80ZXJadlZxc2xnc2orWDVBQUFBZURBc3JRVUFBSENSWERsemFQamcvaXBadkpnU0VoSTFmdEpuV3Jyc0I5bnQ5a3gvOXZFVEo5Vi84REFkUEhSRWdRRUIrcWhuTjlWNnNTWWhIZ0FBZ0J0amFTMEFBSUFMWmM4ZXFvaXlwYlgvd0NFZE8zNUNQMjNkSmg5ZmI1VXFVVHpUWnVZZE92S0grZzJLMXRadDIrWHY1NmQrZlhxb2NhTUdNcHZaRXc4QUFNQ2RzYlFXQUFEQURaeS9jRUZkdXZmUjlwMjc1ZTN0clM0ZDJxbDkyM2NmZWJpMjcvZjlpdXpWVjBlT0hsTmdRSURHam9wV2plZXJFdUw5UDN2M0dSMWxtZjkvL0RNbHlhU0hGRWhJRUJTQ2hHcEFwS3RValFvSUtPeUtDdXRhRm1VWEZXbUNMcjBKcmlJb1NGT0tCU2tLQ05KWkFSRllpb0lvZ2tvVEFxU1NrRXlTS2Y4SC9KZy9ZeElJSlV3RzM2OXpjazdtdXEvN3VyLzM2SU9jRDFjQkFBRHdBaXl0QlFBQUtBTXFsQyt2TWNOZlYySzl1c3JMeTlONzc4L1NrcVZmWHRkbHRyOGRQcUpCL3g2aFgzNDdySkNRWUwzYS8yVzFibmtQSVI0QUFJQ1hZR2t0QUFCQUdSRWVYazUzTmtqVWI0ZVA2SmZmRHV2YjdUdms2K09qV3JVU1pMN0daYmI3ZnpxZ0lVTkhhczkzZXhVY0hLUWhBMTVScHc0UDNiQ0ROUUFBQUhEdFdGb0xBQUJReHFTbXBXblE2OE8xZHYxLzVldnJxK2YrM2xPOS8vSDBWUjlFc1hmZmZ2WHBOMGlIanh4VmFFaUlKazBjcTZhTjd5TEVBd0FBOERJc3JRVUFBQ2hqSXNMRE5YVHdRRFZxZUtmeTgvTTFZL1ljTGZwaW1leDIreFdQZGZEUXJ4cjArbkFkUG5KVVlhR2hHamwwc0pvM2JVeUlCd0FBNElWWVdnc0FBRkFHQlFjSDZjNzZkK2ozRXlmMTg2RmY5TzMyLzBtUzZ0V3BWZUk5N2ZiK3NGK0RoNDdRM2g5K1ZGaG9xUDQ5dUwrUzJyVWh4QU1BQVBCU0xLMEZBQUFvd3pJeU0vWGE4Tkg2Y3VWcStmajQ2Sm0vUGFsLzlucFdmbjYrbDd6dmY3djJxTitycit2STBXTUtDd3ZWNURmSHFmRmREV1Uwc2lBREFBREFXL0dYSEFBQVFCa1dGaHFxd2YxZlZwTkdEVlZRVUtDWkg4N1RCL00rdXVReTI3Mzc5dXUxNGFOMTVPZ3hoWmNMMDlqaHI2dEpvN3NJOFFBQUFMd2NTMnNCQUFES3VLQ2dJRFcrcTRGT25FaldnWU9IdEhQWEhqbWRVcDNhTlFzZGdMRmo1MjROR1Q1S1B4MDRxSWlJY0ExOWRZRGF0V2xGaUFjQUFIQVRZR2t0QUFDQWw4ak1QS3QvanhxcnBjdFh5bXcycStmamY5VkwvM3BlL2hhTEpPbnJ6ZDlvOE5DUit2M0VTVVZGUm1yS1crTlYvNDU2aEhnQUFBQTNDZjZxQXdBQThCS2hvU0VhMHIrdjJyWnVLWnZOcGprZmZhSlpIODZUeldiVGpwMjdOWFRVT1AxKzRxU2lLNVRYbUJHdjZjNzZpWVI0QUFBQU54Rm01QUVBQUhpWjVGT25OWExzQksxWXRVWit2cjU2b25zM3JkKzRTYi8rZGxnVnlrZHA1TkFoYW5sM2MwSThBQUNBbXd4QkhnQUFnQmM2ZXpaTHc4ZThvY1ZmTEpQQllKRFQ2VlJNZExRbXZUbFc5ZXZWbGNGZzhIU0pBQUFBdU03NFoxb0FBQUF2RkJJU3JJR3Z2S2o3MnJTUzArbFViTVVZalJueG1ocmNVWThRRHdBQTRDWmw5blFCQUFBQXVEcVJFZUY2dWtkM1phV25LQ0lpWEpVcXhuaTZKQUFBQUpRaVp1UUJBQUI0TmFkT256cXBQYnQzS1MwdHpkUEZBQUFBb0JRUjVBRUFBQUFBQUFCZWdDQVBBQUFBQUFBQThBSUVlUUFBQUFBQUFJQVhJTWdEQUFBQUFBQUF2QUJCSGdBQUFBQUFBT0FGQ1BJQUFBQUFBQUFBTDBDUUJ3QUFBQUFBQUhnQmdqd0FBQUFBQUFEQUN4aWNUcWZUMDBVQUFBQUFBQUFBdURSbTVBRUFBQUFBQUFCZWdDQVBBQUFBQUFBQThBSUVlUUFBQUFBQUFJQVhJTWdEQUFDNENsYXI5WXI2Ly9UVFQvcnZmLzliN1BYVTFGVDE3dDFidTNmdnZ0YlNQQ1lySzB0bno1NzFkQmtBQUFBM0xiT25Dd0FBQUxnUnZ2bm1HKzNjdVZQLy9PYy9KVW41K2ZrNmV2Um9pZStQalkyVnY3Ky9KR25UcGswYU5teVlaczJhcFZ0dXVhVkU5eTlhdEVpclY2OHVOc3pMeTh2VDFxMWI5ZkRERDVlNHBxTDg4c3N2U2s5UEw5UmVyMTQ5blRwMVN1Zk9uYnZrL1hGeGNRb01ESlFrT1J3T09SeU9RbjNNNXNKL1FoNC9mbHhkdW5SUjgrYk5OWEhpeEdKcisrQ0REelI0OEdCWkxCYlhmVVhWZXlrMWF0U1FqNC9QRmQwREFBQndNeURJQXdBQWZ3by8vZlNUUHZqZ0ExV3JWazFKU1VrNmV2U291blhyVnVMNzMzMzNYVFZxMUVpU1ZLZE9IUmtNQnIzeXlpdWFPM2V1L1B6OHJudTlxMWV2MXJCaHcwclV0M2Z2M3ZyclgvOHFTWm82ZGFyV3IxOWZxTStxVmFzMGN1Ukk3ZGl4NDVKanZmUE9PMnJhdEtrazZlMjMzOWE4ZWZNSzlmbmtrMDhVSHgvdjFqWjU4bVE1SEE1dDNyeFpodzRkVXJWcTFRcmQ5OE1QUDJqRmloVktUMC9YZi83ekgvbjQrR2o2OU9sYXZueDVpZDd6Z2hVclZxaENoUXBYZEE4QUFNRE5nQ0FQQUFEOEtmVHMyVk5idG16UjJMRmpkY2NkZCtpMjIyN1RwazJiSkVucjFxMVRuVHAxVkw1OGVWZi96WnMzNjkxMzMxVnFhcW9lZSt3eDFhbFR4M1V0TEN4TVE0WU0wY3N2djZ4Smt5YXBYNzkrMTczZXFsV3I2cEZISHRHOGVmUFV1blZySlNRa0ZPcVRuSnlzaFFzWHltaDAzeTJsVHAwNm1qQmhnaVJweXBRcFdyOSt2Y0xDd2lSSnpabzEwK0RCZ3d1TmRmcjBhZlhzMmRPdHJWT25UcTd3VXBJT0hEaWd5Wk1udThhNllPUEdqVnF6Wm8yR0RoMnF6ejc3VE1PR0RkUE1tVFBsNit2cjFxOURodzVLVDAvWHBFbVROSERnUUkwZlAxNjlldlhTWTQ4OVZxaWVoUXNYYXZIaXhabzNiMTZoOTR1SWlDalVId0FBNE0rQUlBOEFBUHdwR0kxR0RSMDZWTjI2ZGRPNGNlUDAxbHR2S1NBZ1FMbTV1ZnJxcTY4MGF0UW9kZWpRUVUyYk50V0hIMzZvQXdjT3FHdlhydXJaczJlaDRFcVM3cm5uSHJWdDIxWkxseTdWVTA4OXBWMjdkdW5NbVRQRlB2L1FvVVBLejgvWFJ4OTk1R3ByMjdhdGE0bm9oYjNsY25KeWxKR1JvWWlJQ1BYcTFVdno1czFUZkh5OC92YTN2eFVhYy9ueTVWcTRjR0doMlc4K1BqNktqSXlVSk8zWXNVTXRXN1owTFlmMTgvTXJjamFiM1c0djFGYWxTaFVkTzNaTUowNmNVTGR1M1pTVGt5TkpDZzBOZGZWSlRrN1dzR0hEMUxScFU3VnYzMTUxNnRUUjQ0OC9yaEVqUm1qRWlCR0Z4dXpSbzRlT0h6K3U1Y3VYNjhjZmYxVHQyclVWSFIxZHFOK0YrdVBqNDR0Y3lnc0FBUEJueEY5RkFBRGdUNk5TcFVvYU9uU29hdGFzS1VrNmN1U0lDZ29LOU5KTEwrbjc3Ny9YckZtenRHalJJZ1VGQlduY3VIR0tpWWxSU2txS1VsSlNWTDU4ZVlXRWhMaU4xNzkvZitYbTVpb2lJa0pMbGl6UmQ5OTlWK3l6Q3dvS1pMZmJOV1hLRkZkYjVjcVY5YTkvL2N1dDM4WExhYmR0MjZieTVjdnIyTEZqUlk1NTRNQUJTZEx0dDk5ZTdQV1RKMCtxVFpzMnJyWXpaODVvN2RxMWhmb1d0MC9kK3ZYcmxacWFxbTdkdWlrek0xTVdpOFUxMHk0dExVMHZ2UENDQWdNRFhhRmRsU3BWTkdyVUtQWHQyMWNCQVFFYU1HQkFvUmwxQXdZTVVOZXVYUXN0endVQUFNQ2xFZVFCQUlBL2xYYnQycmwrZi83NTU1V2NuRnlvVDNaMnRsNTg4VVczdGtHREJ1bVJSeDV4YXdzUEQzZjkvdTY3NzE3eXVhTkdqU3AwMkVWQlFZR21UWnNtU2ZyaWl5KzBZc1VLUGZmY2M2cGZ2NzRreVdReXFVcVZLdnJsbDErS0hIUHYzcjJxVkttU2dvS0NpcnkrY2VOR0JRVUZ1UzJQL2VHSEgvVHZmLy83a3JWZUxEVTExZldlbVptWnJ0bUp5Y25KNnRPbmo5TFQwL1grKysrN3pWcTg1NTU3OU9xcnIyclVxRkU2ZmZxMFhuLzlkWlVyVjg1MTNXdzJ1NFY0VHFkVE0yZk9WS05HamR5V01BTUFBTUFkUVI0QUFManBMVjI2VkJrWkdaS2tvS0FnZGU3YzJYWHQ2YWVmVm84ZVBWeWZrNUtTOU54eno3bWRIdHUyYlZ2WDc4bkp5VzVoM0oxMzNxbXFWYXRLa243OTlWZGxaV1dwWHIxNkphckx4OGRIZDk1NXB5UnAzTGh4a3FUYmJydE5EUm8wa01GZ2tDUWxKaWJxL2ZmZjE5bXpaOTFtQkthbnAydmZ2bjFGN2k5M3dZWU5HM1R2dmZlNm5mQjY3NzMzNm8wMzNpalU5OFNKRTJyZnZuMmg5dFRVVk5mN3BhZW5LeXdzVEh2MjdGSGZ2bjFsdDlzMVpzd1lSVVpHdXI3ZkMxcTFhcVhjM0Z4Tm1qUkpYYnQyMWROUFA2M1pzMmU3cmc4Wk1rVE5temVYZEg1WjczdnZ2U2RmWDErQ1BBQUFnRXNneUFNQUFEZTlUei85VkljUEg1Yk5abE5rWktSYmtIZWxqaHc1b2ttVEprbVNyRmFyQmcwYTVBcTZ4b3dabzE5Ly9WVno1ODVWeFlvVlN6em1qei8rcUY5Ly9WWFMrUk5oUC8vOGMwMllNRUVXaTBXTkd6Zld0R25UOUwvLy9VK3RXclZ5M2JOcDB5WTVuVTYxYk5teXlERlBuejZ0Z3djUHVnV1NWeU1sSmNVMW15NHpNMU9ob2FHS2lJaFFURXlNK3ZmdlgrVGVmUmZVcTFkUFU2Wk0wY0dEQjVXUWtLRDI3ZHNyS3l0TG4zMzJtYXhXYTRtZW41bVpLWlBKNVBwc3NWaGtzVml1NlowQUFBQzhGVUVlQUFDNDZjMmZQMS9TK1ZsdlgzLzl0ZHUxR1RObWFNYU1HVzV0RXlkTzFNU0pFNHNjcTFHalJ0cXlaWXV5c3JKMDc3MzN1bDBiTVdLRS92clh2NnB2Mzc2YVBYdDJpUU9ucFV1WHFucjE2dnI1NTUrVmtKQ2d4WXNYcTNmdjNwbzhlYkpxMWFxbHNMQXdMVisrM0MzSVc3QmdnV0ppWW9xZC9WZStmSG0xYmR0VzA2ZFBWMUpTa3V1QWl0T25UMnZWcWxXRitoZTFSNTdUNlZSNmVycE9uVHFsVFpzMjZjaVJJektielRwejVvem16WnNubTgzbVdocGNsS0NnSU5Xb1VjTTE2N0J1M2JvNmR1eVlQdnZzc3hKOUw1TDdVbWhKNnRPbmo1NTg4c2tTM3c4QUFIQXpJY2dEQUFCL2F0MjZkWE9ib2ZlM3YvMU5qejMybU50eTJwSUdSOUhSMFJvK2ZMaGVmUEZGalI0OVdzT0hENy9zUGNlUEg5Zml4WXZWdjM5L2pSNDlXdlhxMVZPVEprM2N4bmo0NFljMVo4NGNKU2NuS3pvNldqdDM3dFNQUC81WTVFRVNGK3ZmdjcvYXQyK3YyYk5udS9iODI3OS92NFlQSDY3OC9Id1pEQWEzWmJkL2xKbVpLYWZUcVFVTEZtakJnZ1dTSklmRG9UZmZmRlB6NXMyVEpDVWtKQ2d3TUZCVHBrelI0Y09IM1pidFRwdzRVYWRQbjliZGQ5OWRvdSt2S0dQR2pIRjdSdzdJQUFBQWYyWUVlUUFBNEU4dFBEeGMxYXBWYzMwMkdvMktpb3B5YTd1d1gxMUp0R2pSUW84KytxaFdyVnJsQ3Q0dTVhMjMzbEtGQ2hYVXVIRmpWMXZUcGswMWN1UkkxYTVkVzVMVXRXdFh6WjA3VisrODg0NkdEUnVtaVJNbktpSWlRaDA3ZHJ6c3U3VnIxMDVmZnZtbEs4aTdzRWZlM0xsek5YLytmQzFkdWxTK3ZyNnlXcTM2OXR0dnRYbnpab1dHaHJwbUF1N1lzY050ekxGangrcm5uMytXSkhYczJGRkpTVW5xM2J1M0FnSUN0R1hMRnVYbDVjblB6MC9KeWNuNjZLT1BWS0ZDaFJKL2QwVnAxYXFWekdiK1pBVUFBSkNrNHY4SkZ3QUE0RTlnK3ZUcGF0YXNtZXNuT3p0YkV5Wk1jR3NyNlg1dUY3ejQ0b3Rhc0dEQlpVTzhYMy85VlJzMmJGQ3ZYcjBLaFlYdDJyVno3Yk5Yb1VJRlBmSEVFL3JxcTY4MFlNQUFIVGh3UUlNR0RaS2ZuOTlsYTZsZXZiclMwdEtVblozdDF2N3d3dzhyS3l0TEgzLzhzU1Rwekprem1qTm5qajc3N0ROdDNicTEwRGcybTAySER4OVdmbjYrNjdtSmlZbXVaYm9OR3paVVhsNmVkdS9lTFVsYXQyNmRUQ2FUa3BLU2lxM05aclBwMjIrL3ZldzdBQUFBNER6K2VSTUFBUHlwSlNVbHVZVk5MNy84c2pwMTZxUVdMVnE0Mmk3TVppdXBvZzVrT0hmdVhLRmxzTGZjY290YXRXcWxwS1FrblRoeDRwSmpQdmZjYzFxM2JwMDJidHlvMXExYkYzdkl4Ui9sNXVaS2t2THo4OTNhZzRPRDFhTkhENzM3N3J0S1NVblJ3b1VMVmExYU5jMlpNMGNKQ1FtU3BKVXJWMnIvL3YydW45allXTldvVWNQMWJpMWJ0dFRLbFN1MWI5OCtKU1FrS0Nnb1NOdTJiVlBqeG8yMWJ0MDZOVzNhVkJFUkVVWFc1WEE0TkhUb1VKMCtmZHExaHg0QUFBQXVqU0FQQUFEOHFjWEZ4YWxSbzBhdXoyYXpXVldxVkZGaVlxSjhmWDExNXN3WjJXeTJFczErdTlqS2xTdTFmZnQyQlFZR0tqOC9YK3ZYcjNkYnJudmhXV1BHakNuUmVNdVhMM2VGZmR1MmJkUFdyVnZWcEVtVEl2dmFiRGE5OWRaYk1wdk5XclJva1dKaVloUWVIbDZvMzkvLy9uZnQyTEZESDMzMGtmN3lsNytvYjkrK2JtSGoxS2xUNWUvdnI4VEVSSFhyMWszMTY5ZlgyTEZqWFVGZTA2Wk41ZXZycTNYcjFxbDI3ZHFxWDcrKzl1M2JwMlBIanVtNzc3N1QrUEhqaTZ4TmtxWk1tYUxrNUdTTkhUdTJSTzhQQUFBQWdqd0FBUEFua1pXVnBkMjdkOHRxdGNwbXMxMTIzN1g3N3J0UHVibTVzdGxzTXBsTVNreE1kTHUrZHUxYVNWSnFhbXFSOStmazVHanAwcVd1ejFGUlVlclRwMCtoZnBlckl5TWpRMlBIanRXYU5XdFVyMTQ5OWVyVlM2KysrcXA2OSs2dGJ0MjY2Zm5ubjFkUVVGQ2hNWGZ0MnFVREJ3N285dHR2Vjc5Ky9RcU5tNUtTb3ZuejUydmt5SkY2OGNVWHRXalJJbFd1WEZsZHUzWjE5Vm00Y0dHaHd6QnljbklVRXhNalNmTDM5OWVERHo2b2tKQVFTZEtRSVVNVUdocXFxVk9uS2lRa3BNaERMZzRlUENoSk9ubnlwTWFORzZlV0xWdTZ3ajBBQUFCY0drRWVBQUM0NldWblordjU1NS9YeVpNblpUYWJOWHo0Y0EwZVBGZ3Z2ZlNTS2xldTdOYjN6VGZmVktWS2xSUVZGYVhUcDAvTFlEQ29RWU1HaW91TGMvVlp2bnk1Um80Y3FjcVZLMnZtekptS2lZbFJodzRkM01icDFLbVRrcEtTNUhBNFpEUWFGUkFRY0VVMTUrZm5hK0hDaFhyLy9mZVZsWldsTGwyNnFHL2Z2dkx6ODlQY3VYTTFjT0JBZmZycHAxcTVjcVdlZU9JSmRlN2NXV0ZoWWE3NzU4eVpVMmpNdkx3OFdhMVdEUjgrWEN0WHJsUmtaS1NlZmZaWnpadzVVLzM3OTllNGNlUDB4UmRmcUVlUEhtcmR1bldSSjlxZU9uVktOV3JVY0gwZU1tU0k2L2VJaUFqWjdYWXRXN1pNOTk5L2Y1SDNIenQyVEFhRFFjT0hEeS94OG1BQUFBQ2NaM0E2blU1UEZ3RUFBRkNhbm43NmFlM2R1MWRUcDA1VlhsNmUrdmJ0cTdDd01MVnExVXB4Y1hIeTkvZVgyV3lXeVdSeS9kaHNOaFVVRk1obXM3bCtqNDZPVm1Sa3BIcjI3S2tHRFJyb25YZmUwVnR2dmFWUFB2bEUxYXBWVTdObXpWU2hRZ1g1K2ZuSmJEYTd4alNielNvb0tGQitmcjd5OHZLVWw1ZW4vUHg4TlczYVZOV3JWNWNrblRoeFF1M2J0OWU0Y2VQa2NEZzBjZUpFcGFTa0tEWTJWZ01IRGxUVHBrM2Qzc2x1dDJ2Ky9QbWFObTJhckZhci92R1BmK2laWjU1UnYzNzlsSkdSb2VuVHA3djFUMDVPVnNlT0hXV3oyUlFYRjZlbm5ucEtEejc0b0d0R29OUHAxTEpseXpSbHloU0ZoSVJvK3ZUcENnc0wwOWF0VzNYa3lCRUZCZ2Jxd0lFRCt2ampqelZtekJpOThjWWJSWDdYRG9kREdSa1pDZ3dNZEMxSGJ0aXdvVWFQSHUyNnZuMzdkalZ1M0ZpdnZmYWExcTlmTDBteVdxMnU3MHlTNjN2LzQxNkRrdFN2WHo4OS9QRERWL3UvQXdBQWdOZGlSaDRBQUxqcHhjYkc2b0VISG5BdGo1MC9mNzdtenAyclRaczI2Y3laTThyTHkxTkovbTN6bFZkZVVhTkdqVlNyVmkyTkd6ZE9QajQrNnRldm4rNisrMjR0V2JKRTY5YXRVMXBhbXZMeThtUzMyeTg1bHNsazBrTVBQVlRrdFdyVnFzbkh4MGN2dnZpaXVuYnRXdVQrZkNhVFNVOCsrYVFlZlBCQnJWMjdWdDI2ZGJ2azg2S2pvL1hJSTQrb2N1WEs2dEtsaTB3bWs5dDFnOEdnRGgwNnFFMmJOc3JQejNmTjdqdCsvTGdydExOWUxPclVxWk5hdDI2dHMyZlBYdko1ZjN6MkJVYWpVWTBiTjVZa3RXM2JWdkh4OFNVZTU0S2FOV3RlOFQwQUFBQTNBMmJrQVFDQW0xNTJkbmFoZmVUKzZNS3N1NEtDQWprY0Roa01oa0kvRm92Rk5WdnZjbnZiT1oxTzVlZm51MmIxWFpqcFp6UWFYVFAxREFiREplKy8xUFVieWVsMHV0NjVyTlFFQUFEd1owU1FCd0FBQUFBQUFIZ0JvNmNMQUFBQUFBQUFBSEI1QkhrQUFBQmViT2ZPbldyWHJwM3V1ZWNlN2R5NTA5UGxBQUFBb0JRUjVBRUFBQUFBQUFCZWdDQVBBQUFBQUFBQThBSUVlUUFBQUFBQUFJQVhJTWdEQUFBQUFBQUF2QUJCSGdBQUFBQUFBT0FGQ1BJQUFBQUFBQUFBTDBDUUJ3QUFBQUFBQUhnQmdqd0FBQUFBQUFEQUN4RGtBUUFBQUFBQUFGNkFJQThBQUFBQUFBRHdBZ1I1QUFBQUFBQUFnQmNneUFNQUFBQUFBQUM4QUVFZUFBQUFBQUFBNEFVSThnQUFBQUFBQUFBdlFKQUhBQUFBQUFBQWVBR0NQQUFBQUFBQUFNQUxFT1FCQUFBQUFBQUFYb0FnRHdBQUFBQUFBUEFDQkhrQUFBQUFBQUNBRnlESUF3QUFBQUFBQUx3QVFSNEFBQUFBQUFEZ0JRanlBQUFBQUFBQUFDOUFrQWNBQUFBQUFBQjRBWUk4QUFBQUFBQUF3QXNRNUFFQUFBQUFBQUJlZ0NBUEFBQUFBQUFBOEFJRWVRQUFBQUFBQUlBWElNZ0RBQUFBQUFBQXZBQkJIZ0FBQUFBQUFPQUZDUElBQUFBQUFBQUFMMENRQndBQUFBQUFBSGdCZ2p3QUFBQUFBQURBQ3hEa0FRQUFBQUFBQUY2QUlBOEFBQUFBQUFEd0FnUjVBQUFBQUFBQWdCY2d5QU1BQUFBQUFBQzhnTm5UQlFBQUFLQmtzckt5bEpxYTZ0YVduSndzdTkwdWg4T2g1T1JrSFQ1ODJPMTZlSGk0UWtKQ2JtU1pBQUFBS0NVR3A5UHA5SFFSQUFBQXVMeWRPM2VxVDU4K2JtMU9wMU41ZVhseU9wMnlXQ3d5R0F4dTF5ZE9uS2hHalJyZHlESUJBQUJRU3BpUkJ3QUE0Q1ZxMWFvbEh4OGZuVDE3VmtYOVcyeHVicTdyZDRQQm9NaklTRUk4QUFDQW13aDc1QUVBQUhnSmk4V2lwS1NrRXZkdjNyeDVLVllEQUFDQUc0MGdEd0FBd0lzODhNQURicDhOQm9QYno4WGF0V3QzSTBzREFBQkFLU1BJQXdBQThDS3hzYkdLajQ4dkZOcGR6R0F3S0Q0K1hyZmNjc3NOckF3QUFBQ2xqU0FQQUFEQWl3UUdCcXBXclZxdXp4ZnZsWGZ4NzdWcTFWSllXTmdOclEwQUFBQ2xpeUFQQUFEQWkvajYrcXArL2ZvS0NBZ290bytmbjUvcTE2OHZmMy8vRzFnWkFBQUFTaHRCSGdBQWdKZXBXYk9tMjJ3N3A5UHBOaHN2SUNCQU5Xdlc5RVJwQUFBQUtFVUVlUUFBQUY2bVVxVktxbGl4WXBINzVCa01CbFd0V2xXVktsWHlRR1VBQUFBb1RRUjVBQUFBWHNac05xdE5temJGWG0vVnFwWE1adk1OckFnQUFBQTNBa0VlQUFDQUYycmR1clhNWnJQYnJEeUR3U0NUeWFUV3JWdDdzRElBQUFDVUZvSThBQUFBTHhRZUhxNm1UWnNXYW0vVXFKRWlJeU05VUJFQUFBQktHMEVlQUFDQWwrclVxVk9odGdjZWVNQURsUUFBQU9CR0lNZ0RBQUR3VWdrSkNZcUtpcExCWUpEQllGQlVWSlJxMWFybDZiSUFBQUJRU2dqeUFBQUF2RlJ3Y0xEcTE2L3YrbHkvZm4yRmg0ZDdzQ0lBQUFDVUpvSThBQUFBTCtYbjU2ZnExYXZMYkRiTGFEU3FldlhxQ2d3TTlIUlpBQUFBS0NWbVR4Y0FBQUNBcTJNd0dGU2pSZzBGQndmTFpyT3BYcjE2YnFmWUFnQUE0T1pDa0FjQUFPREZhdFdxcGVqb2FPWGs1S2hhdFdxZUxnY0FBQUNsaUNBUEFBRGNsSnhPcDFKUzAzUW1KVVZwYWVteTIrMmVMcW5VUk1kVVZINSt2bmJ0K2Q3VHBaUWFrOG1rY3VYS3FYeFVwQ0xDeThsb1pJY1lBQUR3NTJOd09wMU9UeGNCQUFCd1BlVG5GMmp4Rjh1MFpPbHkvZlR6SVRrZER0a2RkamtjVHQzTWYvSVluQTQ1SmNsdzg0WmJCb05CUnFOUkpxTlJCcU5SMWF2ZXBrZTdQS3lPRHlYSno4L1AwK1VCQUFEY0VBUjVBQURBcStVWEZPaTMzdzVyMDVadjlmRm5pL1RiNFNPdWF6NCtQZ29NQ0ZCQWdEOTd4M2s1cDlPcG5OeGNuVHVYbzRLQ0FsZDdsVnNxNlM5ZHUramVGczEweXkyVlpDSFVBd0FBTnpHQ1BBQUE0TFZTMDlJMS9zMUordWJiYlRweE1sbE9wMVBsb3lMVjhwNFdpcTlXVlJYS1J5a3NORlNoSVNFc3hmUnlEb2REWjdPeWxKNlJvVE5uVW5UbzE5KzBadDFHblVsSmtjRmdVTVdZYURXK3E2RUd2dEpIRWVIaG5pNFhBQUNnVkJEa0FRQUFyNVNTbXFiZUwvWFhqcDI3NUhRNkZSRGdyeDZQL1VWUGRPK204UEJ3bVUwbXdydWJsTVBoa04xdVYwcHFtajVlc0VpejVzeFhUazZPREFhRDZ0U3FxWmxUSnhIbUFRQ0FteEpCSGdBQThEcHA2ZWthOVBwd3JWMy9YeG1OQmpWdDNFakRoZ3hVbGNxM2VMbzBlTUR4RXljMDZMWGgyclpqcCt4MnU5cTFicW1oZ3dlb1FvWHluaTROQUFEZ3VpTElBd0FBWHNWbXMybmdhOE8wWk9tWE1ocU5ldVp2VCtySjduOVJoZkpSN0lQM0orVjBPblhxOUduTi8rUXpUWjN4Z1p4T3B4NjR2NjMrTTI2VVRDYVRwOHNEQUFDNGJnanlBQUNBVjVudzFtUk5uVEZiQWY3K0dqVnNpSkxhdFpIWmJQWjBXU2dEYkRhYk5tN2FvcGY3RDFaT2JxNmUrM3NQOVh2cFg1NHVDd0FBNExwaDR4Z0FBT0FWbkU2blZxMVpyNDhYTEpMWmJOWXJML1lteElNYnM5bXNsbmMzMTh2L2VsNSt2cjZhKzlFQ3JWNjNRUTZIdzlPbEFRQUFYQmNFZVFBQXdDdWNQbk5HazZkT1YzcEdocG8wYXFnT0R5VVI0cUVRazhta2p1MGZWUE5tVFpSOTdwd212L2UramgzLzNkTmxBUUFBWEJjRWVRQUF3Q3RNbnpWSFAvejRrMEtDZy9YMkcyTVVGaHJxNlpKUVJwVUxDOVdFMGNNVkdoS2lmZnQvMHN3UDVucTZKQUFBZ091Q0lBOEFBSlI1dngwK29vOC9PNytrOXZWQi9SUVNFdXpwa2xER0JRY0hhZlN3MStSak5tdlI1OHQwNk5mZlBGMFNBQURBTlNQSUF3QUFaWnJkYnRkL0prOVZicTVWOWUrb3ErYk5HbnU2SkhpSnBvM3YwaDMxNmlqWGF0V0UvN3pEWG5rQUFNRHJFZVFCQUlBeWJmZDNlN1Y5eDA2WlRDYmQxN2Exb2lJalBWMFN2RVJJU0xEYXRXNGxzOW1zYmYvYnFUM2Y3L1YwU1FBQUFOZUVJQThBQUpSWkRvZERtNy81VnFscGFhb1lFNjM3V3JlVXdXRHdkRm53RWdhRFFmZTFiYVdxdDFaUlZsYTJObTNaS3J2ZDd1bXlBQUFBcmhwQkhnQUFLTE55Y25PMTUvdTlzdHZ0ZXVEK2RvcUppZlowU2ZBeXNSVmoxSzVOS3prY0RuMi9kNy9PWm1WNXVpUUFBSUNyUnBBSEFBREtySXlNVE8zYS9aME1Cb082ZHU3SWJEeGNNWVBCb0k3dGsyUXdHTFRydSs5MDVreXFwMHNDQUFDNGFnUjVBQUNnek5xNGFZdXl6NTFUOWZocXVyVktaVStYQXk5MVc1VXFxbkY3ZFdWbW50VTMzMjd6ZERrQUFBQlhqU0FQQUFDVVdRc1dMcEVrUFpUVXpzT1Z3TnQxZkNoSmtyUmsyWmNlcmdRQUFPRHFFZVFCQUlBeTZmU1pGTzNiLzZNTUJvUHVidGJFMCtYQXk3VzZwNFVrYWUrKy9VcEpaWGt0QUFEd1RnUjVBQUNnVERwdzhKQWtLYnBDZVFVRkJaWGFjNnhXcS9MeTh0emFDZ29LbEp1YlcyclBMTXJNbVRPMWV2WHE2emFlMVdxVjArbThaSi9jM0Z3NUhJN3I5c3l5TENRNFdCWEtSMG1TZnZqeGdJZXJBUUFBdURwbVR4Y0FBQUJRbEI5L09oKzJ4TVpXVkdCZ3dGV1BZN1BaOU1FSEg2aGh3NGFxVjY5ZW9ldmR1blZUOVp6MnVDZ0FBQ0FBU1VSQlZPclY5Y1liYjdqYTNuNzdiUzFjdUZEZmZ2dnRaY2RQVFUzVnNHSEQxS2hSSTNYdjN2MnE2MXl6Wm8wU0V4UFZydDIxTHlPMldxMTY1cGxuRkJjWHB4RWpSc2hzTHZwUHZoRWpSdWlYWDM3Um0yKytxZGpZV0xkcisvZnZWMDVPempYWGNzc3R0eWdzTE95NmpHVXdHQlFhR25wVjkvcjYrU28ydHFKT25UNmp2ZnQrMEQzTm0xNXpQUUFBQURjYVFSNEFBQ2lUZmpwd1VKSVVHeE9qQVA5ckMvSldyRmloSlV1VzZPT1BQMVpJU01qMUtsR1NGQmdZcU9EZ1lMMzU1cHZ5OS9kWDU4NmRyOXZZOTk5L3Y3S3lzaTdiYjhPR0RmTDE5WFY5dGxnc2F0R2loYVpObTZhc3JDeE5tREJCRm92RjdaN05temRyMWFwVmF0S2tpV0ppWWdxTk9YejRjQjA4ZVBDYTM2Ri8vLzd5OWZYVnlKRWpyM21zME5CUXJWKy8vcXJ1OWZQMVUyeE1qSGJ0L2s0LzdQL3htbXNCQUFEd0JJSThBQUJRNWhRVUZPalFMNzlJa21KalkrVHZiN25NSGNXeldDd2FOV3FVZXZic3FhRkRoK3JOTjkrOFhtVzZ4aDh4WW9SeWMzTTFmdng0MWExYlY5V3FWYnN1WStmbTVxcHAwNlpxMDZaTmtkZS8vZlpiTFYyNnRNZ2x0TTgrKzZ6c2RydG16SmloTVdQR2FOaXdZYTVyWjgrZTFZZ1JJeFFiRzZ0Um8wYkphQ3k4MjhxRUNSTmt0VnFMclczSWtDRktTMHZUdSsrK2U4bDNpSXFLVWxaV2xrYVBIbDFzbjJYTGxtbnIxcTBhTUdEQUpXZmNYUnhXWGlsZlgxL0ZWandmV0I0NGVFZ0ZCUVh5OGZHNTZ2RUFBQUE4Z1NBUEFBQ1VPWmxuenlvbjF5cXoyYVNveUVpWlRLWnJHaThoSVVIZHUzZlhoeDkrcUtWTGx5b2hJVUh2dmZlZUpDa2xKVVZXcTFVdnYveXlxLytoUTRka3M5bGNiWlVyVjFhZlBuMktIZDlvTkdyNDhPRjY5TkZITlhMa1NNMmVQVnNHZytHeWRlM2V2VnNaR1JtU3BPenNiUDMrKysvYXNHR0RKS2xtelpxU3BHclZxdW0rKys0cjh2Nk1qQXd0WGJyVXJlM3JyNytXM1c2WEpOV29VVU9KaVltcVc3ZXVhMXpwZkhDV2twS2k1NTU3VHJ0MjdYSzFoNFNFcUVHREJwS2t1TGk0WXV1MjJXdzZldlNvMnJadFc2TFFNalEwOUpMalRaMDZWZlhxMVZQWHJsMHZPOWJWTXBtTWlvcUtsSStQajNKenJjbzhlMWFSRVJHbDlqd0FBSURTUUpBSEFBREtIS3MxVDNhN1hVYWpTUUhYTUJ2dllzOCsrNndzRm92dXUrOCtIVDE2MUMwY05CZ01oVDVMY3JXVkpFZ01DZ3BTaHc0ZE5HUEdESzFjdVZJUFBQREFaZStaTm0yYTl1elpJK244TE1SVHAwNXArL2J0a3FTaFE0ZVcvT1V1MHI5L2Z4VVVGTGkxN2Q2OXU5am5YeXdoSVVIejVzMXphL3Y1NTUrVmtwTGkxdmI3Nzc4ckx5OVA0ZUhoK3VhYmI0b2MrN2JiYmxOMGRMVHJjM1oyZHFGeEpPbTMzMzdUMGFOSDFiNTlleDArZkxqWTl6S2J6WmNNQTBzaXdOOWZacE5KZG9kRFZtdmU1VzhBQUFBb1l3anlBQUJBbVdQTnV4RGtHZVRuNTNkZHhyUllMSHIyMldjbFNmSHg4YTdETFRwMDZLQWFOV3BvL1BqeHJyNFRKa3pRd29VTDNRN0FLSW1kTzNkS09qL0RyRjI3ZHNVZU1uSEIxS2xUSlVrNU9UbHEzYnExSG43NFlRMFlNTUIxZmN5WU1WZjBmRWxhdUhCaGtVdHQ3WGE3dW5UcG92dnV1MCs5ZXZVcTh0NmlscTdPbmoyNzJOTjA1OHlab3psejVoUjVyWC8vL3VyV3JadnI4L3IxNjkyVzkvN1JsQ2xUTkdYS2xHS3Z4OFhGNllzdnZpajJla240K2ZuSmFETEo2WEFvTHovL21zWUNBQUR3QklJOEFBQlE1dVRuNWNuaGNNaG9NRjVUa0dlMVd0MUNxRXFWS2lreE1kR3RUMUdoMTlWSVMwdlRkOTk5cDVvMWEyci8vdjFhc1dLRk9uVG9VS0o3dDJ6Wm92eGlncVZaczJZVkc1YlpiTFpDYmNYTldydlFOemc0V0pVcVZTcFJYUmRFUlVWcDFxeFpKZXA3NnRRcFBmMzAwOFZlLytTVFQxd0hqano3N0xOcTNyeTVubnp5U2RkMXE5V3F6cDA3YS9EZ3dXcldySm1rODZjSS8vREREMWRVYzFFc0ZqK1pURVk1blZKZUhqUHlBQUNBOXlISUF3QUFaVTVlZnY3L3pjZ3p5bklOUVY1MmRyYmJMTENISG5xb1VKRG5jRGhLdEovZDVheFlzVUlPaDBORGhnelI4T0hETld2V0xEMzAwRU5GSGlUeFJ4ZG1tamtjRHUzZXZkdXR4bGF0V3FsZHUzWkYzcmRseXhZdFdiS2tSUFZkQ0N5djVsMU5KcE1xVnF6bzFyWjY5V3BObno1ZDc3enpqdHNTMnN1SmlvcFNXRmlZYTl5QWdBQlZxRkRCZFQwbkowZlMrZjM2THJULzhjVGRxMlh4ODVQSmFKTEQ2VkIrSGpQeUFBQ0E5eUhJQXdBQVpVNUJnVTBPaDFNR2crR3l5MU12SlRJeTByV0hXL2Z1M1NXZFB3bjI0ajNqckZhclVsTlQzZlo2TzNueXBKeE9wMXRiYkd5c0tsZXVYT1J6SEE2SEZpOWVyUGo0ZU4xKysrM3EwYU9IQmcwYXBGV3JWaWtwS2VtU05SNCtmRmhidDI2VnhXTFI1czJidFhqeFlvMGFOY29WM2xXcFVrVXRXN1lzOHQ3VHAwKzdmcmZaYk5xN2QyK3h6N213YjE1YVdscXhlK1pKNS9laXExT256aVZybHM2ZmZQdnJyNzhXMm8vdlNwMDhlVkxidG0xemZTNXVadUwxNE9Qakk2UFJxQUpiZ1FxS21NMElBQUJRMWhIa0FRQ0FNc2ZYMS9mL2xrQTZpMXcrZWlVdUxNMjlNQlB0MUtsVCt1Yy8vK25XWi9mdTNZWGFKTG0xOWVqUlEvLzYxNytLZk1iYXRXdDE1TWdSOWUzYlY1TFVwazBiVFowNlZlKzk5NTdhdEdrakh4K2ZZdXViTm0yYTZ0U3BJNnZWcXNURVJEbWRUZzBaTXFSRU0va3VscEdSY2NrbHJSZXNXN2RPNjlhdEsvWjZhR2lvMXE5ZmY5bHhMcHlNZTYwbkNxOVpzOGJ0Uk4zU1ZGQlFJSWZUSWFQUmVNbi9KZ0FBQUdVVlFSNEFBQ2h6L1B4OFpUS1o1Q2lGMDBVclZhcmtDcktPSFR1bW5qMTdxbmZ2M3VyVXFaT3J6NVFwVTdSczJUSjk5ZFZYcnJiaWxuZm01K2ZyM1hmZlZWUlVsR3NNbzlHb1hyMTZhZURBZ1pvL2Y3NTY5dXhaNUwzZmYvKzlWcTllclRGanhyajJvT3ZmdjcvT25UdW4wTkJRU2VkbjJoVzNuOXVGTUUyU3dzTEM5TUVISHhUNzNzdVdMZE9pUll0a05wczFZY0lFMS9MV1B5cnBETWlNakF4SjUvZmN1eFpQUHZta1huamhCZGZubkp3Y3RXalI0cHJHTE02RlExVE1Kdk0xTGRrR0FBRHdGSUk4QUFCUTV2aGJMUDgveUx2T2h4S1lUQ1pYaUxWaXhRcEpVdVBHamQyQ3JRdXorSW9MdXk0MmUvWnNIVHQyVENOR2pKQy92NytydlUyYk5xcGJ0NjdlZi85OXRXblRwc2hES0VhTkdxVnExYXFwZGV2V3JpRFBhRFJxeElnUnJqNnpaczBxMFVFVGwxb1NhN2ZiTlhUb1VGV29VRUVaR1JsYXYzNjkvdjN2ZjE5MnpFczVlUENnZ29LQ0ZCUVVkRTNqM0VoV2E1N3Nkb2Q4ZlF6eTk3OCsrKzRCQUFEY1NBUjVBQUNnekxGWUxESVpqWEk0SGJMbVdVdmxHVGFiVFI5Ly9MRXFWNjZzR2pWcVhOVVl1M2Z2MW93Wk0xU25UcDFDZStFWkRBWU5HREJBVHp6eGhBWU5HcVJaczJZVldzNVpwVW9WUGZiWVk1ZGNudHF4WTBlMzJZSVhXN3QycmViTm0zZlpPai82NkNNZFBueFlBd1lNVUdabXBxWk9uYXFXTFZ2cTdydnZMc0ZiRnBhZG5hM3QyN2VyZXZYcTEzeFF5TTgvLyt4MllNZTE3cmwzS1ZhcjlmOE9VVEhKWW1GR0hnQUE4RDRFZVFBQW9Nenh0MWhrTXB0bHR6dVVtMXM2UWQ3RWlSTjE0c1FKRFIwNjlLckNxR1BIanFsLy8vNEtEQXpVc0dIRGloeWpSbzBhZXVxcHB6Ump4Z3lOR0RGQ3c0Y1BkN3MrZVBCZ2hZU0VYUEk1RlNwVUtIYW0zZjc5K3k5YjU1WXRXL1RPTys4b0lTRkJYYnAwa2QxdTE2cFZxOVN2WHorOThjWWJsdzN6SWlJaUNwMVlPMlBHREowN2QwNjdkKzlXOSs3ZDFhTkhEN1Z1M1ZvbWswbSt2cjZxWGJ1MklpSWlMbHViSk8zYnQwOG5UcHh3ZlhZNEhDVzY3MnJrNXViS2JyZkxaREs2elo0RUFBRHdGZ1I1QUFDZ3pBa09EbEpvU0xEc2RydFNVbEwvTDN5NStrTVYwdFBUbFo2ZTdqb1JkZUxFaVZxd1lJRmF0V3FsOXUzYlgvRjR4NDhmVjY5ZXZaU1ptYW5Ka3ljWGU1cXRKRDN6ekRQYXVYT252dnp5UzFrc0ZnMGNPTkIxa01YbFFyeHI5Zm5ubjJ2TW1ERUtEdy9YaEFrVFpES1paREtaTkdYS0ZEMzExRlBxMTYrZm5uLytlWFh2M3IzWXZmRmVlZVVWdDg5ejU4N1YzTGx6VmJkdVhmWHMyVk16Wjg3VW9FR0RGQnNicThjZmYxd2RPblRRaHg5K1dPSWFPM2Z1ZkVQMnlITTRIRXBKVFZOQlFZRkNRME1WN0VWTGdnRUFBQzY0c3VQUUFBQUFiZ0NqMGFqcThkVWtTU2RPSml2WGV2V3o4azZkT3FXLy8vM3Z5c25KMGRxMWEvWFZWMS9wL3Z2dlY1Y3VYVFI2OU9naTd3a0pDVkZNVEV5UjEzYnQycVVlUFhybzVNbVRHamh3b082NjY2NUxQdDlzTm12OCtQR0tpNHZUb2tXTDlQenp6N3ZOUUxzY3E5V3FqSXlNSW45eWMzT0x2T2ZFaVJONitlV1hOV0xFQ01YRnhXbkdqQm1Lam81MlhhOVFvWUttVFp1bXVMZzRUWm8wU2QyN2Q5ZTJiZHZrZERxTHJXUFBuajM2eHovK29iZmVla3UzM25xcnhvOGZyM3Z1dVVkejVzelI1TW1URlJvYXFuSGp4cWxqeDQ3NjdMUFBydm0wNGVzdEx6OWZ2NTg0S1VtcVdlUGFsd1FEQUFCNGdzRjVxYi9ZQUFBQVBHVHVSNS9xM3lQSHFsSERCcG8wWWF5aW9pS3ZlSXowOUhROThjUVR5czdPMXZUcDA3Vmd3UUl0WHJ4WWlZbUphdEtraWFLaW91VGo0eU1mSHgrWnpXYVp6V1k1blU3WmJEYmw1K2Vyb0tCQStmbjVzdGxzcWxTcGtrNmVQS25SbzBmTDE5ZFh3NFlOVTl1MmJVdGNTM0p5c3A1Ly9ua2RPWEpFNWNxVjArZWZmKzUyVU1SZi92SVhKU1ltYXNDQUFhNjJlKzY1UjluWjJaY2QrNXR2dnBHZm41OE9IanlvVHo3NVJNdVhMNWZOWmxQbnpwMzEwa3N2S1NBZ29NajdyRmFyM243N2JTMVlzRUNTRkJzYnEvYnQyNnQ3OSs2eVdDdzZlUENnTm0vZXJOV3JWK3ZRb1VNeUdBenExS21UK3ZUcFUrUWhGeHMyYk5Da1NaTjA5T2hSeGNiRzZoLy8rSWZ1di85K0dZMUdMVjI2Vk1PR0RYTTcvZGRxdGJxKzl6L1c1ZXZyNjVxNVdGQlFvSmlZR0gzeHhSZVgvUzZLazNuMnJKNTk0U1h0MkxsTFF3YStvcWVlN0g3Vll3RUFBSGdLUzJzQkFFQ1pWTFBHN1pLazMwK2NWRTR4TTg4dUp6ZzRXRDQrUHZyUGYvNmorUGg0RFI0OFdJMGFOZExubjMrdVR6LzlWT25wNlNYZWsyM1lzR0ZxMHFTSjR1UGo5ZnJycnlzaEllR0thb21PanRZSEgzeWcwYU5IcTMzNzlvV0NNRjlmM3lLWHQzYnExRW1kTzNjdWNzdzFhOVpvenB3NWtzNmZJdHU5ZTNmWjdYWTFiTmhRTDd6d1FyRjc2MTFnc1ZnMFlNQUFQZlRRUTVvMWE1WTJidHlvRXlkT3lNZkhSMTI3ZHRWdnYvMG1TUW9LQ2xMbnpwMzErT09QWDNJWmNjdVdMZFdpUlFzdFdyUkk3NzMzbmthT0hLazZkZXFvVXFWS3JqNnZ2dnBxc2NGaWNSWXNXSEJGc3hpTGtwZVhyOTlQbmgramJ1MmExelFXQUFDQXB6QWpEd0FBbEVuWjJlZFU5NjdtTXBsTSttVE9URFZJckhkVjQyUm1aaW8wTkxUWTZ3NkhRd1VGQmJMWmJMTFpiRzdMU3cwR2cyc0pabEJRa0l4R281eE9aNWxkbHJsaHd3WkZSMGRmY2NoNHdaRWpSeFFYRnllVHlhUk5telpwKy9idGF0eTRzZTY2NjY1Q0orNWVUa1pHaG43ODhVYzFhZEpFa3VSME9tVzMyNHZkaTYrMC9YamdaN1h2OGxjNUhBNzlzSE9yL1AwdGw3OEpBQUNnakdGR0hnQUFLSk9DZ2dMVnNFR2lkdXpjcmRYck5seDFrSGVwRUU4NnZ4K2ZuNStmL1B6OFNqUmVXUTN4cFBNejRxN0Z4YlB0V3JSb2NVMkhUb1NGaGJsQ1BPbjg5K2FwRUUrU3ZseTVXZzZIUXcwYkpCTGlBUUFBcjhWaEZ3QUFvTXg2dU1PRGtxU3YxcXdyOFJKWTRJL3NkcnVXcjF3bFNVcTZyK1Q3R2dJQUFKUTFCSGtBQUtETWF0NmtzWUtDQW5YczJISHQvV0cvcDh1Qmw5cTMvMGNkUFhaY2dZR0JhdFN3Z2FmTEFRQUF1R29FZVFBQW9Nd0tEUTFSM2RxMUpFbUxsaXdWVy92aVNqbWRUaTFiY1g0MjNoMTE2eWdxOHNwUFB3WUFBQ2dyQ1BJQUFFQ1pGUmdRb0xxMWE4bG9OR3JkZnpmcDJQSGZQVjBTdk16Ulk4ZTE4ZXZOTWhnTXFsdTdwc0pDUXp4ZEVnQUF3RlVqeUFNQUFHV1d5V1JTNDBZTlZTNHNWS2RQbjlHYWRSdVpsWWNTY3pxZCttck5ldGV5MmlhTkducjB3QTBBQUlCclJaQUhBQURLdENaM05kUWQ5ZXJJYnJkcjdZYU5PcE9TNnVtUzRDWE9uczNTK28zL2xjMW1VKzFhTmRnZkR3QUFlRDJDUEFBQVVLYjUrSmoxVXU5ZTh2WDExZTQ5Myt2YmJUczhYUks4eExZZC85UHU3L2JLMTlkWHI3N3lzbng4ZkR4ZEVnQUF3RFVoeUFNQUFHVmV6WVFhNnZKd2UrVVhGR2prdUluS1BIdlcweVdoak12SXlOUnJ3MGJMWnJPcDQwTVBxSGF0QkUrWEJBQUFjTTBJOGdBQWdGZDQ0Ym1uRlYvMU5xV2twcXIzUy8yVm5wSGg2WkpRUnFXbloraVZWMS9UbWRSVXhWZTlUYzg5M2RQVEpRRUFBRndYQkhrQUFNQXJSRmNvcitlZS9wdENRb0sxL1grNzlPbkNKY3JQei9kMFdTaGpiRGFiUGwyNFJOOXMzUzUvZjR1ZWUvcHZxbHdwenRObEFRQUFYQmNFZVFBQXdDc1lqVVoxN3ZpUUhyeS9uUW9LQ3ZUMmxHbGF0WGE5cDh0Q0diUCt2MS9yN1hlbnlacVhwell0NzFIbmpnL0paREo1dWl3QUFJRHJ3dUIwT3AyZUxnSUFBS0NrY25OejlXenZsN1JsNnphWlRDYTkxTHVYdXYvMVVZV0doSGk2TkhoUVJtYW1QbHYwaGNiL1o1THNkcnZ1dXJPK1prK2JMSDkvZjArWEJnQUFjTjBRNUFFQUFLOXo3UGNUR2pCa3FMWnQvNS9NSnBNZTZmeXcrcjNVVzJHaG9aNHVEUjZRbloydEVXTW1hT21LbGNyUEwxRGp1eHBxK091RFZQWFdLcDR1RFFBQTRMb2l5QU1BQUY0cFBTTkRmVjRacE0zZmZDdEpxaFFYcXhkNy8wUHRIN2hmWnJQWnc5WGhSaWdvS05DSzFXdjE1dHZ2NnRqeDQ1S2toZzBTOWY3a3R4UWF5Z3hOQUFCdzh5SElBd0FBWGlzdlAxK1QzMzFmWDY1YW8yUEhmNWZENFZCOHRhcnE4bkI3VmF0Nm13TDgvUlhnN3krTHYwVkdnOEhUNWVJYU9KeE9XYTFXNWVUa0tqYzNWNzhkT2FwUFBsdXNRNy84S29QQm9NcVY0dFMyZFV1OS9LOFg1T3ZyNCtseUFRQUFTZ1ZCSGdBQThHcDJ1MTIvL0hwWVc3N2RwazgrVzZ5RGgzNlJKUG40bUJYZ0h5Qi9mMy81KzF0a0lNanphczZMZ3J5YzNGd1ZGQlJJa3FyZWRxc2U2OXBGelpzMjFxMVZLak1iRXdBQTNOUUk4Z0FBd0UwanY2QkFIMys2VUc5Tm5xck1zMmM5WGM0TjRYUTZkU0dpZEVwL21zQXlJQ0JBL1YvK3A3cDI2U1NMbjUrbnl3RUFBTGdoQ1BJQUFNQk5LVFV0WGVucDZVclB5TlRaczJkbHR6czhYVktwT0huaWhOYXVYUzJIdzZGMjdlNVhUTVdLbmk2cFZCaU5Sb1dFQkNzaXZKeENRME1WR1JIdTZaSUFBQUJ1T05ZZUFBQ0FtMUpFZURsRmhKZnpkQm1sYnVmT25aby83MFBsNWVXcGRxMGFhdENnZ2FkTEFnQUFRQ2t4ZXJvQUFBQUFBQUFBQUpkSGtBY0FBQUFBQUFCNEFZSThBQUFBQUFBQXdBc1E1QUVBQUFBQUFBQmVnQ0FQQUFBQUFBQUE4QUlFZVFBQUFBQUFBSUFYSU1nREFBQUFBQUFBdkFCQkhnQUFBQUFBQU9BRkNQSUFBQUFBQUFBQUwwQ1FCd0FBQUFBQUFIZ0JnandBQUFBQUFBREFDeERrQVFBQUFBQUFBRjZBSUE4QUFBQUFBQUR3QWdSNUFBQUFBQUFBZ0JjZ3lBTUFBQUFBQUFDOEFFRWVBQUFBQUFBQTRBVUk4Z0FBQUFBQUFBQXZRSkFIQUFBQUFBQUFlQUdDUEFBQUFBQUFBTUFMRU9RQkFBQUFBQUFBWG9BZ0R3QUFBQUFBQVBBQ0JIa0FBQUFBQUFDQUZ5RElBd0FBQUFBQUFMd0FRUjRBQUFBQUFBRGdCUWp5QUFBQUFBQUFBQzlBa0FjQUFBQUFBQUI0QVlJOEFBQUFBQUFBd0FzUTVBRUFBQUFBQUFCZWdDQVBBQUFBQUFBQThBSUVlUUFBQUFBQUFJQVhJTWdEQUFBQUFBQUF2QUJCSGdBQUFBQUFBT0FGQ1BJQUFBQUFBQUFBTDBDUUJ3QUFBQUFBQUhnQmdqd0FBQUFBQUFEQUN4RGtBUUFBQUFBQUFGN0E3T2tDQUFBQVVESzV1Ym5LeU1od2EwdE5UWlhkYnBmVDZWUnFhcXBPbmp6cGRqMDBORlFCQVFFM3Nrd0FBQUNVRW9QVDZYUjZ1Z2dBQUFCYzNuZmZmYWVubm5ycWl1NTUvLzMzMWFCQmcxS3FDQUFBQURjU1Myc0JBQUM4UksxYXRWU3hZc1VTOTQrSmlWSGR1blZMc1NJQUFBRGNTQVI1QUFBQVhzSnNOcXRUcDA2U0pLZlRxYUlXVmx6Yy91Q0REOHJIeCtlRzFnZ0FBSURTUTVBSEFBRGdSZTY5OTE3NSsvdkxZREFVMjhkZ01NamYzMS9ObWpXN2daVUJBQUNndEJIa0FRQUFlSkdvcUNnbEpDUmN0bDlDUXNJVkxjTUZBQUJBMlVlUUJ3QUE0RVVDQWdKVXExWXQxK2VMbDlkZS9IdnQyclVWR2hwNlEyc0RBQUJBNlNMSUF3QUE4Q0ltazBueDhmRUtEQXdzdG8vRllsR05HalhZSHc4QUFPQW1RNUFIQUFEZ1plNjQ0dzZWSzFldTJPdUJnWUdxWGJ2MkRhd0lBQUFBTndKQkhnQUFnSmVKalkxVmZIeTg2OENMaTArcU5SZ011dTIyMnhRYkcrdkpFZ0VBQUZBS0NQSUFBQUM4VVB2MjdZdTk5c2dqajl6QVNnQUFBSENqRU9RQkFBQjRvU1pObWlnOFBOeXR6V0F3S0N3c1RIZmZmYmVIcWdJQUFFQnBJc2dEQUFEd1FyNit2bXJUcG8xcmVlMEY5OTU3cjN4OWZUMVVGUUFBQUVvVFFSNEFBSUNYNnRDaGcxdG81K3ZycTZTa0pBOVdCQUFBZ05KRWtBY0FBT0Nsb3FPakZSc2JLNFBCSUlQQm9DcFZxaWd1THM3VFpRRUFBS0NVRU9RQkFBQjRxWUNBQUNVa0pMZytWNnRXVGNIQndSNnNDQUFBQUtXSklBOEFBTUJMK2ZuNUtURXhVUmFMUlQ0K1BrcE1URlJnWUtDbnl3SUFBRUFwTVh1NkFBQUFBRnk5MnJWckt5d3NURmFyVmJWcjEvWjBPUUFBQUNoRkJIa0FBQUJlckhyMTZxcGN1Ykt5czdOVnZYcDFUNWNEQUFDQVVrU1FCd0FBNElYT25qMnIzTnhjNWVmbnExYXRXaW9vS05EUm8wZmw1K2NuaThXaTBOQlFUNWNJQUFDQTY4emdkRHFkbmk0Q0FBQUFsNWFjbkt5dFc3ZnFtMisrMGFGRGg1U2RuUzJyMWFxQ2dnSmxaV1hKNlhRcUpDUkVQajQrOHZQelUzQndzRzY5OVZZMWJkcFV6WnMzVjNSMHRLZGZBUUFBQU5lSUlBOEFBS0NNeXMzTjFVY2ZmYVQ1OCtkcnc0WU5WejJPbjUrZm1qUnBvcTVkdTZwSGp4NEtDQWk0amxVQ0FBRGdSaUhJQXdBQUtFTUtDZ3EwZi85K0xWKytYTk9tVGRPeFk4Y2tTVWFqU1lGQndRb3JGeTcvd0VDRmhJYkwzejlBUG41K0Nna3RKNFBCb0xNWmFjclB5NU0xTDFlWjZXbkt6VG1uelBRMFpXZWRsY05obHlURnhNVG8yV2VmVmFkT25aU1FrQ0JmWDE5UHZpNEFBQUN1QUVFZUFBQkFHZkhMTDcvb2pUZmUwT3JWcS9YYmI3OUprc0lqeTZ0R3JUc1VlMHNWaFpZTFYxaTVDUGtIQk1wb05GNXlMSWZESVd2T09XVmtwQ2tqTFZVbmpoL1JUL3UrVStxWlpFblNyYmZlcWxhdFdxbHYzNzVLU0VnbzlYY0RBQURBdFNQSUF3QUFLQU0yYjk2c1J4OTlWTW5KNTRNMlA0dS9tcmU4VDQxYnRKYlp4K2U2UE1OaHQydjdsbzM2ZXQwSzVlYWNreVNWTDE5ZW4zNzZxZTY5OTk3cjhnd0FBQUNVSG9JOEFBQUFEenA5K3JTbVRwMnFVYU5HS1Q4L1grVWlvblJuazd1VlVEdFI1U0lpUytXWkdlbHAydi85VHYxdjY5ZEtUejBqU1hyMTFWZlZwMDhmbFM5ZnZsU2VDUUFBZ0d0SGtBY0FBT0FoYVdscDZ0R2poOWF0VzZmYzNGemRHbDlETGR1MVYxemwyMlF3R0VyMTJVNkhROGVQSGRhbXRTdDE4S2U5c2xnc2F0T21qV2JQbnEzSXlOSUpFQUVBQUhCdENQSUFBQUE4SURjM1Y1MDZkZExxMWF2bGREclZxSGtydFU1NldHWWZuMUlQOFM1d09wMnkyUXIwMzlWZmFzdkdWVElZREdyYXRLbFdyMTdOeWJZQUFBQmxFRUVlQUFEQURYYjY5R205OU5KTCt2VFRUK1hyWjFIcnBFNUt2S3ZwWlErd0tFM2Y3OXFtcjc1WW9OeWNjK3JjdWJPbVRKbWk2T2hvajlVREFBQ0F3anozMXlJQUFNQ2YxUGp4NDdWa3lSTFo3WFkxdTdlZGF0L1J3S01obmlUVnFIV0htdDNiVHBMMDFWZGZhZlRvMGNyUHovZG9UUUFBQUhCbkdqcDA2RkJQRndFQUFQQm5NWGJzV0kwZE8xWjVlWG02dTgwRGF0Ynlmdm40K25xNkxKbk1ac1hlY3F2TVBqNzYrY2Q5MnJWcmx3d0dBNmZaQWdBQWxDRXNyUVVBQUxoQjl1M2JweVpObWlnbkowYzE2OTJwam84K0liT1BqNmZMS3VUelR6L1UzbDNiRkJBUW9EMTc5cWhxMWFxZUxna0FBQUJpYVMwQUFNQU5ZYlZhOWZiYmJ5czdPMXZoa1JYVXZPVjlaVExFazZUbUxlOVRWSFJGWldkbmErellzY3JKeWZGMFNRQUFBQkJCSGdBQXdBMnhaODhlTFZ1MlRKSlUrNDQ3VlQ2Nm9vY3JLbDVFVkFYVnJGTmZCb05SeTVZdDB6ZmZmT1Bwa2dBQUFDQ0NQQUFBZ0J0aTNyeDVPblhxbElKRHczUlhzNVl5R0F5ZUxxbFlCb05CZHpWcnFYSVJFVHAxNnBRKy92aGpEcjRBQUFBb0F3anlBQUFBU2xsYVdwcm16WnNuU2Vyd3lPUHlEd2p3Y0VXWFovSDMxMzBkdWtxU0ZpNWNxSk1uVDNxNElnQUFBQkRrQVFBQWxMS0ZDeGNxTXpOVEZXTGlWTFg2LzJ2dmZtTDdyQTg3am4vcy9PeGZiTWVPWXpzeEpTeGIxblFvZEF6SXh2aFRGZzIwMEFpeEtRTUpPRmlnbkpHQVF4QkhEaHlST0NCeFJZaGR2RTJJS1dySGxCQm9BbW1DV0tCdHhsaTZwU2xaSFVqaWY3R0o0Ly9QRHRCbzByWUtKLzNsOFRPL1hwSlBQanlmNTJhOTlmWHp2YW5zT2QvWWQyNzhidnEvZFVNbUppWnk0TUNCc3VjQUFLeDRRaDRBUUlNTkRnNG1TYjc5QnplbHFiazZmMzQxTlRkbjArOXZTWks4OXRwckphOEJBS0E2ZjBrQ0FGVFE2ZE9uOCs2Nzc2WldxK1dHMzkxYzlwd2wyL3p0RzFOcmFjbDc3NzJYVTZkT2xUMEhBR0JGRS9JQUFCcm9yYmZlU3BKMGRLN051cDYra3RjczNicWV2cXhkdXk1SnNuLy8vcExYQUFDc2JFSWVBRUFESFQ5K1BFblMwN3MrNi9yV2w3eG02ZGIyOUtabmZYK1M1S09QUGlwNURRREF5aWJrQVFBMDBORFFVSktrdFY1UHZiNjY1RFZMMTliV252YU9OVW1TRXlkT2xMd0dBR0JsRS9JQUFCcGtmbjQrOC9QelNaSzJ0bzZTMTF5NVdxMldKRmxZV01qYzNGekphd0FBVmk0aER3Q2dRWWFIaHpNK1BwNGs2ZXhhVy9LYUs5ZTlyamROemMyWm5Kek0yYk5ueTU0REFMQmlDWGtBQUEweU96dDcrUVJiUzcxZThwb3IxOUxhbXFaOGRjSndabWFtN0RrQUFDdVdrQWNBMENBWExsekk1T1Jra3FUcjY1dGZxNml6cXp0TnpjMlptcHJLNk9obzJYTUFBRllzSVE4QW9FR0tva2hSRkVtU3BxYW1rdGRjamErMi8vZjNBUURnMmhQeUFBQWFwTHU3TzExZFhVbVNpZkhxbm1TYm5CaFBzVmlrbzZNanZiMjlaYzhCQUZpeGhEd0FnQVpwYlcxTlMwdExrbVMyd3QrV201dWRTWkVpdFZvdDlRcC82dzhBb09xRVBBQ0FCdW50N1UxM2QzZVM1TXZKQ3lXdnVYSVh4a2RUTEM2bXM3TXpHelpzS0hzT0FNQ0tKZVFCQURSSVMwdExhclZha21ScTZtTEphNjdjcjIvZVhiVnFWVnBiVzB0ZUF3Q3djZ2w1QUFBTmROMTExeVZKWnFZdlpmclNwWkxYTE4zMHBVdTU5SFdFM0xKbFM4bHJBQUJXTmlFUEFLQ0Jicjc1NWlUSitOaEl4c2RHU2w2emRPTmpJeGs1ZnpaSnNtM2J0cExYQUFDc2JFSWVBRUFEUGZqZ2cwbVNMeWNtTWpaeXZ1UTFTemMyY2o0VDQyTkprcDA3ZDVhOEJnQmdaUlB5QUFBYWFOT21UYm5ubm5zeVB6K1hvZi84WmRsemx1eXpVLytldWJuWjNIbm5uZG04ZVhQWmN3QUFWalFoRHdDZ3dSNTc3TEVreVM5Ky9tbUtvaWg1elRkWEZFVk8vK0kva2lTN2QrOHVlUTBBQUVJZUFFQ0RQZnJvbytuczdNem5RNmZ6MmNtZmx6M25JM1RHUkFBQUJVVkpSRUZVRy92bHlSUDVmT2gwMXF4Wmt4MDdkcFE5QndCZ3hSUHlBQUFhcksrdjcvS3B2TDEvL3plVnVMMTJadnBTM3ZxSHYwMlM3TnExS3hzM2JpeDVFUUFBUWg0QXdEV3dlL2Z1OVBmM1oyeDBPQis4Lzg2eS9oZmJvaWp5d2Z2dlp2ajgyZlQzOStlSko1NUlhMnRyMmJNQUFGWThJUThBNEJxNDlkWmJMOS82K3E4L081YmhjMStVdk9qL05qcDhQdi8yeVU5U0xDNW01ODZkdWV1dXU4cWVCQUJBaER3QWdHdWlyYTB0VHovOWREbzZPakp5L215T0hOeWYrZm01c21mOXI0NGVlanRuUHg5S2UzdDdubnZ1dVhSMGRKUTlDUUNBQ0hrQUFOZk1iYmZkbGoxNzltUmhZU0VmZi9qakhEbjBkdG1UL29lajd4M0lQeDg5bE1XRmhUejExRlBadW5WcjJaTUFBUGhhVTdHY1A5QUNBUEQvMEpOUFBwbFhYMzAxMDlQVDJmbFhqK1MyUC8xZVd1djFVamZOemM3bW93L2V6ei90L2J1c1hyMDZBd01EZWVXVlYzd2JEd0JnR1hFaUR3RGdHbnYrK2VmejBFTVBaZFdxVlRuNDlnOXovQ2NmWm5GeHNkUk5uLzdMeHpuNDlnK1RKQTg4OEVCZWVPRUZFUThBWUpseElnOEFvQVJUVTFPNS8vNzdjL2p3NFNUSjkrNzlmdjdpZ2I4dVpjdVA5djhnQi9mOUlFbHl5eTIzNVBEaHc3NkxCd0N3REFsNUFBQWxHUjRlemlPUFBKSWpSNDVrZW5vNjM5bjZoL256SFgrWmI5MndLVTFOVFExOWRsRVVPWHZtVnpsMDRCL3o2ZkdQVTYvWGMvZmRkMmR3Y0RBYk5teG82TE1CQUxneVFoNEFRSW5PbkRtVGwxOStPUys5OUZMbTV1YlN1NzQvZjN6SG4rV21QOXFXdGV0Nkd2TE1pZkd4ZlBMVFkvbjR3OE01Zis2THBDanl6RFBQNU5sbm44MzExMS9ma0djQ0FIRDFoRHdBZ0pMTnpjM2xuWGZleWVPUFA1NXo1ODZsdWJrNUhaMWR1WHY3anZ6SlhkdFRhMm41clR4bmNXRWh4ejU0UDRkL3RDK1RGOGF5dUxpWXZyNit2UG5tbTduampqdlM4bHQ2RGdBQWpTSGtBUUFzRXlkUG5zeUxMNzZZZmZ2MjVkU3BVMG1TM3ZVYmN1TjNiODNHMy9tOWRLL3J5ZHAxdldscjcwaHo4MisrczJ4eGNUSFRsNll5UGphUzhkR1JuUG5WWnpueHlVOHpmTzZMSk1ubXpadHo3NzMzWnMrZVBkbTZkV3ZEM3cwQWdLc241QUVBTENPenM3TTVkdXhZOXU3ZG05ZGZmejFuenB4SmtxeGFWVXRuMTlyMHJOK1FOV3U2MHJtMk82dmIydExTMHByT3J1NmtxU2xmWGhqUDdOeE1acWFuTXpFK2xvc1hKek42L2x3bUxveG5ZV0UrU2RMZjM1K0JnWUU4L1BERDJiWnRXK3IxZXBtdkN3REFFZ2g1QUFETDBQejhmTWJHeGpJNE9KZzMzbmdqUjQ4ZXpjek16T1hmTnpVMVhiNFFvK25yMDNuRllwR2tTRkY4OWZOcjlYbzl0OTkrZTNidDJwV0JnWUgwOXZhbVZxdGQwL2NCQU9EcUNYa0FBQlV3TkRTVWd3Y1A1dENoUXpseDRrU21wcVl5T3p1YitmbjVURTFOcFNpS2RIUjBwRmFycGJXMU5lM3Q3ZG15WlV1MmI5K2UrKzY3THhzM2JpejdGUUFBdUVwQ0hnQkFCWTJOamVYaXhZdVptWm5KNk9ob2lxSkliMjl2NnZWNjJ0dmIwOVBUbUJ0dkFRQW9qNUFIQUFBQUFCWHdtNjg3QXdBQUFBQ1dCU0VQQUFBQUFDcEF5QU1BQUFDQUNoRHlBQUFBQUtBQ2hEd0FBQUFBcUFBaER3QUFBQUFxUU1nREFBQUFnQW9ROGdBQUFBQ2dBb1E4QUFBQUFLZ0FJUThBQUFBQUtrRElBd0FBQUlBS0VQSUFBQUFBb0FLRVBBQUFBQUNvQUNFUEFBQUFBQ3BBeUFNQUFBQ0FDaER5QUFBQUFLQUNoRHdBQUFBQXFBQWhEd0FBQUFBcVFNZ0RBQUFBZ0FvUThnQUFBQUNnQW9ROEFBQUFBS2dBSVE4QUFBQUFLa0RJQXdBQUFJQUtFUElBQUFBQW9BS0VQQUFBQUFDb0FDRVBBQUFBQUNwQXlBTUFBQUNBQ2hEeUFBQUFBS0FDaER3QUFBQUFxQUFoRHdBQUFBQXFRTWdEQUFBQWdBb1E4Z0FBQUFDZ0FvUThBQUFBQUtnQUlROEFBQUFBS3VDL0FBWDhZRWlsZkMvZ0FBQUFBRWxGVGtTdVFtQ0MiLAoJIlRoZW1lIiA6ICIiLAoJIlR5cGUiIDogImZsb3ciLAoJIlZlcnNpb24iIDogIiIKfQo="/>
    </extobj>
    <extobj name="ECB019B1-382A-4266-B25C-5B523AA43C14-3">
      <extobjdata type="ECB019B1-382A-4266-B25C-5B523AA43C14" data="ewoJIkZpbGVJZCIgOiAiMjk1NTI1MzEwMzA1IiwKCSJHcm91cElkIiA6ICIxODg3MjA1OTMxIiwKCSJJbWFnZSIgOiAiaVZCT1J3MEtHZ29BQUFBTlNVaEVVZ0FBQTh3QUFBUjFDQVlBQUFCdlNreGRBQUFBQVhOU1IwSUFyczRjNlFBQUlBQkpSRUZVZUp6czNYZDhqZWYveC9IWFdkbVJSRkY3MDhiNlVwdXFWUlJGYWRFcU5hcGZMYlZIN2RwN1ZHbXIrdTJnMWFFdHFxaXFuWVNnZHExYXFUMFNJa0hHeVRubjkwZWE4eE01SVlnY3JmZno4ZWlqem4xZjU3by9KL21EOTdtV3dlRndPQkFSRVJFUkVSR1JWSXp1TGtCRVJFUkVSRVRrWWFUQUxDSWlJaUlpSXVLQ0FyT0lpSWlJaUlpSUN3ck1JaUlpSWlJaUlpNG9NSXVJaUlpSWlJaTRvTUFzSWlJaUlpSWk0b0lDczRpSWlJaUlpSWdMQ3N3aUlpSWlJaUlpTGlnd2k0aUlpSWlJaUxpZ3dDd2lJaUlpSWlMaWdnS3ppSWlJaUlpSWlBc0t6Q0lpSWlJaUlpSXVLRENMaUlpSWlJaUl1S0RBTENJaUlpSWlJdUtDQXJPSWlJaUlpSWlJQ3dyTUlpSWlJaUlpSWk0b01JdUlpSWlJaUlpNG9NQXNJaUlpSWlJaTRvSUNzNGlJaUlpSWlJZ0xDc3dpSWlJaUlpSWlMaWd3aTRpSWlJaUlpTGlnd0N3aUlpSWlJaUxpZ2dLemlJaUlpSWlJaUFzS3pDSWlJaUlpSWlJdUtEQ0xpSWlJaUlpSXVLREFMQ0lpSWlJaUl1S0NBck9JaUlpSWlJaUlDd3JNSWlJaUlpSWlJaTRvTUl1SWlJaUlpSWk0b01Bc0lpSWlJaUlpNG9JQ3M0aUlpSWlJaUlnTENzd2lJaUlpSWlJaUxpZ3dpNGlJaUlpSWlMaWd3Q3dpSWlJaUlpTGlnZ0t6aUlpSWlJaUlpQXRtZHhjZ0lpSnlNNGZEUVdUVVpTNUZSbkw1OGhWc05wdTdTNUw3WURLWkNBb0tJbGZPSER5V1BRaWpVZC9WaTRqSVA0Y0NzNGlJdUYxaW9wWEZQLzNNa21YTE9mVG5VUngyT3phN0RidmRnY1BoY0hkNWNoOE1CZ05Hb3hHVDBZakJhS1Jrc2FLMGZ2RUZXanpmR0U5UFQzZVhKeUlpY2xzR2gvNGxJaUlpYnBCb3RYTGlSQVFoWWVGODgvMlBuSWo0eTNuUFlySGc2K09EajQ4M0JvUEJqVlhLL1hJNEhOeUlpK1A2OVJ0WXJWYm45Y0lGQy9CeW14ZXBVNnNtQlFzV3dFdmhXVVJFSGtJS3pDSWlrdVdpTGw5aHlvejMyUnkrbGJQbnp1TndPTWlWTXdkMWE5ZWlSUEZpUEo0cko0RUJBUVJreTZZcHZQOXdkcnVkbU5oWXJrUkhjK2xTSkVlUG4rQzN0UnU0RkJtSndXQWdiNTdjVkt0U21jRURldk5ZOXV6dUxsZEVSQ1FWQldZUkVjbFNrVkdYZWJ2dklMYnYySW5ENGNESHg1dU83VjZtdzZ0dHlaNDlPMmFUU1NINVg4cHV0Mk96MllpTXVzdzNpMzdrc3dVTHVYSGpCZ2FEZ2JLbFMvSHAzUGNWbWtWRTVLR2l3Q3dpSWxubThwVXJEQms1aGpYck5tSTBHcWhSclNxamh3K21jS0dDN2k1TjNPRDAyYk1NR1RHR3JkdDNZTFBaYUZpL0xxT0d2Y1BqaitkeWQya2lJaUtBQXJPSWlHU1JwS1FrQm84WXpaSmxLekFhamJ6UitUVmVlL1ZsSHMrVlUrdVVIMUVPaDRNTEZ5K3k4TnZ2bWZ1L0wzQTRIRFI1cmdFeko0L0haREs1dXp3UkVSRUZaaEVSeVJyVDNwdkQzUDk5am8rM04rTkhENmR4dzJjeG0zVllneVIvbWJJaEpJeCtnNFp4SXk2T2JxOTNaR0RmWHU0dVMwUkVCQzBTRXhHUkI4cmhjUERyYit2NFp0R1BtTTFtQnZSNVcyRlpVakdiemRSOTVtbjY5ZXFPcDRjSFgzNjlpTlZyMTJPMzI5MWRtb2lJUE9JVW1FVkU1SUc2ZU9rU2MrWit3cFhvYUtwWHJVeno1eHNyTEVzYUpwT0pGczJhOG5UTjZseTdmcDA1SDgzajFPa3o3aTVMUkVRZWNRck1JaUx5UUgzeTJRTDJIenhFTm45L1prMmRTR0JBZ0x0TGtvZFVVR0FBMHlhTUlTQmJOdjQ0Y0loUHYvalMzU1dKaU1nalRvRlpSRVFlbUJNUmYvSE45OGxUc1VjT0dVaTJiUDd1TGtrZWN2Nytma3dZUFFLTDJjeVBTMy9tNlBFVDdpNUpSRVFlWVFyTUlpTHlRTmhzTm1iT21VdGNYRHhQbFMvSDB6V3J1YnNrK1llb1VhMEs1ZjlUbHJqNGVLYk5uSzIxekNJaTRqWUt6Q0lpOGtEczJyT1BiZHQzWURLWmFOU2dQamx6NUhCM1NmSVBrUzJiUHczcjE4TnNOclAxOXgzczNydlAzU1dKaU1nalNvRlpSRVF5bmQxdUozUnpPRkdYTDVNM1QyNGExYStyczVZbHd3d0dBNDBhMUtOWWtjTEV4bDRqSkd3TE5wdk4zV1dKaU1nalNJRlpSRVF5M1kyNE9IYnYzWWZOWnFQSmN3M0preWUzdTB1U2Y1aDhlZlBROE5sNjJPMTI5dTQ3UUV4c3JMdExFaEdSUjVBQ3M0aUlaTHJvNkt2czNMVUhnOEZBbTFZdE5Mb3NkODFnTU5DaVdXTU1CZ003OSt6aDBxVW9kNWNrSWlLUElBVm1FUkhKZEJ0Q3dyaDIvVG9sU3hTblNPRkM3aTVIL3FHS0ZpN01rMCtVNU9yVkdEYUhiM1YzT1NJaThnaFNZQllSa1V5MzZJY2xBRHpmdUtHYks1Ri91aGJQTndaZ3ljOHIzRnlKaUlnOGloU1lSVVFrVTEyOEZNa2ZCdzVpTUJoNHBtWjFkNWNqLzNEMWF0Y0NZTjhmQjRpTTByUnNFUkhKV2dyTUlpS1NxUTRmT1FwQTdzZHo0ZWZuNStacTdpdzBOSlJwMDZZUkZ4ZVg1dDdXclZ2dnVEdHpYRndjMGRIUk9Cd09sL2R0Tmh2UjBkRWtKQ1JrU3IwWnRXM2JOa2FNR09IeTNudnZ2Y2V2di82YTZ0cjQ4ZVBac21WTHV2MUZSMGNUSHgvdjhwN2RiaWN5TWpMZCsvY2ptNzgvaitmS0NjRCtnNGN6dlg4UkVaSGJNYnU3QUJFUitYYzVlQ2c1MU9UTGx4ZGZYNTk3N3NmaGNMQm8wYUw3cXVXeHh4N2oyV2VmdlcyYlBYdjI4TTAzMzlDMWExZTh2YjJkMTQ4Y09VTDM3dDE1NnFtbm1EaHhJamxjbkNOOTllcFYyclJwUStIQ2hmbjQ0NDlkOWo5Ly9udysrT0FERmk1Y3lKTlBQbmxYOVNjbEpia004cTc0Ky91bmVuM216Qm5XclZ2SDJMRmowN1FORHcvSFlySFFxRkVqNTdVTkd6WlF2SGh4cWxkM1BTdmd1ZWVlbzN2MzdyejIybXRwN2wyK2ZKbEdqUm94ZlBod1dyWnNtYUY2TThyRDA0TjgrZkp5NGVJbDl2MnhuOXBQMThqVS9rVkVSRzVIZ1ZsRVJETFZvY05IQU1pWEp3OCszdmNlbUcwMkcxT21UTUZzTm1NMjMvMWZWMWFybGVEZzREc0c1dlNVS0ZHQzBhTkhNMzc4ZUY1OTlWV21UcDFLdVhMbFVyVVpQMzQ4a1pHUnRHdlhqczJiTjZlNmx6Tm5UdkxreWNPWFgzNUo0Y0tGdVh6NWNwbzJRVUZCV0sxV0lpSWkwanpmYkRiajdlM05nQUVETWxUdjFxMWJiL3R6bWoxN05oY3VYQURnL1BuemJOeTRrWFBuempudlg3dDJqZVhMbDdOdjN6NEFubmppQ1RwMDZKQ2haejlJbmg2ZTVNdVRoNTI3OXJEL3dFRjNseU1pSW84WUJXWVJFY2swVnF1Vm84ZU9BWkF2WHg2OHZiM3V1ODkrL2ZyUnRtMWI1K3ZZMkZnbVRKakFxNisrU3BreVpkSjkzL0Rod3psMTZ0UjlQZnY1NTUrbmFOR2k5TzdkbTVFalIvTEREejg0UStrbm4zekMyclZyZWV5eHgxaXdZQUVta3dtajhmOVhPalZvMElDb3FDaXVYYnVHcDZjblE0WU1TVFdDRFZDMWFsWDgvZjFac2lSNWs3VDQrSGdzRmdzbWt3a2ZIeCtHRGgwS0pFK2hUcG5lM3FkUEh4bzBhRURUcGswQkNBa0pZZjc4K1hmOExQSHg4ZHk0Y1FOSW5rSnR0VnFkcnlGNVJQL21hNG1KaVJuK09kbnQ5Z3kzdlZzZUhoN2t5NXNIU0o3dWI3VmFzVmdzRCt4NUlpSWlOMU5nRmhHUlRITTFKb1liY2ZHWXpTWnk1c2lCeVdUSzFQN3RkanREaGd4aDI3WnQxSzVkRzZ2Vm1xWk56cHc1eVo4L2Y1cnJTNWN1WmVyVXFXbXVKeVVsQVRnRDZLMGFOV3JFL1BuenVYNzlPbWF6R1lmRHdiUnAwL2oyMjIvcDBhTUhYYnAwNGEyMzNzTER3NE5Ka3liaDdlM04zcjE3dVhqeEltUEhqbVhnd0lFMGJOaVFsaTFiOHVLTEwvTEdHMitrZWNhQUFRTklTRWlnUm8wYURCMDZsT2JObXdPd2Z2MTZBTXFXTFV0Z1lDQUFKcE9KM0xselU2RkNCWUEwbzlNcGE2VlQxbDZudk83WHI1L3o5L0h5eXk5VHExWXRldlRvNFh4Zmd3WU5hTm15WmFvdkoyNW44ZUxGckY2OUdzRDVlL2pxcTYvU3JJMmVObTNhZmExbE41bU01TXlaQTR2RlFseGNQRmRqWXNqeDJHUDMzSitJaU1qZFVHQVdFWkZNRXgrZmdNMW13MmcwNFpNSm84czNjemdjVEo4K25mRHdjRHc5UGRPc3piWFpiRml0VnRxMmJjdWdRWVBTdkw5VXFWSjA2OVl0emZYTm16ZXpmZnQyT25ic2lKZFg2cHJuekptRHA2Y25lZlBtZFY1TFNrb2lLaXFLS1ZPbVVMOStmUUNHRFJ0RzE2NWRDUXNMbzM3OStzeWJONCtJaUFnV0xsem9ETy9EaHc5bnhvd1pOR3ZXak55NWM5L1ZaOSsyYlpzemRDWWxKWEh5NUVubjlPN2p4NDg3MjZXRTdwdWx2QjQwYUJCTm1qVEJaclB4eWl1djhQampqeE1kSGUxczk4WWJiMUNpUkFtaW82UHg4dkxDeTh1TEkwZU9jUEJnOGpSb3U5M093WU1IV2Jac0dVYWpFWDkvZitmUEpXV2RkZmJzMlozWC92cnJMM2J2M3UzOFF1SisrSGg3WXphWnNObnR4TWRuN2VacElpTHlhRk5nRmhHUlRCT2ZrQktZRFhoNmVtWmF2d2tKQ1l3YU5ZcDE2OWJoNmVuSjlPblRxVmF0bXZOK1pHUWtiNy85Tm5GeGNYVHMyTkZsSHlWTGxxUmt5WkpwcnNmR3hySjkrM2JhdEduakhNV0Y1R0E2YTlhc05KdHBXU3dXYXRTb3dkU3BVMU9OV0NjbUpqSnQyalNtVFp0R1FrSUNNVEV4ZE9qUUlkWFB3V3ExMHFsVEp3Qnk1TWpCVjE5OWxhSFBQM0xreUZSOXJGcTF5am02ZS9OMGFJdkZ3clJwMHdENDRJTVBPSFBtREJNbVRIQisvaTVkdXFRSzJPbHAzNzQ5ZmZ2MkpUUTAxTG1abWMxbVkrM2F0YXhmdng2VHlVUllXQmdOR2pRQTROU3BVNnhldlpwV3JWclJ1UEhmNXlZdldjTHUzYnN6OVBudXhOUFRFNlBKaE1OdUorRXVwb3FMaUlqY0x3Vm1FUkhKTklrSkNkanRkb3dHWTZZRzVsR2pSckYxNjFibXpwM0x5Wk1uNmQrL1ArKzg4dzdObXpjblBEeWNzV1BINHUvdno3eDU4M2o4OGNjejVaa3hNVEVBWk11V0xjMjl1TGc0TGwyNnhLaFJvL0R3OExqcnZwY3RXOGF4djlkNlo4U3FWYXVjWWI1ZXZYcTBhOWVPcmwyN0FzbkJkTnk0Y1FBWWpVYnExcTFMYkd3c3AwNmR3bXcyVTdkdTNWUjl0VzdkbXM2ZE82ZjdyTGZlZXN2NTU4NmRPenZiVnF0V0xkMWRzbE9tWkdmbTcveG1YbDZlbUV4R0hBNnkvSGd1RVJGNXRDa3dpNGhJcGtsSVRQeDdoTm1JVnlhR3AxNjllbUd6MmNpZlB6OFZLbFFnSUNDQVljT0dNWC8rZkNJaUltamR1alg5K3ZXN3AvQ2FudGpZV0NEdGNVMDNxMXUzN2wxdFFHVTJtekdaVE96ZXZkc1ptSThmUDg3T25UdWRhNDUvLy8xM0VoTVR5WjQ5T3dhRDRaNXFYNzkrUFVsSlNaak5abGF1WEVtOWV2V2MwODFqWW1KdXV4bmEzV3oybFNMbC9PVUhGcGc5UFRFWlRkZ2RkaElUTk1Jc0lpSlpSNEZaUkVReWpkV2FoTjN1d0dBdzNOTlJVT25Ka3lkNWwrU2pSNDhTRmhiR21qVnJzRnF0NU1pUmc0c1hML0xMTDc4UUdSbEpoUW9WS0ZxMEtFV0tGRW4xL21QSGpuSDQ4R0dYZmFjRTF6VnIxdURqOC8vSFlKMDlleGFBdzRjUHMzTGxTaXdXaTNNSzhnc3Z2RUNqUm8zWXYzOC8zYnQzei9EbmVQdnR0K25jdVRPOWUvZDJicmoxeHg5L01IdjJiR2ViTld2V3NISGpScDU0NGdsZWVlVVZBTmF0VzRldnJ5L3c5MDdrUjQ4Nk45YzZjT0JBbXVmODl0dHZaTXVXalJzM2JqQjM3bHgrKyswMzUxVHRrSkFRZHU3Y21XNk5seTlmenZEblNaRXlHbis3THhmdWg4Vml3V2cwWWsyeVlzMkVOZEVpSWlJWnBjQXNJaUtaeHNQRDQrK3BzNDVNMmV3SjRQcjE2L1RyMTQ4OWUvWVFIUjFObVRKbGFOaXdJVE5uemlSSGpoekV4OGNUR2hyS3hvMGIrZXl6ejRpT2pxWnUzYnFwTnZEYXRHa1RjK2JNdWUxekprNmM2UEw2ZDk5OXgzZmZmVWRRVUpBek1IdDZlcVlhVFowMWF4WWxTcFM0YmYvUFAvKzg4ODgzMTlhOGVYT2FOMi91M0xCcjhPREJhWGJKbmo1OXVyTjlmSHc4Njlldkp5UWtCUGovM2JCVEhEMTZsTTJiTjlPOGVYTldyMTdOaHg5K1NJY09IVmkwYUJHUVBDVzdWNjllNmRiWnVuWHIyMzRPU0Q3ek9lVUxCZmovMEw1MTYxYm5GeEFwNjVkWHJseUp0N2MzTFZ1MnZHTy82YkZhcmRnZGRveEdvNDZVRWhHUkxLWEFMQ0lpbWNiVDB3T1R5WVE5RTNjejl2WDFwV3pac3RTcFU0Y2FOV3B3Nk5BaDVzNmR5K0hEaHlsY3VEQkZpaFNoV0xGaTFLbFRCNVBKeE5HalIvSHg4ZUdqano1eTl0R2hRNGQwajB2NjVKTlBXTEJnQWN1WEx5Y2dJTUJsbTdGang3Sm56NTUwYS9UeThrbzFPcDFaY3VmT3pmUFBQODg3Nzd6ajdQL1dOY3c3ZCs3a3A1OStjcDRCUFcvZVBBb1dMRWk1Y3VWWXZYbzErZlBuWjhHQ0JlVExsNC9GaXhlemNPRkN2dnZ1dTNTZjZXcW43VnN0WGJxVVRaczJPVituckdIKzVKTlBVZ1ZhTHk4dlB2amdBNEQ3Q3N3cG04bVpUZVpNbmVvdklpSnlKd3JNSWlLU2FieTl2UDQvTUdmaTVrdzNiMUlWRkJSRXRXclZpSWlJNEpkZmZ1SGt5WlBZN1hZNmRPaEFuejU5WEk3MG1zM21kS2VJcDF6Mzl2Wk9OL1RhN2ZiYnJvOTJkVnhWWmdnT0RtYjA2TkczYmZQVVUwL3gxRk5QQVhEbXpCbldybDNMZ0FFRFVyVXBVS0FBQUlVTEY2WldyVnJPamNBV0wxNU1XRmhZcWhIc1R6NzVoRnk1Y3QzMm1UZVB4dHZ0ZGw1NDRRWE9uRGxEdm56NStPR0hIekw5L08zazQ4cnNlRmdNZUdmeWNXVWlJaUszbzhBc0lpS1p4c3ZMQzVQUmlOMWhKejRoUGxQN2pveU1aTnUyYlJRc1dKQ09IVHM2MThzbUpDUncvUGh4c21mUG5xblB1MWxpWXVKdEEvT2NPWFB1T0NWNy92ejVsQzVkK3E2ZXUyWExGczZmUDUrbWxvTUhEN0preVpKVTEvL3puLytRUDM5K1NwWXNTY3VXTGZubGwxL1M5SGZ6TVZnQXk1Y3ZKM2Z1M0pRdFc5WjU3ZjMzMzArM252ajRlTUxDd2dnUEQrZTExMTRqWjg2Y2JOeTRrVE5uenZENjY2L3o2YWVmOHV1dnY5S2tTWk83K3B4M0VoOGY3enpmMjh0TEk4d2lJcEoxRkpoRlJDVFRlSHQ1WVRLYnNkbnN4TVZsYm1EZXZIa3o0OGFOYzY3WkRRd01wR0RCZ2hRclZveGl4WXBSdkhoeFBEdzhDQW9LeXRUbkFwdytmZnEybzY1bno1Njk0OXJhMnJWckE4bTdZSmN2WC82T202SmR2bnlaSlV1V0VCWVdsdXA2eXBydDhQRHdWTmY3OSs5UDBhSkZtVHQzYnFvMTBwQzh4cmhEaHc3cFBxdGl4WXBwcnBVcFU0WlBQLzJVQXdjT3NHM2JObXcybS9OTVpqOC9QMTU2NlNWaVkyT1pObTBhK2ZQbjU4MDMzK1RRb1VOTW56NmRwNTU2aXR5NWM5LzI4OTJOdUxnNGJEWWJKcE1SYjIvdlRPdFhSRVRrVGhTWVJVUWswL2o3K3hHUXpSK2J6VVprWk5UZklTZHpwdWMyYjk2Y3hvMGJjL0xrU1NJaUlvaUlpT0RZc1dQczJMR0RwVXVYNG5BNGVQTEpKMW00Y09GOVBXZnAwcVdjUEhtU25EbHo0dVhseGQ2OWV6bCsvRGlOR3pkTzl6MGZmZlJSaG5ZRmo0K1BKelkybGcwYk5xVFpVVG91TGc2QW4zNzZpYzgvLzV5WW1CaldybDJicG85YjF6RGZ5dFU2N0NKRml2REZGMStrK1p3Ly8vd3pSWXNXNWVyVnF3d2RPdFI1MWpPQWo0OFBreWRQWnZIaXhRQ1VMbDJhcDU5K21tclZxbEc2ZEdrY0RnY0RCZ3pnL1BuemZQVFJSeGlOUmdZTkdrUzdkdTNvMjdjdkgzMzBVYXIrN3BYZGJpY3k2akpXcTVXQWdBRDgvZnp1dTA4UkVaR01VbUFXRVpGTVl6UWFLVm1pT0R0MjdlSHN1ZlBFeGNmajkvZHhTSm5CWXJFNFI1UnZkdVBHRFE0ZlBwd3A1ekRmdUhHRCtmUG5PMThiREFhZWZmWloyclZybCs1NzNuLy9mVXFWS25YSHZwY3RXNVptVGZKWFgzM0ZxbFdybk1kZUhUOStuR3JWcXQxeDQ2Mjc0ZTN0N1p4MmZmbnlaVDcrK0dOKy92bG5CZzRjU05PbVRlblhyeDhUSmt5Z1o4K2VOR3JVeVBrbFI3Tm16U2hidGl4UFAvMTBxaW52OGZIeERCbzBpTEN3TURwMzdreVZLbFVBeUo4L1B5TkdqR0RJa0NHMGI5K2VxVk9uRWh3Y2ZGKzFKeVFtY3Vic09RQktQVm55bnMrbUZoRVJ1UmNLekNJaWtxbWVMSm04bHZmYytmUEUzWWk3NzhBOFk4YU0yNjZyVFkvVmFyMm5zTmF1WFR0ZWZ2bGw0dUxpaUkrUEoxdTJiSGVjYnIxMzcxNmlvNlB2MlBmUm8wZlRYTHQ2OVNvQVhicDBvV2JObXBRcFV3YWowY2o2OWV2VHJGT0c5TmN3QTlTcVZZc2NPWEtrdVg3czJERjI3dHpKNXMyYjJieDVNNFVLRldMdTNMbk96Y0krL1BCRHZ2enlTeVpObXNUTW1UT3BVNmNPVHozMUZJMGJONlpjdVhLcCt2cnp6ejhaT1hJa1I0NGM0ZVdYWCtidHQ5OU9kYjlCZ3diWTdYWkdqaHhKeDQ0ZGFkcTBLVjI3ZGlWZnZueDMvUG00a3BpWXlMbnpGd0FvRmZ6a1BmVWhJaUp5cnhTWVJVUWtVNVY2OGdrQXpwdzl4NDIvcHhuZmozcjE2cmxjWTNzbnk1WXR1K2RuR28xR2ZIMTk4YzFnMkgvLy9mY3pOUEo1NjVuSkFEMTY5S0JIang1cHJzK2ZQNThqUjQ2NDdDYzhQRHpOR21aSTNnWGJWV0JldTNZdFAvNzRJelZxMUdEV3JGbFVxMVl0MVgyajBVakhqaDFwMWFvVlM1WXM0YmZmZm5QNVpjT0ZDeGZvMUtrVFZxdVZIajE2MEtWTEY1ZjFOV3JVaUp3NWN6SnExQ2lXTFZ0RzllclY3emt3SnlRa2N1WmM4cG5QNWNyY2VSUmZSRVFrTXhrY0RvZkQzVVdJaU1pL3g3VnIxeWxYNVdsTUpoUGZMdmlVaWhYKzQrNlNIaGlIdzVGOFBuQUcxaSs3azkxdWQ1N1RmTDkrK3VrbkNoVXFSUG55NWUvWU5qNCtubDI3ZGxHOWV2VjdmdDdCdzMvUzdNVlhzTnZ0N04reFJjZEtpWWhJbHNxY3Z6MUZSRVQrNXVmblMrV0tGYkRaYkt4ZXU5N2Q1VHhRQm9QaG9RL0xRS2FGWllBV0xWcGtLQ3hEOGpGajl4T1dBVmI4c2hxNzNVN2xpaFVVbGtWRUpNc3BNSXVJU0taN29YbFRBRmI5dGhhNzNlN21hdVNmeW1henNmeVhYd0ZvM0tpQm02c1JFWkZIa1FLemlJaGt1cWVyVjhQUHo1ZFRwMDZ6Yi84QmQ1Y2ovMUIvSERqSXlWT244ZlgxcFdybHUxL0hMaUlpY3I4VW1FVkVKTk1GQkdTalhKblNBUHk0WkJuYUxrUHVsc1BoNE9lVnlhUEw1Y3VWSmFlTHpjeEVSRVFlTkFWbUVSSEpkTDQrUHBRclV4cWowY2phalNHY09uM0czU1hKUDh6SlU2ZlpzQ2tVZzhGQXVUS2xDQXpJNXU2U1JFVGtFYVRBTENJaW1jNWtNbEd0YW1XQ0FnTzRlUEVTdjYzZG9GRm15VENIdzhHcTM5WTVwMk5YcjFyNUg3RzVtb2lJL1Bzb01JdUl5QU5SdlVwbHl2K25MRGFialRYck4zQXBNc3JkSmNrL1JFeE1MT3MyYkNRcEtZa3lwWi9VK21VUkVYRWJCV1lSRVhrZ0xCWXpmZDkrQ3c4UEQzYnQza3Y0MXUzdUxrbitJYlp1LzUxZGUvYmg0ZUhCMEFIOXNGZ3M3aTVKUkVRZVVRck1JaUx5d0pRS2ZwSVhYMmhHb3RYS3VNblR1Um9UNCs2UzVDRVhIWDJWRWFNbmtKU1VSSXZubTFDbWRMQzdTeElSa1VlWUFyT0lpRHhRUGJwMXBVU3hva1JHUmZGMjMwRmNpWTUyZDBueWtMcHlKWm9CUTBkd0tTcUtFc1dLMHExckozZVhKQ0lpanpnRlpoRVJlYUJ5UDU2TGJsMDdreTJiUDl0KzM4bDNQeXdoTVRIUjNXWEpReVlwS1ludmZsakM1aTNiOFBiMm9sdlh6aFFxa04vZFpZbUl5Q05PZ1ZsRVJCNG9vOUZJcXhiUDAvUzVobGl0Vm1aOThERy9ybG5uN3JMa0liTnU0eVptZmZneDhRa0pQRnUzTnExYVBJL0paSEozV1NJaThvZ3pPSFRPaDRpSVpJRzR1RGorKzNaZndyWnN4V1F5MGZmdHQzajFsZFlFWk5QNXVvK3k2S3RYK2Y3SG41Z3k4MzFzTmh0VktqM0Y1eC9Qd2R2YjI5MmxpWWlJS0RDTGlFaldPWFhtTE84TUg4WFdiYjlqTnBsNHFkVUxET3o3Tm9FQkFlNHVUZHpnMnJWcmpKMDRqV1VyZnlFeDBVcTFLcFVaTTNJSXhZb1VkbmRwSWlJaWdBS3ppSWhrc1N2UjBmUWVNSVRRemVFQUZNaWZqejV2djBtekpzOWhOcHZkWEoxa0JhdlZ5c3JWYTVneDYwTk9uVDROUU9XS0ZaZzM1ejBDQWpUalFFUkVIaDRLekNJaWt1VVNFaE9aOCtFOFZ2ejZHNmRPbjhGdXQxT2llREZlZktFWnhZc1Z4Y2ZiR3g5dmI3eTh2VEFhRE80dVYrNkQzZUVnUGo2ZUd6ZmlpSXVMNDhSZkovbjIrOFVjUFhZY2c4RkFvUUw1YVZDL0x2MTY5Y0REUStjdGk0akl3MFdCV1VSRTNNSm1zM0hzZUFSaDRWdjU5dnZGSERsNkRBQ0x4WXlQdHcvZTN0NTRlM3RoVUdEK1IzUGNGSmh2eE1WaHRWb0JLRmEwQ08zYXZNalROYXBScEhBaHpTNFFFWkdIa2dLemlJaTRYYUxWeWpmZi9jQjdjK1p5TlNiRzNlVmtDWWZEUWNwWEFRNTRaTDRZOFBIeFlWQy9uclI1c1NWZW5wN3VMa2RFUk9TMkZKaEZST1NoRW5YNUNsZXVYT0ZLOUZWaVltS3cyZXp1THVtQk9IZjJMR3ZXck1adXQ5T3c0WFBreVp2WDNTVTlFRWFqa1d6Wi9Ia3NleEFCQVFIa2VDeTd1MHNTRVJISk1NMS9FaEdSaDhwajJZTjRMSHVRdTh0NDRIYnMyTUhDcithVGtKQkFtZEpQVXJGaVJYZVhKQ0lpSXJjd3Vyc0FFUkVSRVJFUmtZZVJBck9JaUlpSWlJaUlDd3JNSWlJaUlpSWlJaTRvTUl1SWlJaUlpSWk0b01Bc0lpSWlJaUlpNG9JQ3M0aUlpSWlJaUlnTENzd2lJaUlpSWlJaUxpZ3dpNGlJaUlpSWlMaWd3Q3dpSWlJaUlpTGlnZ0t6aUlpSWlJaUlpQXNLekNJaUlpSWlJaUl1S0RDTGlJaUlpSWlJdUtEQUxDSWlJaUlpSXVLQ3dlRndPTnhkaElpSWlJaUlpTWpEUmlQTUlpSWlJaUlpSWk0b01JdUlpSWlJaUlpNG9NQXNJaUlpSWlJaTRvSUNzNGlJdUVWU1VoSkhqeDRsSmlibWptMHZYcnpJZ2dVTGlJNk96b0xLN283TlppTWlJb0xyMTYrbnVYZnQyalVpSWlKSVNrcTY2MzcvL1BOUDdIYjdmZGVYbEpURTFhdFgwNzEvNWNxVmU2clBsZWpvYU9MajR6UGMvdHExYTRTRWhMaDhmbng4UEljUEgrYmF0V3VaVXB1SWlNaTlNTHU3QUJFUitYZTVkdTBhTTJiTW9HM2J0anp4eEJPcDdvV0hoeE1RRUVCd2NERFIwZEcwYmR1VzRjT0gwN0pseTl2MmVlYk1HV2JObWtXTkdqVUlEQXdrS1NtSkhUdDJaS2llYk5teUVSd2NETUNtVFp0SVRFeTh0dy8ydDF5NWNsR3VYRG5uNjlqWVdGNTg4VVVtVDU3TXM4OCttNnJ0K3ZYckdUVnFGQ3RXckNCMzd0d1pmc2FaTTJmbzNMa3pyVnExb24vLy92ZFZiMGhJQ0lNR0RXTENoQWswYU5BZ3pmMmhRNGR5NHNRSlZxeFlnY2xrdXVmbldLMVc2dGV2ejV0dnZza2JiN3lSb2ZmTW5qMmJwVXVYOHIvLy9ZK3laY3VtdXZmWFgzL1JybDA3M252dlBXclZxcFhxT1VlUEhuWCtUa1ZFUkI0a0JXWVJFY2xVTnB1TkxWdTJzR1BIRGhZdVhJaWZueDhBRG9lRGtTTkhVcjU4ZWFaTW1YSmZ6NGlMaTZONzkrNFphdnZVVTAveHlTZWZBREI1OHVRMG85UU9oNE9FaEFROFBUMHhHQXhBOHFoc1VsSVNYbDVlYWZwNzVwbG5VZ1htMjBrWk9UVWFNejZoeTJxMU1tellNSXhHSTYrODhnb0FzMmJOWXRHaVJYZDg3NlJKazFLRlM0QlZxMWJoNWVWRmpSbzEwclNQaVlsaHg0NGRORzNhTk4yd2JMVmFYWTZlcC9EMTljVmlzVGhId3pNYXVyZHYzODRQUC94QS8vNzlLVnUyTE9mT25lUDA2ZE5Vcmx6WlpYdWJ6Y2J5NWN1Wk4yOGUwZEhSL1BqamozZjFKWVNJaU1pOVVHQVdFWkZNRlJBUXdKZ3hZM2p6elRjWk4yNGNreVpOQW1ELy92MUVSVVZSdjM3OSszNkd2NzgvSVNFaDlPdlhqNlNrSk41Ly8vMDBiYlp0MjBiLy92MnBWNitlODlxS0ZTdlN0TnUxYXhkZHUzYmw4ODgvZDQ2SUwxaXdnQTgvL0pDd3NMRDdxdE5tc3dGM0Y1Z25UcHpJdm4zN21EQmhBbm56NWdXZ2F0V3ErUHI2M3ZHOUJRc1dCTUJ1dHhNZkgwOU1UQXdiTm15Z2VmUG1HQXdHYnR5NEFZQ1hseGRHbzVGVnExWmhzOW1vV3JVcUZ5NWNTTk5mOXV6WkNRME5aY0NBQWVrK00yVmtQZVdVU3JQNXp2KzB1SHo1TWlOR2pPRFpaNStsWGJ0MkFIejAwVWRzM0xpUnI3Lyttbno1OGpuYnhzYkc4dVdYWC9MdHQ5OXkvdng1cWxTcHd2RGh3eFdXUlVRa1N5Z3dpNGhJcHF0Y3VUSnQyclJoMGFKMHU4U0xBQUFnQUVsRVFWUkZ0R2pSZ3VyVnE3Tmh3d1lBUm84ZXpaZ3hZNXh0SjArZXpMUnAwMUs5LzkxMzM2Vmh3NFpzMjdhTjgrZlBjK3JVS1FBMmJ0eklnUU1IeUpzM0w1VXFWV0xnd0lHMGI5K2ViNzc1aHRkZmY5MzUvc09IRHpONjlHanExS2xEMjdadFUvVjk5dXpaVksram9xSUF1SFRwRXY3Ky9rQnlTSE00SEduYWVuaDRrQ05IRGdEQ3dzSTRlUENnYzgzdTJyVnJpWWlJb0V5Wk1zVEV4SER5NUVuKytPTVBBTDc5OXRzMG85VU5HalNnVUtGQ3FhN05uRG1UbjM3NmljNmRPOU9vVVNQbjlXclZxbEd0V2pYWFAyd1hqaDgvbnVwekwxNjhtTVdMRnp0ZmYvbmxsNVFxVllxbFM1Y0NNR3pZTUpmOWZQbmxsenp4eEJNTUdUSUVnTDE3OTdKaXhRbzZkKzVNN3R5NXNkdnRCQVFFY1Bic1dXY1lqNHVMUy9OemcrU3A4WDUrZmtSSFI5T3paMDk4Zkh3WU9YS2s4MzYvZnYzWXVuVXJRNGNPNWROUFAzVmVIekZpQkdhem1RWU5HdkRhYTY5UnNtUkpqaDgvanMxbXU2OHA1Q0lpSWhtaHdDd2lJZzlFejU0OUtWV3FGTldyVnljdUxvN0ZpeGRUclZvMW1qWnRDaVN2ZFo0OGVUSk5talNoVXFWS3FkNWJ1blJwQUg3NDRRZkN3c0tjbzVlZmZ2b3BCb09CZXZYcVVhbFNKWW9WSzhhWU1XTVlPblFvMTY1ZG8wZVBIcXhhdFlxSkV5ZFN1WEpseG84Zm4ycDBOeWtwaVdiTm1ybXN0M2Z2M21tdTNkcjI1dW5kTzNmdVpNV0tGYzdhd3NQRDJiVnJGemFialNOSGpoQWFHdXFjcHZ6VlYxODUrM0E0SENRbEpmSEVFMDg0QTNOU1VoSVRKMDVrNmRLbHRHalJnaDQ5ZW5EZ3dBRmlZbUx1S2lqZnFsV3JWcW5XQmg4OGVOQTV0WHY3OXUwY1BueVkxMTU3TGMwVTg5RFFVSll1WFlyRllpRnYzcnk4OU5KTFFQSVhCaXRXcktCZXZYcVVLbFdLeU1qSVZNRWVZTjY4ZWN5Yk55OU5MWDM2OUtGRGh3NE1IejZjUTRjT1VhRkNCZDU5OTEydVhyMUtURXdNMGRIUlhMbHloY2pJU0JZc1dFRE5talVCYU5La0NUMTY5RWcxb2p4dTNEaXlaY3ZHZSsrOWQ4OC9HeEVSa1l4UVlCWVJrUWZDeDhmSEdUaVhMRm5DMWF0WDZkYXRtek9jUlVaR01ubnlaTXFXTFV1VEprMWM5cEd5MWpsbDJ2U0NCUXNvWHJ4NHFqWU5HalRBWXJFd2FOQWdsaTVkU2t4TURPM2F0YU5Qbno3cGprRDI3ZHVYNTU1N0RraWVLdDZ2WHo4Kyt1Z2ppaFl0Q2lRSDlTKysrSUxseTVjNzN6Tmh3Z1JpWTJPZHIzdjI3RW5QbmoySmpvNm1mdjM2REJzMkxNMm1YMTk4OFFXelo4OG1ORFRVT1ZYNXdJRURkT2pRSVZXUVAzUG1ERC85OUJNdFdyUmcrUERoT0J3T3hvOGZ6NVVyVjFpMmJGbUdwam03VXFGQ2hWUS9XeDhmSDJkZ25qZHZIamx5NU9DdHQ5N0N3OE1qMWZ0U1JvZ3RGc3R0Ky9mMzkyZkNoQWxBOGpUcmFkT20wYkpseTFUcmtLT2pvNWt5WlFxZW5wNEExS3RYajNQbnptRTJtN0ZZTEpRb1VZS2dvQ0FDQXdNSkNBamc1NTkvNXBOUFB1SEpKNThFb0dIRGhtbW1YMGRGUmFXYXRpMGlJdktnS0RDTGlFaW1pWWlJWU5PbVRjN1hOV3ZXcEZpeFlwak5abXJWcXBYaHpiSXk0dlRwMCt6WnM0ZlEwRkJDUTBPeFdDeFVybHlaM2J0MzgrMjMzN0p2M3o0cVZhcEVrU0pGS0ZLa0NLVktsWEsrMTlmWDF6bTFPbHUyYkVEeTJ1dVVhejQrUGdETzF3Q2VucDZwQW5OR3hNWEZZVGFiVXdYZWxJM0ZiZzdNaFFvVll1Yk1tYzROdTc3Kyttc09IVHJFbENsVFNFaEl1S3VqbFZKcXY1MndzREIyN3R6SnNHSEQwb1JsK1ArMTEzY0t6SjZlbnM0UjV1UEhqd1BKSWYzbVVlZVU2ZlFwZmJWcTFZcFdyVnFsMjJlWk1tV0lpSWlnU0pFaUFPemJ0eS9WUm1aLy9QRUhaODZjb1huejVuZjhuQ0lpSXZkTGdWbEVSRExObjMvK3llelpzNEhramFjQ0F3T3hXQ3o0K2ZuUnNHRkRWcTVjNld5YkVnTDM3ZHZuSEgyOFdaVXFWVklGMXB0Tm56NmRyNy8rR29BU0pVcnd4aHR2VUw5K2ZYYnMyRUhmdm4wNWRPZ1F2Lzc2Szh1V0xTTXFLb3FubjM2YVdiTm1PZDkvNHNRSnRtN2RDc0N4WThlQTVDQ1dzb1AycVZPbmNEZ2N6amJ3LzJ1ZE04SnV0Mk0wR29tTmpYWHVFbjZyVzBlL1UwTGgwYU5IbVQxN050V3FWYU4rL2ZvTUhEaVFkZXZXWmZqWjc3NzdicW92QjF5cFhyMDZ4WW9WbzBDQkFpeGV2RGhOZ00xb1lMNVp5dS96MXNCdXRWb0JVZ1h6VHAwNmNlVElFWmY5QkFZR09qZG5xMUtsQ3A5KytpbWZmZmFaODRzR3U5MU9VRkFRalJzM3puQnRJaUlpOTBxQldVUkVNazNEaGcxcDJMQ2hjNW95SksvMW5UcDFxck5OeWpuSUhoNGVlSGw1OGZQUFA3TnMyYkkwb1huR2pCbHBBbk5JU0FqejU4L25oUmRlb0dEQmd0U3FWY3M1WGZmbzBhT01IajJhMmJOblU3ZHVYZXJXclFza24rZDdhNGhidEdnUlAvNzRvL08xbDVjWE0yYk1TTlhHYkRiVHIxOC81MnVyMWNwLy92T2ZkRC83NWN1WCtmbm5uOG1SSXdkejU4N2xxYWVlNHV6WnMyaytnNnNSNWhTeHNiRzg4ODQ3SkNZbU9zOHlidGV1bmZPejNHcjgrUEVVS1ZMRXVkTTBRTGx5NVp3YmthWEhhRFJTcjE0OTV4Y1BRVUZCcVo3aEt1VGVTV1JrSkFDUFBmWllxdXMzLzc1VHhNZkhFeHdjbk9hODV1Ky8vNTZkTzNjNlg4K1pNNGM5ZS9adzVjb1ZIQTRIQm9NQlB6OC95cFVyaDdlM2Q0WnJFeEVSdVZjS3pDSWk4a0M5OE1JTHZQRENDODdYdlhyMXdtcTE4dEZISHdISnV5TkhSVVV4Zi83OE5PL2R1WE1uNGVIaGJONjhHVWdPVU43ZTNyejY2cXUwYnQwNlE4Ky9lU2RxbzlGSSsvYnRhZENnQVdYS2xBR1NweEwzN05renpSRlV0MXE1Y21XcTg0Z2pJeVBadVhPbmN4UjY4dVRKQUhUdjNwM3k1Y3Z6NVpkZjRuQTRxRjY5ZXFwK1VrYVdVNEp6aXNURVJQcjM3MDlFUkFTQU14QldxRkNCQ2hVcXVLeHA4dVRKNU1xVks4MGE4S05IandMSk8weVBHREVpM2MvVXExY3ZkdTNheFlnUkk1Zy9mejdGaWhVRC92Lzg2THNaWVQ1OStqUkFtdlhHS2VINzFpOUVnb0tDcUZxMWFxcHJJU0Voemo4Zk9IQ0FnUU1ITW1uU3BEUkhrUjA4ZUpEaXhZdmZWWDBpSWlMM1FvRlpSRVN5VkhSME5EbHo1a3ozZmxKU2tuUE43NHdaTXpoNDhLQnpsSGJVcUZFODk5eHpXQ3dXWG5ycEpjNmRPK2Q4WDhwdTFmMzc5MDh6ZXZ2MTExK1RtSmpJK2ZQbnFWU3BFbGV1WEhHR3MwOC8vWlRJeUVqaTR1SlNCYlpiK2Z2N084OS9EZzRPWnV6WXNZU0doanBIcjl1M2IwLzc5dTJkbjYxV3JWcDA2OWFOOFBCd1pzMmE1ZHhjNjlhZ0RIRGp4ZzM2OWV2SGpoMDdLRisrUEx0Mzc3N2p6ekVqYnJkTE5pUUg0a21USnRHMmJWdmVlZWNkdnZycUs3eTh2TklOdWJlemQrOWVzbWZQVHE1Y3VWSmRUeGxodnJXdkRSczJPSGZDVHBHVWxPUThiem9oSVlIejU4K1RrSkNRcXY2UFAvNllrSkFRdW5YcnhuLy8rOThNMXljaUluSXZGSmhGUkNUTHhNZkhjK1RJRWFwVXFaSnVteTFidGpCNzltdysrT0FEZXZic1NjR0NCVGwvL2p4ZHUzWWxPRGpZT2FyWXFWT25OQ08rbjMzMkdTMWF0SEJ1R0pVaWUvYnNmUERCQjZtbVlRUE9ZNStNUmlPalJvMUtVOHZOOTI4MmVmSmsyclJwUTZkT25TaFlzQ0FOR3pha2JObXlxYjRJU0JsSkxsNjhPQXNXTENBME5KUng0OFk1dnd4STZSdVMxMDl2Mzc2ZG9VT0hZalFhTXkwdzMyNlg3QlQ1OCtlblY2OWVUSmt5aFdYTGx0R21UUnNTRXhNeEdBeTMzWjA3UGo2ZVhidDJVYWhRSVlLQ2d0aXlaUXUxYTlkTzB5N2xmT1piQTNPbFNwWG8wNmRQcW1zTEZpeGd5NVl0cWE3WjdYYldyMS9Qb2tXTDJMWnRHd0VCQVhUdjNqM04rZG9pSWlJUGdnS3ppSWhrbVhuejVwR1ltTWd6enp5VGJwdkxseTl6N05neHZMMjluVk4yejU4L242YmQ4ODgvbityMTBhTkgrZXl6ejNqbW1XZW9VYU5HbXZhREJ3OW04T0RCenRlSER4K21ZOGVPdEc3ZG12NzkrNmRwSHhJU1F0KytmV25UcGcyREJnMUt0OTZVamNKdXRXYk5Hb3hHSTNQbnptWHo1czFNbXpZTnU5M3VES0h4OGZIWTdYWWlJeU9wWExreU0yYk1vSGJ0Mml4WnNpVGRaejBvYmRxMElXL2V2TTZOeCtMajQ5TUUzTmpZV0U2ZVBBbkE2TkdqaVlpSWNKNGZmZVhLRmVMajQybllzR0dhdnVQaTRvRGtkZUkzOC9QejQ0a25ua2gxTFNnb0tNMzcrL1hyUjF4Y0hBVUtGS0JmdjM2MGF0Vks2NWRGUkNUTEtEQ0xpTWdEbDVpWXlOeTVjNWsvZno2TkdqVktkYnlVajQ4UGh3NGRJajQrSHFQUlNGaFlHTGx6NTA1M2QrbkV4RVFPSHo2YzVucktHdHFJaUFqOC9mM1QzQzlkdXJSenBEZ3VMbzRoUTRaZ3RWckpsU3NYNTg2ZEkwK2VQTTYydTNidFl0aXdZUlFyVm96ZXZYdmY5ZWU5Y3VVS1M1Y3VwVXFWS2dRR0J0S2tTUlBxMXEyTHQ3YzNGeTllQkpKM2xUNTc5aXd0Vzdiay9mZmZkems2bTFVTUJrT3FvNXZpNHVLY0FmZTMzMzdqNDQ4LzVzU0pFMER5Wm1oK2ZuNTA2dFNKeXBVclU3aHdZZHExYTBmQmdnVmRmaEdTWG1DKzA1VHNGT1hMbDZkOSsvWlVyVnJWT1ozOWl5KytJRy9ldkM0RHVvaUlTR1pTWUJZUmtVeTNmLzkrSUhtazh0cTFhN3o4OHN1Y08zZU9CZzBhTUhyMDZGUnQ2OWF0eXkrLy9FTE5talV4R0F3NEhBNTY5ZXFWYnQrUmtaRjA2dFFwM2Z2VHAwOTNlVDBrSk1TNTN0aGlzVEJvMENEV3JsM0xGMTk4d1h2dnZVZng0c1dwVmFzV0pwT0p6ejc3akpJbFN6Sm56cHk3V3NlYll0YXNXY1RIeDlPbFN4Zm50WlJSMFpSem55TWpJNG1JaU1CdXQ2ZlpXZHJkcmwyNzVxelh6ODhQZzhGQXUzYnRxRktsQ3BVcVZYTGVzOXZ0OU8vZm42aW9LRWFNR09GeTUrK1VLZG0zQnVhTVRzbnUxS2tUbFNwVlNuVXRMQ3dNbzlHb3dDd2lJZytjQXJPSWlHU3FrSkFRQmc0Y2lKK2ZIeDkvL0RIQndjRjA2dFNKWExseXVSeUJyRisvUGovKytDTi8vZlVYQVBueTVhTjQ4ZUtwMnFUczJtd3dHTWlWSzFlYXRjZ0FKMCtlcEcvZnZnd2ZQdHpscnRJM1QrTTFtODFVcTFhTmF0V3FNWGp3WU5hdlg4L2t5WlA1L1BQUG5XM3k1czNMN3QyN3FWcTFhcHBqcVc2V2NtWnhpbFdyVnZIenp6OVR0MjVkS2xhc21LYTlsNWNYUVVGQi9Qbm5uOFRGeGVIcDZVblJva1hUN1Q4OUNRa0p6bEg1OUl3Wk00Yng0OGM3WDkrOGJqbzlpWW1KSERwMGlQejU4d1BKWnpaLy8vMzNhZHBaclZiR2pCbkRwazJiYU4yNmRhb1I2cHNkT25RSXM5bWM1bmd0VjFPeUF3TURuYVBJS2YrLzllY0xjUGJzV1NwWHJuekh6eUlpSW5LL0ZKaEZSQ1RUYk4rK25RRURCbEM2ZEdsbXpKaEIvLzc5NmR5NU0xV3FWS0Y4K2ZKY3VIQUJzOW1NeVdUQ2FEUmlOQnBKU2twSzlkOWZmLzNGcGsyYnFGV3JGaEVSRVVSRlJiRnAweVlnT1ZDWnpXWUtGeTZjNXRrcG9mcnh4eDkzZVQrRjNXN240c1dMSERseWhJTUhEL0w3Nzcrelo4OGViRFliZGVyVW9XSERodnorKysrc1c3ZU9kZXZXWWJGWXFGeTVNclZyMTZaMjdkck9qYjNDdzhPSmlJamc0TUdEUVBMSWNXaG9LTysrK3k0NWMrWmsrUERoNmRaUXJWbzFWcTllamNWaW9VS0ZDcmZkWEN2RjJiTm5tVHAxS3I2K3ZuaDdlM1A0OEdHU2twSW9VS0JBdXU5NTVwbG5LRm15cFBQMXNXUEhXTDE2dGZOMVFrSUN3NFlOSTArZVBQajcrMk15bVFnTkRTVXFLb3FYWG5vcDNYNGpJaUlZUFhvMGUvZnVwWDc5K2d3Y09CQ0ExYXRYczNyMWFnSURBN0ZZTEVSRlJiRjI3VnBxMUtpUjdtZThlUEVpWjg2Y3dXNjNzM1hyVmg1Ly9IRUE1LysvKys0N1ltTmpuZTMzNzkvUCtmUG5DUTRPdnVQUFRFUkU1SDRwTUl1SVNLYkpreWNQK2ZQblorYk1tUVFFQkRCdjNqeVdMRm5DeXBVcitlcXJyMUx0YW4wblRaczJaZCsrZlN4Y3VCQ0x4VUxidG0zdmUrcHk3OTY5Q1E4UGQ0WnJMeTh2eXBZdFMrL2V2YWxmdjc0enBEVnExSWpCZ3dlemZmdDJmdjMxVjlhdlg4L216WnRadm53NVgzenhCWkI4Zm5QSzlPK1VzNUtYTFZ1R241OGZIMzc0SVlHQmdlblc4ZFpiYjNIdzRFR3VYYnZHVzIrOWxhSGFzMmZQVGxoWW1IUEUxY1BEZzhxVks5TytmZnQwMzFPblRwMVV1MlN2V2JNbVZXRDI5UFRrMEtGRHJGKy8zbm5OYkRiVHBFa1RYbnZ0dFhUN1hiaHdJZnYyN2FOVHAwNzA2TkhET2NydDYrdExhR2lvODFncXM5bE14WW9WR1RKa1NMcDlYYnAwaWJGangySXdHSGpzc2NlY1A0ODhlZkx3K3V1djg5MTMzN0Z4NDBabmV5OHZMK3JVcVVPelpzM1M3Vk5FUkNTekdCd3BCMWVLaUloa2d1dlhyNmZadUNsRlltSWlTVWxKMk8xMmJEWWJEb2ZET2RKc01CZ3dtVXpPLzZlTVNLYjhOZVhxL09LN3RXWExGclp0MjBiaHdvVXBVYUlFSlV1V3pORG9ydFZxWmZQbXplVE9uVHZWTkdLSHcrSDhEQ21pbzZOdkc1YXpRbEpTRWhjdlhpUW9LQ2hETzBvbkpTV1JrSkNBMVdvbFc3WnN0NTNtbmRMK3lKRWo2WTd5T2h3T2JEYWI4L2NwSWlMeVQ2WEFMQ0lpSWlJaUl1TEM3YjlDRmhFUkVSRVJFWGxFS1RDTGlJaTR3WTRkTzJqWXNDRzFhOWRteDQ0ZDdpNUhSRVJFWEZCZ0ZoRVJFUkVSRVhGQmdWbEVSRVJFUkVURUJRVm1FUkVSRVJFUkVSY1VtRVZFUkVSRVJFUmNVR0FXRVJFUkVSRVJjVUdCV1VSRVJFUkVSTVFGQldZUkVSRVJFUkVSRnhTWVJVUkVSRVJFUkZ3d3U3c0FFUkdSZjd1NHVEaWlvNk5UWFl1S2lzSm1zK0Z3T0lpS2l1TGN1WE9wN2djRUJPRGo0NU9WWllxSWlNZ3REQTZIdytIdUlrUkVSUDdOOXV6WlE1Y3VYZTdxUGZQbXphTml4WW9QcUNJUkVSSEpDRTNKRmhFUmVjQktseTVOM3J4NU05dytUNTQ4bEN0WDdnRldKQ0lpSWhtaHdDd2lJdktBbWMxbVdyWnNDWURENGNEVjVLNmJyemR0MmhTTHhaS2xOWXFJaUVoYUNzd2lJaUpab0U2ZE9uaDdlMk13R05KdFl6QVk4UGIycG1iTm1sbFltWWlJaUtSSGdWbEVSQ1FMNU15WmsrRGc0RHUyQ3c0T3ZxdnAyeUlpSXZMZ0tEQ0xpSWhrQVI4ZkgwcVhMdTE4ZmZPMDdKdi9YS1pNR1FJQ0FySzBOaEVSRVhGTmdWbEVSQ1FMbUV3bVNwUW9nYSt2YjdwdHZMeThlUExKSjdWK1dVUkU1Q0dod0N3aUlwSkZ5cGN2VDFCUVVMcjNmWDE5S1ZPbVRCWldKQ0lpSXJlandDd2lJcEpGOHVYTFI0a1NKWndiZjkyOE03YkJZS0JvMGFMa3k1ZlBuU1dLaUlqSVRSU1lSVVJFc2xDelpzM1N2ZmZTU3k5bFlTVWlJaUp5SndyTUlpSWlXYWg2OWVwa3o1NDkxVFdEd1VCZ1lDRFBQUE9NbTZvU0VSRVJWeFNZUlVSRXNwQ0hod2ZQUHZ0c212T1k2OVNwZzRlSGg1dXFFaEVSRVZjVW1FVkVSTEpZOCtiTlU0VmpEdzhQR2pkdTdNYUtSRVJFeEJVRlpoRVJrU3lXTzNkdTh1WExoOEZnd0dBd1VMaHdZZkxueisvdXNrUkVST1FXQ3N3aUlpSlp6TWZIaCtEZ1lPZnI0c1dMNCsvdjc4YUtSRVJFeEJVRlpoRVJrU3ptNmVsSmhRb1Y4UEx5d21LeFVLRkNCWHg5ZmQxZGxvaUlpTnpDN080Q1JFUkVIa1ZseXBRaE1EQ1ErUGg0eXBRcDQrNXlSRVJFeEFVRlpoRVJFVGNvV2JJa2hRb1Y0dHExYTVRc1dkTGQ1WWlJaUlnTENzd2lJaUp1MHFoUkkwNmVPc1gxR3pmdzlmRnhkemtpSWlKeUM2MWhGaEVSY1FPNzNjNlZtR3Q4KytOeWhyNDdsa3VYSXQxZGtvaUlpTnhDZ1ZsRVJDU0xPUndPbHEvOGxWa2Z6dVBjaFF2OHZHSVZVMmZPSmlZbTF0MmxpWWlJeUUwVW1FVkVSTEpRVWxJU0M3NytqbEhqSjNQMWFnejE2OVltZTFBUVB5eGR4b0NoSXpoejlxeTdTeFFSRVpHL0tUQ0xpSWhra1pTd1BIbjZMSzdHeFBEaUM4MllNbjRVUXdmMUpUQXdnRFhyTmpKcS9HVE9uYi9nN2xKRlJFUUVCV1lSRVpFc1liZmJXYkpzT2JQbXpDVStQcDVuNjlibW5YNjlDUW9NNUlWbVRlbmQ0MDE4ZlgxWXUzNFRrNmJOSlBycVZYZVhMQ0lpOHNnek9Cd09oN3VMRUJFUitUZExTRXpraXkrL1pzN2MvM0hqeGcxYXQyeEIvejQ5eUpramg3T056VzVuK1lwVmpKOHluY2lveTlTdVZZT1JRd2RScEZBaE4xWXVJaUx5YUZOZ0ZoRVJlWUNzMWlUZS8vQmpQdmw4QVZhcmxkYXRXakJpOEVCOGZkTWVJK1Z3T0ZpMjRoZkdUSnpLbFN2UlZLMWNrU2tUeGxBZ1gxNDNWQzRpSWlLYWtpMGlJdktBMkd3MnZ2dGhNWi9PLzRyRXhFUWFOYWpQd0w0OVhZWmxBSVBCUUxNbXp6R3c5OXY0K2ZteWRmc09SbytmVE5UbHkxbGN1WWlJaUlCR21FVkVSQjZJdUxnNC92ZkZsOHo5Mytja0pDVFM5cVdXOU8vZGcreEJRWGQ4cjkxdVorV3EzNWd3ZFFibkwxeWtldFhLREg5bkFNRlBsc3lDeWtWRVJDU0ZBck9JaUVnbVMwaE1aTWFzRC9qaXE2K3gyZXgwNnRDT2ZqMjc0K1BqbmVFK0hBNEg2emVHTUdUa0dDNUZSdkdmc3FXWk1uNDBKWW9YZTRDVmk0aUl5TTAwSlZ0RVJDUVRKU1Vsc2ZDYlJjeGYrQzFKU1RhYU5tNUk3KzdkN2lvc1EvTDA3THExYXpHZ1QwLzgvZjNZczI4L0k4ZE81TUxGaXcrb2NoRVJFYm1WUnBoRlJFUXl5YlhyMS9uNGY1L3p5ZWRmWXJmWmFQOUtHM3AxNzBaZ1lNQTk5K2x3T0ZpMWVnMFRwNzNINlRObktWTXFtREVqaGxEK1AyVXpzWElSRVJGeFJZRlpSRVFrRTF5L2ZvT3BNMmZ6OWFJZmNOanQvTGRMSjNwMmZ3TXZMNi83N3R2aGNCQVN0b1YzaG8vaXdzVkxCRDlaa3ZHalJsQytYSmxNcUZ4RVJFVFNveW5aSWlJaTk4bHFUV0x1L3o3bjYwWGZZN1BaYU5Hc0NXLzl0MHVtaEdWSW5wNWRxMloxaGd6c1MwQkFOZzRlK3BNUm84ZHo5dHo1VE9sZlJFUkVYTk1JczRpSXlIMklpWW5sdlRseldmamRJaHdPNk5qK1pYcSs5Vit5K2Z0bityTWNEZ2ZyTm9Rd2R0SlVUcDQ2VGNrU3hSazdjaWlWSzFiSTlHZUppSWlJQXJPSWlNZzlpNG1OWmRLMDkxajA0MUpNUmlQZDN1aE05LysranBlbjV3Tjdwc1BoWUhQNE5vYU5HcGNjbW9zWFkreTd3eFNhUlVSRUhnQk55UllSRWJrSENZbUp6Sm43Q2Q4di9nbUFWMTl1elp1dmQzNmdZUm1TcDJmWHJGNlZFVU1HRUJnWXdKOUhqekZrNUJoT25UNzlRSjhySWlMeUtOSUlzNGlJeUYyNkVoM045RmtmOE4wUFN6Q1pUSFJxL3dvOTMvb3Z2cjQrV1ZySGhwQlF4azJhenZFVEVSUXVWSkRSd3dkVHEyYjFMSzFCUkVUazMweUJXVVJFNUM1Y2lZNW0vT1FaTEZtMkhMUFpUTSszM3VDTnpoM3g5UFJ3U3oxYnQrOWc2TWd4blBqckpFVUtGV1RzeUtIVXFGN1ZMYldJaUlqODIyaEt0b2lJU0FaZHUzNmQ5K2JNWmNteTVSZ01CanExZjRYWE8zVndXMWdHcUZxNUlpT0dEQ1I3VUJBbi9qckprSGZIY3VEZ1liZlZJeUlpOG0raUVXWVJFWkVNdUhqcEVoT216bVQ1eWwreFdDejh0OHRydk5tMU05N2UzdTR1RFlETjRkc1lQV0V5UjQ0ZUoxK2VQSXdaT1pRNno5VEVZREM0dXpRUkVaRi9MQVZtRVJHUk80aU11c3pvOFpOWnNXbzFucDZlOU83UmpTNGQyK05oc2JpN3RGUjI3TnJOc0ZIaitmUElVUXJrejhmb0VVT29VNnVtdThzU0VSSDV4OUtVYkJFUmtkdUlpWTFsNm96M1dmbnJiM2hZTEhSNTdWVTZkMmozMElWbGdJb1Z5ak5oOUhBSzVNL0hxZE5uR1BidVdQYnMrd045Tnk0aUluSnZOTUlzSWlLU2p0Tm56akpoeWt4Vy9iWUdiMjl2ZXI3NUJwMDZ0TVBMNjhFZUhYVy85dTAvd1BCUjQ5bTMvd0M1Y3VaaytEdjlhZkpjQTR4R2ZVOHVJaUp5TnhTWVJVUkVYTGh3OFNLRGhvMGlKR3dMWGw1ZTlPL2RnOWZhdll6RlluWjNhUm55eC82RERCczFqbjM3RDVBangyT01IVG1VaHZYcmFrMnppSWpJWGRCWHpTSWlJcmU0ZWpXR0NWTm1FQksyQlU4UEQ3cDJhaytIVjlyOFk4SXlRSm5Td1l3Wk9ZUkNCUXNRR1JuRmlERVQyUGI3VGszUEZoRVJ1UXNhWVJZUkVibkppYi8rWXZ6azZhemJFSUtmbnk5OTNuNlRWOXUyY2V2UlVmZmp3S0hEakprd2hXMi83eVF3SUlCaDcvU254Zk9OTVp2L09lRmZSRVRFWFJTWVJVUkUvbmJtN0RrR0RYdVhMVnUzNCt2anc0Z2hBMm4xUWpQTUpwTzdTN3N2eDQ2ZllNQ1FrZXpaOXdmWmd3SjVkOWc3UE4rNGthWm5pNGlJM0lHbVpJdUlpQUJSbHk4emR1SlV0bXpkanFlbko5MjZkcUpWaStmLzhXRVpvRmpSSW94OWR5aEZDaGZpOHBWb1JvMmJUTmlXcmRqdGRuZVhKaUlpOGxEVENMT0lpRHp5L2p4eWxORVRwckJsNjNZQ0FyTFJwOGVidEd2N0VwYUg4T2lvKzNIMDJIRkdqcDFJK0xiZjhmUHpaY2lBdnJ6WXN2bERlVVNXaUlqSXcwQ0JXVVJFSG1tSGp4eGwyTHRqMmJsN0wzNSt2b3dlUHBqbVRSdGoraGVNTEx0eUl1SXZCZ3daeWE0OWV3a0l5TWFBM20velNwc1hkZVNVaUlpSUMvcmJVVVJFSGxrWEwxMWkyTHZqMkxsN0w5NWVYcnoxUnBkL2RWZ0dLRks0RUJQSGpLQllrY0pjdlJyRDVPbXpXTDh4Qkp2TjV1N1NSRVJFSGpvYVlSWVJrVWZTN2ozN0dEMXhDbnYyL2tGZ1lBQUQrL1RrcFZZdHNEd2l1MGNmUHhIQm1JbFQyUlM2R1I5dmJ3YjBTUjVwOXZUMGRIZHBJaUlpRHcyTk1JdUl5Q1Buek5selRKcjJIbnYyL2tGQVFEWkdEWDJIdGkrMWZHVENNa0RSSW9VWk0ySUl6enhkZ3h0eGNiei80VHhXcjFudjdySkVSRVFlS2dyTUlpTHl5RWxNVE9UYWplc0E1TXlSZzBJRkN6eVNhM2dEQXJKUklGOWVqQVlEOFFrSnpwK0ppSWlJSkh2MC9uVWdJaUtQdkNLRkM5R3ZWM2R5UDU2TG84ZU8wMy9JQ0RhRWhQSW9yVks2RWgzTnVFblQrZTdIcFdBdzhPckxyV25jOEZsM2x5VWlJdkpRMFJwbUVSRjVKRGtjRHZiK3NaL3V2UWR5N3Z4NWN1Yk13YWhoZzNtdVFUME1Cb083eTN1Z0xsK0pac0NRNFd3SzNRSkF2OTQ5NlBUcUsvajRlTHU1TWhFUmtZZUxScGhGUk9TUlpEQVkrRS9aTW93Wk9ZVGNqK2ZpMHFWSXhrK2V4bzVkdS8vVkk4M1JWNjh5WnNKa05vWnN4bVEwMHJIOXk3emVzYjNDc29pSWlBdW1VYU5HalhKM0VTSWlJdTVTcEZCQmloVXB3czdkZXpoejloeGJ0KzhnZjk0OEZDMVMrRjgzMGh4MStUSmpKMDVseGFyVkdBeEd1cjNlaWJmZWVCMWZYeDkzbHlZaUl2SlEwcFJzRVJFUllQL0JRN3pkWnhCL25UckZZNDlsWjlUUWQyanlYSU4vVFdpK2VDbVNnVU5HRUxwbEswYWprWUY5ZS9KYXU3WjRlWG01dXpRUkVaR0hscVpraTRpSUFLV0RuMlR5K0hmSmx6Y1BVVkdYR1Q5bEJsdTM3L2hYVE0rK2ZPVUtvOFpQSW5STE9CYUxoUjdkdXRLcFF6dUZaUkVSa1R0UVlCWVJFZmxibFVvVm1UQjZCSVVLNU9mOGhRc01HREtDVmF2WC9LTkQ4NFdMbHhnMWJqS3IxNnpEYURUeFp0ZE92Tkg1TlR3c0ZuZVhKaUlpOHREVGxHd1JFWkZiSERyOEo3MEdET2Jvc1JOa0R3cGl4T0FCTkd2NjNEL3VyT2J6Rnk3U2Q5RC9zWGZ2Y1RuZi8rUEhINTBQMGtGS0paSEs2RUE1VlE0ajU1a1oyeHcyNXhuMldjTWN4bXlHd2s2R0dYYWVZV1BzcExHUHczd2NRNVFrMFZtU3FGUlVPbmQxWGI4Lyt2WCtTdVZNRHMvNzdlYkdkVjN2Ni8xK3ZWUHZydWY3OVh3K1h4OFFlandjWFYwZFpzOTRoeEhEWHNIQXdLQ3VoeWFFRUVJOEZoNnYzL3hDQ0NIRVE5RHltUlo4SERpUEp2YU51WEwxS2g4dFdjYmUvUWNmcTVubTlJekx6Ri80Q2NmQ2pxT25wOGRVL3pjWjllcFFDWmFGRUVLSU95QmRzb1VRUW9nYTJObmE4SXlMTTZlaW9rbTllSWxqWWVGWU4yeElDeGVuUjc0UldGcDZCbk1YTEdMdmdXRDA5ZlR3Zi9NTlhoODlRbXFXaFJCQ2lEc2tLZGxDQ0NIRVRaeE5Pb2YvdEZuRUp5UmlabWJLKys5TzQrVkJBeC9aOU94TGFlbE1tL1UrWWVFUjZPdnBNZS85V2J3OGVDQUcrdTZ4ME1ZQUFDQUFTVVJCVlBwMVBUUWhoQkRpc2ZOby9yWVhRZ2doSGhGT3pSMzVaT0Y4WEp5YWs1dWJ4MmZMVnZMdm5uMlBaSHIycGJSMFBneFlURmg0Qk1aR1JreWY2cytRbDE2VVlGa0lJWVM0UzVLU0xZUVFRdHlDVFNOcjNOMWNPWGtxaXRTTEZ3a0pEY1Bjekl4V0xaOUIreEZKejc2UWVwRzVBWXM1RUh3WWZYMTkzcDAraFpIRGgwak5zaEJDQ0hFUEpDVmJDQ0dFdUUxbnp5VXpiZFlIbkQ0VGpiR1JFUis4TjRPaEx3MUNSMGVuVHNkMS9rSXEvbE5uRWgwYmg2R2hJUXMrbU0zZ2dRUFEwOU90MDNFSklZUVFqenRKeVJaQ0NDRnVrNU5qTXo1YU1KZVd6N1Nnc0tpSUpjdFdzcU9PMTJsT3ZYaUplWUVmRVIwYmgwbTllc3lhTnBtWFhwUmdXUWdoaExnZkpDVmJDQ0dFdUFQVzFsWjR1THNTRXh2SCtaUUxIQTBObzM1OWs0cjA3SWZjQ0N3cCtUenZ6MS9FNFpCakdCa1pNbXZhVklZUGVRbDlxVmtXUWdnaDdndEp5UlpDQ0NIdVFuckdaZjR6WlFhUlVhY3JndFhwVXhnNWZPaERTODgrbDN5ZS8weWRRWHpDV1l5TURGbis2V0w4dW5WRlQwL3ZvUnhmQ0NHRWVCcElTcllRUWdoeEYyd2FXYk40d1FlNHRXcEpVVkV4eTFkK3pkYi83a1N0Vmovd1k1OVB1Y0FIQ3hZUm4zQ1craVltdkRmakhYcjM5Sk5nV1FnaGhMalBKQ1ZiQ0NHRXVFdFdWZzN4YXVOQmJGd0N5ZWRUT0hvc0RFTWpBOXhkV3oyd21lYUVzMG04UDM4aHg4TENxV2RzelB1enB2UEtTeStpcXlzMXkwSUlJY1Q5SmluWlFnZ2h4RDNLdUh5WnQ2Zk5JandpRWdNREE5NSs4dzBtalI5NzM0UFk2SmhZcHM2Y3c5bHp5ZFEzTVdIcEp3dnAvbXdYQ1phRkVFS0lCMFJTc29VUVFvaDcxTWphbW84RDUrSFZwalVsSlNWOC9kMGF0bXo5NzMxTnp6NlhmSjQ1OHhkeTlsd3lwcWIxZVgvV2RIcjZkWk5nV1FnaGhIaUFKQ1ZiQ0NHRXVBOGFOTENnZlRzdnppV2Y1K3k1Wkk2R2hxR3ZwNGViV3l0MDd6RTlPem8yanJrTEZuRXlNb3I2OVUyWU8zc21nd2NPcVBQMW40VVFRb2dubmFSa0N5R0VFUGRSOXBVcnpKa1h5UC8ySGtCZlg1OUo0OGZ5OXB0djNIVkRycWpUMFV4OWR3N0o1MU13TXpYbHk2V2YwTW1ub3dUTFFnZ2h4RU1nS2RsQ0NDSEVmV1Rab0FFTFBuZ1A3dzd0S1MwdDVZZWYxdlBuMzlzb0x5Ky80MzBsSkNZeFoxNGd5ZWRUTURjelk5R0NEK2pTeVVlQ1pTR0VFT0loa1pSc0lZUVE0ajZyWDkrRTltMDl1WGdwamZqRXN4d05QUTVBR3crMzI2NDVqam9UelFjTEZoSjFKZ1p6TXpQbWZ6Q0w1L3Iwa21CWkNDR0VlSWdrSlZzSUlZUjRRSEp5Yy9rdzhDUCt1K05mOVBUMG1EQnVOSlAvTXhFREEvMmJ2dS80aVpPOCsvNDh6cWRjd056Y2pGWExQc1duWXdlMHRTVXhUQWdoaEhpWTVEZXZFRUlJOFlDWW01bnh3YXpwK0hwM29LeXNqQi9YL2NMYVh6YmVORDA3Nm5RMEh3Wit4UG1VQ3pTd01PZVR3SG40ZW5lVVlGa0lJWVNvQTVLU0xZUVFRanhBSmlZbStIUnN4NlZMNmNRbEpCSis0aVFhRFhpNHUxWnJCQllXSHNIY3dNWEV4aVZnYWRtQUJlL1Bwayt2SGhJc0N5R0VFSFZFVXJLRkVFS0loeUEzTjQvNWl6OWg2ejg3ME5YVlpleklWNWsyNVMyTURBMEJPSGpvQ0I4c1dNVEZTMmxZTld6STZpOCtvNjFuR3dtV2hSQkNpRG9rdjRXRkVFS0loOERNekpTNXMyYlF1NmNmS3BXSzlSczNzV2JkTDZoVUtzTENJMWl3K0ZNdVhrckRwcEUxSHkvOGtQWnR2U1JZRmtJSUllcVl6REFMSVlRUUQxRjZ4bVVXZmZJNTIzZnR4a0JmbjFFamhyRjNmekJKNTVKcFpHM0ZvZ1Z6OFh1Mml3VExRZ2doeENOQUFtWWhoQkRpSVNvcksrUFlzVkNXclZoQjVKbDQwTkpDQnpWbXBxYk1uL2NCL2Z2MmtXQlpDQ0dFZUVSSXdDeUVFRUk4QkFrSkNmejU1NS9zMnJXTDNOeGNOQm9OdHZZT3hDYWV4OXhZQnpRYXRMVzFjWEZ4b1gvLy92VHYzeDlMUzh1NkhyWVFRZ2p4VkpPQVdRZ2hoTGlQTkJvTjJkblpYTGh3Z1pTVUZJNGZQMDVFUkFScGFXbG8vbjlRWExtZGo0OFB4dlhOMmZlL1hhalZhdlQxOVNrckswT2owYUNycTR1TGl3dHQyclNoVFpzMjJOdmI0K0RnUVAzNjlldjRESVVRUW9pbmh3VE1RZ2doeEgyUWs1UEQ4ZVBIQ1E4UEp6NCtudlQwZERJek01VTFsMjFzYkRBeU1pSTFOUldWU29XUGp3OHpac3pBMnRxYTMzLy9uYlZyMTNMdDJqV3NyYTJ4dHJZbUpTV0Z2THc4QVBUMDlHalVxQkcydHJhMGFORUNiMjl2UEQwOXFWZXZYbDJlc2hCQ0NQSEVrNEJaQ0NHRXVFc2xKU1dFaElTd2RldFdqaDQ5U2tsSlNaWFg2OVdyUi8vKy9lblpzeWNyVjY3a3pKa3pBUFRyMTQ5NTgrWmhZR0NnYkJzY0hNek1tVE5ScVZUbzZ1cnkzbnZ2WVdWbHhiWnQyemg0OENDbHBhVlY5cTJ2cjAvbnpwMFpQSGd3SFR0MnJMYW1zeEJDQ0NIdW5RVE1RZ2doeEcwb0x5OG5Nek9UOVBSMDR1UGpDUXNMSXlJaWdxdFhyd0pnWUdCQW8wYU5zTE96dzkzZG5ZNGRPK0xoNFVGTVRBeGZmUEVGcDA2ZHdzTENndGRlZTQzWFgzKzl4bU9rcEtTd1pNa1N3c1BES1NrcFljQ0FBWXdmUDU2R0RSc1NIaDVPV0ZnWThmSHhwS1dsY2ZueVpTV0lOamMzeDlQVEUyOXZiNXljbkxDenM4UEt5Z3BkWGQySDl2VVJRZ2dobmtRU01Bc2hoQkEzY2VuU0pTSWlJb2lJaU9EY3VYT2twcWFTbloyTlJxTkJUMDhQRnhjWFBEMDlhZFdxRlk2T2p0amIyeXQxeHYvOTczOVpzMllONTgrZng4TENncGt6WjlLOWUvY3FNOHMzeXN6TTVMZmZmdU9ubjM1Q1IwY0hOemMzM256elRUcDI3QWpBdFd2WFNFbEo0Y0tGQzBSRlJYSGl4QW1Ta3BKUXFWUm9hV2xoWVdHQnZiMDlqbzZPdUxtNTRlbnBTYk5temREUjBYa29YeThoaEJEaVNTSUJzeEJDQ0hHRDNOeGNkdTNheFo5Ly9rbGlZbUsxMTUyZG5Sa3dZQUM5ZS9mR3hzYW0ydXNxbFlxZmZ2cUpiNzc1Qm9ER2pSdnowMDgvM1ZIWDZ4TW5UakI5K25TdVhic0dnTCsvUDJQR2pLa3g4TTNNekdUSGpoMXMyN2FONU9SazFHcDFsZGViTkdsQ3YzNzllUDc1NTJuU3BNbHRqMEVJSVlSNDJrbkFMSVFRNHFsV1hGeE1lbm82bHk1ZElpWW1oaU5Iam5ENjlHbFVLaFVBcHFhbTJOalkwS1JKRTlxMmJZdTN0emRObXphdGRhM2tuSndjZnZqaEIvNzY2eS9LeXNybzJyVXJVNlpNb1ZtelpuYzh0cGlZR0w3NTVodENRa0xRMGRGaDhPREJqQm8xQ2x0YjJ4cTNWNnZWWExod2dSTW5UaEFlSHM3NTgrZEpUMDhuSnljSHRWcU50clkyam82T3RHL2Zuclp0MjlLa1NSTnNiR3d3TXpPNzQ3RUpJWVFRVHdNSm1JVVFRangxU2t0TGlZK1BKeUlpZ3Vqb2FNNmZQMDlxYWlvRkJRVUFHQnNiMDdwMWE5cTFhMGVMRmkxbzBxUUpkbloydDJ5c2xaaVl5SW9WS3dnTkRVVkxTNHRYWDMyVlljT0cxVGdMZmJzeU1qSUlDZ3JpNTU5L3ByUzBGQThQRHlaTW1JQzN0emRhV2xxMXZxK3NySXpNekV3dVhMaEFRa0lDVVZGUlJFWkdrcG1aQ1lDdXJpNTJkbmJZMjl2ajR1SkMyN1p0OGZEd2tPQlpDQ0dFdUk0RXpFSUlJWjRLR28yR2hJUUVkdTNheGY3OSswbFBUMGVsVWlrenlicTZ1bmg2ZWpKZ3dBQzZkdTJLa1pFUmVucDZ0YzRrMytqVXFWTUVCZ1p5N3R3NWpJeU1tRHAxS29NSEQ3NHZqYmZLeThzNWN1UUlnWUdCWExseUJRc0xDOTU2NnkwR0RoeDRXL3RYcTlXb1ZDcEtTMHVKakl4azE2NWQ3TnUzajhMQ1FnQzB0YlhSMDlORFgxK2Z0bTNiOHZ6eno5TzVjMmNNRFEzdmVleENDQ0hFNDB3Q1ppR0VFRStrM054YzB0TFNPSC8rUEJFUkVZU0dobkxod2dYVWFqVTZPanBZV2xwaWEydEw4K2JOOGZiMnBuMzc5bGhZV056eGNVcEtTamgwNkJDZmZ2b3AyZG5aMk5uWk1XWEtGSHIwNkhIZkcyMUZSa2F5ZXZWcUlpTWpBUmcwYUJDalJvM0MzdDcranZkVldsckt5Wk1uQ1FzTEl6bzZtdlQwZE5MVDB5a3VMZ1lxWnRuYnRHbER4NDRkZWVhWlo3QzF0Y1hhMmxxQ2FDR0VFRThWQ1ppRkVFSThNZkx6OHpsMTZoVEhqeDhuTVRHUmxKUVVMbDI2UkhsNU9RQTJOalo0ZW5yU3VuVnJYRnhjYU5La0NaYVdscmM5aTN5amE5ZXVzV0hEQm43NTVSZUtpNHRwMzc0OWI3MzFGcTFidDc2ZnAxVkZabVltbXpadDR2ZmZmNmVnb0lDMmJkc3lZY0lFMnJkdmY5Zm5VVlJVcEhUZWpvNk81c1NKRThURnhTbkxWdFd2WDUvR2pSdmo2T2lJcTZzclhsNWVPRHM3eTlyUFFnZ2hubmdTTUFzaGhIaXNxVlFxamg4L3pyWnQyd2dKQ2FHNHVKaXlzaktsVTdTSmlRbCtmbjcwNjljUGQzZDNEQXdNME5YVnZXbjk3KzFhdUhBaDI3WnRvN3k4bk83ZHV6Tm56aHdhTm14NHovdTlGWlZLeFo0OWUxaThlREVGQlFXWW1aa3hlL1pzK3ZidGUxLzJyVktwdUhyMUtzSEJ3Znozdi84bE5qYTJTdXE2cnE0dXRyYTIrUG41MGFkUEg1eWRuZS9MMTFNSUlZUjQxRWpBTElRUTRyRlJYbDVPVGs0T1dWbFpKQ1VsY2Zqd1lVSkNRc2pKeVFFcWdqbExTMHVzckt4d2MzT2pjK2ZPdEd2WDdyNm1FV3MwR3BLU2tsaTZkQ25IamgyalhyMTY5T3JWaStuVHAyTmlZbkxmam5NNzR1UGpXYng0c1JMUXZ2YmFhNHdjT1pKR2pScmQxK09rcGFWeDdOZ3hRa0pDU0U1T0pqczdtOXpjWE5ScU5WcGFXamc0T09EajQ0TzN0N2N5YTI5cWFpcEJ0QkJDaU1lZUJNeENDQ0VlYVJxTmh2VDBkS0tqb3psejVneng4ZkVrSlNXUm1abXBMSlhVdEdsVDJyUnBRNnRXclhCeWNzTEp5UWxUVTlNSE1wNndzREMrK09JTFltTmpNVGMzNS9YWFgyZjQ4T0gzdlY3NWRsMjZkSW4xNjlmejk5OS9vMWFyNmRDaEE1TW5UK2FaWjU2NTc4Y3FMeThuSXlPRHBLUWtFaElTaUkyTjVjeVpNNlNucDZQUmFORFIwYUZ4NDhZMGI5NmM1czJiNCs3dWpvZUhCdzBhTkxqdll4RkNDQ0VlQmdtWWhSQkNQSkx5OHZMWXUzY3ZPM2JzSURZMmxwS1NFbFFxRlJxTkJpMHRMUm8zYnN4enp6MUhuejU5c0xXMVJVOVA3NzUwcEw2WjNidDNFeEFRUUZGUkVZYUdoaXhac2dRZkg1KzdyaDIrWDFRcUZRY09IT0RERHora3BLU0VldlhxTVh2MmJQcjM3Ly9BWm5rMUdnMHFsWXFTa2hMaTQrUFp0V3NYZS9mdTVjcVZLd0JvYVdtaHA2ZUhucDRlcnE2dVBQLzg4M1R2M3AzNjllcy9rUEVJSVlRUUQ0SUV6RUlJSWVwY1dWa1pXVmxaWkdabWN2cjBhUTRmUGt4NGVEaGxaV1ZBUlIxeVpWZnJ0bTNiMHJseloxeGNYQjdhckc1ZVhoNi8vLzQ3WDMzMUZicTZ1cmk2dWhJUUVJQ0RnOE5ET2Y3dGlvbUo0ZlBQUCtmVXFWUG82ZW54eWl1dk1HclVLS3lzckI3SzhWVXFGYWRPbmVMSWtTT2NQSG1Tckt3c3NyS3lLQ29xQXNEQXdJQTJiZHJRdVhObjNOM2RzYkt5d3RMU1VqcHZDeUdFZUdSSndDeUVFS0pPbEplWGMrN2NPVTZkT2tWMGREUkpTVW1jUFh1Vy9QeDhvR0pabzVZdFcrTHU3azdMbGkxeGNuTEMzdDcrb1FkWFY2NWNZZVhLbGV6ZXZadWlvaUw2OU9uRFcyKzlSWk1tVFI3cU9HN1hoUXNYV0xkdUhkdTJiUU9nUTRjT2pCOC9IaTh2cjRjNmp1TGlZczZkTzBkU1VoTHg4ZkZFUlVVcG1RSlFjUk9rYWRPbU9Eczc4OHd6eitEbTVvYUxpd3NHQmdZUGRaeENDQ0hFelVqQUxJUVE0cUhSYURTa3BxYXllL2R1OXUzYlIzcDZPb1dGaGNyYXY5cmEyclJ1M1pyZXZYdlR1WE5uek16TU1ESXlxclBsaXk1Y3VNQTc3N3lqck44OGZ2eDRSbzBhOWRDYmU5MnBvcUlpZHUvZXpZb1ZLOGpKeWNIS3lvcHAwNmJSdTNmdk9ra2ZMeXNybzdDd2tOemNYRUpEUTltNWN5ZFJVVkZLNTIwREF3T01qSXl3dHJiRzE5ZVhuajE3MHJKbHl6cXJDeGRDQ0NFcVNjQXNoQkRpZ2JsMjdScloyZGxjdW5TSjQ4ZVBjL2p3WVpLU2twVHV5bVptWmxoWldkR3NXVE02ZGVwRWx5NWRIb2tHVVJxTmhxTkhqL0xGRjErUW1KaUl0YlUxYjd6eEJpKy8vSEpkRCsyMmFUUWFJaUlpV0xseUpWRlJVUmdhR2pKNjlHaGVldW1saDdMMDFhMWN2WHFWWThlT0tkOFRtWm1aNU9ibUtrRzBqWTBOM3Q3ZStQajQ0T2pvU01PR0RURXpNNnZ6ZW5FaGhCQlBGd21ZaFJCQzNGZjUrZm5FeE1SdzVzd1pZbUppU0VwS0lqVTFsZExTVWdBc0xTMXAzYm8xYm01dU9Eczc0K3pzaksydGJSMlArditVbFpXeFpjc1cxcTlmVDFwYUdrMmJObVhhdEduNCtQalUyVXozdmJoNDhTSWJOMjRrS0NpSTB0SlNPblhxeE91dnYwN3IxcTBmaVdXZk5Cb05tWm1abkR0M2pzVEVST1Y3NStMRmk1U1hsNk9scFlXTmpRM05temZIMGRFUkR3OFBYRjFkc2JPenErdWhDeUdFZUFwSXdDeUVFT0tlbFplWEV4RVJ3Yi8vL3N1eFk4Zkl5OHVqc0xCUW1TMDBNVEdoUzVjdTlPelpFemMzTjB4TVREQXlNbnJrWmdzTENncjQ3cnZ2K09PUFB5Z3VMcVpkdTNZc1dyUUlLeXVyUnlLNHZGdkZ4Y1VFQlFYeDFWZGZVVmhZU0tOR2paZ3padzVkdW5TcDY2RlZvVmFyS1NrcG9iQ3drSFBuenJGdjN6NzI3OTlQZW5vNlVORjUyOGpJQ0dOall4d2RIZW5idHkvZHUzZkh3c0tpamtjdWhCRGlTU1VCc3hCQ2lEdWkwV2pJejg4bkp5ZUg4K2ZQczMvL2Z2YnYzOC9WcTFjQjBOSFJ3ZFRVRkFzTEM5emQzZW5XclJ2dDI3ZC81T3QrcjE2OXl1clZxOW02ZFNzQWZuNSt6Smd4QTJ0cjZ6b2UyZjF6K1BCaFB2LzhjeTVldkloR28ySGl4SWtNR1RJRWMzUHp1aDVhcmNyTHk0bU5qZVhnd1lNY1BYcVV6TXhNOHZMeWxNN2IydHJhZUhwNjR1Zm5oNWVYRjVhV2xwaWFta3JuYlNHRUVQZUZCTXhDQ0NGdVNhUFJrSjJkVFd4c0xMR3hzY1RIeHhNVEU4T2xTNWVBaXFERjN0NmVGaTFhMEtwVksxcTJiRW1MRmkwZWlYcmtXOUZvTkp3NmRZcnZ2Lytla0pBUVRFeE1HRHg0TUdQSGpuMmtBOG03ZGY3OGVYNzg4VWQyNzk2TldxMm1XN2R1VEpnd0FSY1hsN29lMmkyVmxaV1JtSmhJZkh5ODhqMlltSmhJUVVFQkFJYUdoamc3T3l2ZmZ5MWF0TURKeVFsalkrTTZIcmtRUW9qSGxRVE1RZ2doYXBXWGw4ZkJnd2ZaczJjUHNiR3hGQlFVVUZSVWhGcXRCcUJSbzBiMDZ0V0xQbjM2WUdkbmg1R1JFVVpHUm5VODZqc1RGaGJHd29VTHVYanhJaFlXRnN5WU1ZUGV2WHVqcTZ0YjEwTjdZQ3BUdEpjdFc0WkdvOEhTMHBJNWMrYlFyVnUzdWg3YWJWT3BWQlFXRnBLZm42K1VBNFNHaGlxMThucDZlaGdiRzJOdWJrNzc5dTNwMGFNSGJkdTJSVjlmdjQ1SExvUVE0bkVpQWJNUVFnaWdJZ0RKeTh2ajZ0V3JSRVpHY3ZEZ1FjTER3eWtzTEFRcVp1OU1UVTJ4dExURTI5dWJuajE3NHVycVdzZWp2bnVGaFlVRUJ3ZXpjT0ZDaW91THNiR3hZZTdjdWZqNCtOVDEwQjZhaUlnSVB2bmtFODZkTzRlV2xoYi8rYzkvZVBubGw2bGZ2MzVkRCsydVhMdDJqWkNRRUE0Y09FQmNYQnk1dWJuazVlVXB0ZlFOR3piRTE5ZVhybDI3NHVMaWdxbXBLZlhyMTVmbHE0UVFRdFJLQW1ZaGhIaUtxZFZxVWxKU2lJdUxxNUp1blpPVEE0Q1JrUkhObXpmbm1XZWVvVVdMRnJpNnV1THM3SXlCZ1VFZGovemU1T1RrOE5OUFAvSGJiNzlSWGw2T2o0OFBreWRQZml6U2t1OG5qVWJEMmJObldidDJMVHQzN3NUQXdJQWVQWG93WnN3WW5KMmQ2M3A0OXlRN081dkV4RVJpWTJPSmk0c2pMaTZPMU5SVVZDb1ZXbHBhTkdyVUNCY1hGMXhjWEdqVnFoVXRXclRBM3Q2K3JvY3RoQkRpRVNNQnN4QkNQSVhTMDlPVlpsMFhMMTRrTHkrUGdvSUNOQm9OMnRyYXRHelprdTdkdTlPaFF3ZHNiR3llcUNaS3hjWEZ6SjA3bDhPSEQxTmFXa3JQbmoyWk9YUG1FOVhjNjA3bDVlV3hjK2RPVnF4WVFVbEpDWTBiTjJiS2xDbjQrZms5Y3AzTTc1UkdvNkdnb0lDOHZEeFNVbElJQ1FraE9EaVk4K2ZQQXhXZHQwMU1UREF6TThQZTNoNC9Qeis2ZE9tQ2pZMU5IWTljQ0NIRW8wQUNaaUdFZU1LVmxaVlJVRkJBYm00dXdjSEI3TnExaStqb2FPVjFRME5EakkyTnNiZTNwM3YzN3ZqNStlSGc0RkNISTM0d0ttZlRaOCtlVFdKaUlzYkd4cno4OHN0TW5qeFpVbktwQ0N6MzdObkRpaFVydUhUcEVpWW1KdnpuUC85aDBLQkJUOHpOa2twcXRackV4RVQyN3QzTHdZTUh5Y2pJb0xpNG1PTGlZbVdibGkxYjByZHZYenAzN2t5REJnMm9WNitlMUQ4TEljUlRTQUptSVlSNEFoVVZGWkdZbUtpa29rWkhSNU9VbEtRMFJESTNONmRseTViS24yZWVlWWJHalJzLzBZSGozcjE3K2ZiYmIwbE1UTVRHeG9hMzNucUxmdjM2UGRIbmZEZGlZbUpZdDI0ZEJ3NGNvTHk4bkQ1OStqQjY5R2hhdEdoUjEwTjdJTXJMeTBsT1RpWXVMbzc0K0hqbDc4cXlCRDA5UFJ3ZEhaV2ZrMmVlZVFablorZkh0czViQ0NIRW5aR0FXUWdobmhCbFpXV2NQbjJhQXdjT0VCNGVUbVptSnRldVhWTm16UXdORGZIeDhhRkhqeDY0dXJwaWJtNk9xYW5wRXg4d3F0VnFmdnp4UnpadDJrUk9UZzQyTmpZc1dyUUlEdytQSjdvVDlyMjRkdTBhUVVGQi9QREREeFFVRk9EczdNeTBhZFB3OXZhdTY2RTlVSldONzNKemM0bU9qbWJ2M3IyRWhvWXFqZS8wOWZVeE5UV2xRWU1HZUhoNDhPeXp6OUsrZmZ0SGFnWmVwVktSbkp5TXRiVTFwcWFtTjkzMjh1WEw3Tnk1azRFREJ6NXlTNmlWbFpXaHA2ZDMwMjBpSXlPeHNMQ29rNHlZbTQxUHBWTGQxMnRMUWtJQ3pzN09hR2xwM2JkOUNpRnVud1RNUWdqeEdOSm9OQlFYRjFOWVdFaHljako3OSs1bC8vNzlwS2VuQTZDam80T1JrUkgxNnRYRDFkV1ZmdjM2MGJsejU4ZHV5YWQ3bFplWHg5cTFhL25sbDE4QWNITnpZOW15WlZoWVdOVHh5QjRQZS9mdTVhT1BQaUluSndjREF3UG16SmxEejU0OW42cnZvK0xpWWtKQ1F0aTFheGRuenB6aDJyVnJGQlVWS1oyM3pjM044ZlgxeGMvUER6YzNOMHhNVERBeU1ycnZONkx5OC9OWnRtd1p3NFlONDVsbm5xbnkydEdqUnpFek02TlZxMVprWldYUnQyOWY1czZkeStEQmcyKzZ6NGlJQ041NDR3MDJiOTZNczdNektwV0s4UER3MnhxUHFha3ByVnExVWg2clZDcnk4L1B2L01UK1B4TVRreXBCNW9BQkF4Z3laQWhqeG95cGNYdVZTc1d3WWNQUTB0SmkzYnAxMUt0WDc3YVB0WDM3ZG80ZlA4NjhlZk9VNTlhdlgwOStmajV2dmZYV2JlMWovdno1SEQ5K25MLy8vcnRhY1B6NTU1OFRGUlhGMnJWcjd6bklUVXBLWXNpUUljeVlNWVBYWG52dG52WWxoTGc3Y210ZENDRWVJems1T1ppYm02T2xwYVdzZVd4cGFVbTdkdTE0OTkxMzYzcDRqeHhUVTFPbVRKbkNsQ2xUNm5vb2o2VWVQWHBnYjIvUFYxOTl4YkZqeDVnL2Z6NFJFUkdNSFR1V0prMmExUFh3SGdwRFEwUDgvUHp3OC9Nakp5ZUgyTmhZb3FLaVNFaElJQ2twaWRUVVZIYnMyTUdPSFR1d3RMVEUxZFVWZDNkM1hGeGNjSFIweE43ZS9yNDBUaXN2THlja0pJVHc4SEEyYk5pQWlZa0pVSEh6Yk42OGVYaDZldkxaWjUvZDB6R0tpb3B1TzJCczI3WXQzMy8vdmZJNEppYUdzV1BIM3ZXeHYvamlDN3AyN1FwQVZsWVdhV2xwT0RrNTFicTlycTR1bjN6eUNXUEdqR0h0MnJYNCsvdFgyeVl6TTVQWTJOaHF6eDg3ZG95VEowOFNIQnlzUEJjV0ZrWkJRVUdWNTY1WCtYOVpLVFEwRkZkWDEyckI4dVhMbDlteVpRc3Z2UEFDcWFtcDFmWmpZbUtpM0xCYnZudzV5Y25KMWJheHRiWGx2ZmZlQXlwdVdtbHBhZEdyVjY4YXh5V0VlUEFrWUJaQ2lFZGNVVkVSaHc4Zlp1L2V2Y1RGeGZIbm4zL1c5WkRFVTZSRml4WXNXTENBelpzMzg5MTMzN0Z0MnpaT25UckYzTGx6YWRPbVRWMFA3NkV5TnpmSHg4Y0hiMjl2aW9xS3lNM05KVDA5bmJDd01JS0RnNG1MaXlNNE9Kamc0R0JNVEV3d05UWEZ4c2FHcmwyNzh1eXp6OUtzV2JPN1ByYVptUm1CZ1lHOCtlYWJMRnEwaUU4KytRU0FNMmZPa0oyZFRjK2VQZS81L09yWHIwOXdjRERUcDA5SHBWTHg1WmRmVnRzbU5EU1VHVE5tMEtOSGp4cjNNWExreUdycnM1ODZkWXBObXpZeGVmSmtiRzF0cTd4MjRjSUZ2djc2NjJySDBOWFZwVjI3ZHNwektTa3BUSjQ4dWRyeHRMUzAyTGx6Si8vKysyK1Y1M3YzN2szcjFxMzU5Tk5QcTcwblB6K2Y0dUppNVdzSWtKdWJpMGFqcWZMYzljYU9IY3VRSVVNQU9IdjJMSmN2WDJicTFLbVVscGFpMFdpVXBmYVdMVnRHY1hFeHYvLytPNy8vL251MS9iejAwa3Q4OE1FSFFFWHdmR01xL1BIang3bDA2Wkx5ZVBmdTNmajQrRHpWWGZ5RnFHc1NNQXNoeENPa3ZMeWN3c0pDQ2dvS09IMzZORHQzN2xTV1B3S2s1bGJVQ1hOemN5Wk5tb1NIaHdlTEZpM2kzTGx6dlA3NjY4eWNPWk5CZ3dZOVZTbmFVQkdrR1JzYlkyeHNqSzJ0TFY1ZVhreWNPSkdVbEJUMjc5L1B2bjM3U0UxTjVjcVZLMXk2ZElrVEowNndZc1VLbWpadFNwOCtmZWpldlR1TkdqWEN5TWpvanVxZk8zVG93TkNoUS9udHQ5OTQ4Y1VYOGZYMVpmLysvUUFFQkFRUUdCaW9iUHZwcDUveStlZWZWM24vL1BuejZkT25ENkdob2FTbnAzUGh3Z1VBRGh3NFFIUjBOSFoyZHJSdjM1NTMzMzJYa1NOSDh1dXZ2ekorL0hqbC9YRnhjUVFFQk5DOWUzZUdEUnRXNHhnOVBUM3g4L09yOXZ5bVRadnc5Zld0bGs0ZUZSVlZMV0ErZlBnd0twV3F5cXpxdUhIalNFMU5aY0tFQ1RScTFPaW1YNmUxYTlkeTVjb1ZubjMyV1pvMmJZcEdvNmx5cytLbm4zNWl6NTQ5U3FrR3dPTEZpOG5KeVdISmtpWE1temVQSVVPRzBMQmhRNzc2Nml2bXo1OWY1ZHI3di8vOUQyTmpZN3AzNzA1Z1lDQWxKU1VzV2JLRTdkdTNzM3YzYm14c2JGaXpaazJWWUhqMTZ0VnMyclNKZnYzNktjOU5tRENoMnRqZmZmZGRaZFk1TmphV3hNUkVrcE9UNmR5NWM2M24rK09QUDlLeVpjdWJmazJFRUhkUFBua0pJVVFkS3k4dkp5MHRqYk5uejVLUWtFQlVWQlRSMGRGY3VYSUZxT2pTNit6c2pMT3o4eFBicVZnOEhqcDE2c1RubjMvT3Q5OSt5NkZEaDFpOWVqVm56NTVsNHNTSk1nTUdPRGc0TUhyMGFFYU9IRWx5Y2pKbnpwd2hKaWFHczJmUGN1N2NPYzZmUDgvMzMzL1BUei85UkxObXpmRHc4S0JseTVZNE9qcmk1T1IwVzQyM0prK2VqS3VySzc2K3ZoUVZGZkhYWDMvaDQrUEQ4ODgvRDFUTW5uNzY2YWYwNzkrZjl1M2JWM212bTVzYkFILzg4UWVIRHgrbXNvM05qei8raUphV0ZqMTY5S0I5Ky9ZNE9Ua1JHQmpJKysrL1QzNStQdjcrL3V6Y3VaT1BQLzZZRGgwNnNIang0Z2UyUG5kUlVSRUhEaHpnMVZkZnhjUERnNEtDQWhZdlhxdzBNUFB6ODZzV2ROOW8yN1p0eXI5LytlVVhTa3RMQ1FnSUlDVWxoYUtpSXBvM2I0NkZoUVZ4Y1hIS2RoMDZkRUNsVWhFWEY4Zmh3NGR4Y1hHaFk4ZU9wS1dsRVJRVVJMOSsvWlEwK0gvLy9iZGFzN2VZbUJnV0wxN000TUdET1hYcUZPKy8vejRyVnF6QXhNU0VQLzc0Z3cwYk5qQjc5dXdxcythMzh2ZmZmMk5wYWNuSWtTT3JQSC93NEVGT256NnRwTTliV1ZuZDlqNkZFSGRPQW1ZaGhLZ2phV2xwSEQxNmxLTkhqNUtjbkt4MHRWYXIxV2hyYStQczdFelhybDNwMEtFRE5qWTJXRmxaWVd4c2ZNZkhTVWxKd2NEQTRKYXpNbER4NGJKRGh3NjMvRUQ2S0RoMDZCQkhqeDdGMzkrLzJnem5zV1BIYU4rK2ZhMk5seUlqSTdHMnRxNldIbnE5a0pBUWJHMXQ3enFOVnExV0V4WVdocDJkM1JOVjcrdnE2c3JjdVhQWnNtVUxhOWFzWWV2V3JjVEV4REI5K3ZRN0NnYWVaTnJhMmpSdjNwem16WnZ6M0hQUGNmWHFWYkt5c2poNzlpd0hEeDRrTkRTVXhNUkVFaE1UMGRQVG8wR0RCalJzMkpCV3JWcmg2K3RMKy9idGxlRHNSc2JHeHJ6d0xBeUhXd0FBSUFCSlJFRlV3Z3NBYk5teWhkemNYQ1pObWtUcjFxMkJpdnJmVHovOUZBOFBEL3IzNzEvalBpcHJuU3ViZnExZnZ4NW5aK2NxMi9UdTNSczlQVDFtelpwRlVGQVFlWGw1dlBiYWE3enp6anMzYldoMjllclZLaW5GbGM5QlJVM3hqY3R4WldWbFZYbjg3Ny8vb2xLcG1EUnBFdlhyMTJmLy92MFlHeHZUdjM5L1hGeGNTRTlQVjViOHFzM2N1WE5yWERQN3d3OC9KQzR1N3BZTjJZcUxpMW05ZWpYZmZQTU5VQkVNMjluWjBhbFRKeUlpSWtoT1RxWjU4K1pWM25QdzRFSGMzZDE1NzczM3lNek1aT0xFaVl3Wk13WnZiMjgyYjk3TWpCa3pHRHAwNkUyUGU3MzgvSHorK2VjZkdqUm93T2pSbzZ1OEZoTVRnNjJ0YmJYbmhSQVBoZ1RNUWdqeEVKU1hsMU5XVnNhMWE5YzRjT0FBTzNiczRQVHAwMHFuWFYxZFhmVDA5SlNVelg3OSt0MTBxUlMxV3MwdnYveEMvZnIxcTNYQ2pZK1A1K3JWcTdScjF3NWRYVjNlZWVjZFhGMWRXYlJvMFMzSHVXTEZDbWJPbktrRXpGRlJVY3FTT3JkU3VlU1FScVBodDk5K3U2MzMxTWJTMHZLV1RXNGlJeVA1OWRkZmVlT05ONm9FekFrSkNiejExbHUwYmR1V2p6LyttSVlORzFaNzc4eVpNeGsyYkJodnZQRkdsZWN2WDc3TTNyMTc2ZEdqQndFQkFRd2VQSmhKa3liZDFUbVVsWlh4MWx0dk1XYk1tQ2V1NlppVmxSVVRKMDZrZWZQbUxGbXloTmpZV0diUG5zM01tVFBwMWF1WGxBNWNSMWRYRnlzcks2eXNyR2pWcWhVREJneEFwVklSRmhiRzl1M2JPWHIwS0xtNXVXUm1abkxtekJuKytPTVA2dFdyaDQrUEQvMzY5YU5Iang0a0p5ZHo4T0JCWlorZE8zZkd5Y2tKWFYxZHVuYnRxZ1RMOTBOcWFpcVJrWkVjT25TSVE0Y09vYWVuUjRjT0hUaDU4aVNiTm0waUtpcUs5dTNiNCtqb2lLT2pZN1Y2NWNXTEY5ZTY3NmxUcDk3MDJPWGw1YXhkdTVidTNidHo4dVJKTkJvTlI0NGNvV1BIanBpWW1PRG82RWpQbmozUjA5T3JNZWl0dk03ZXJOUDM3Tm16YjlrOWZQanc0WXdlUGJyR0d3NmJObTJxOFQyVEprMml0TFFVWFYxZGJHMXRtVHg1TW5QbXpDRTVPUmtQRHcrNmRldDIwMlBlNksrLy9xS3dzSkRDd2tLS2lvcXFYT011WHJ5SW5aM2RIZTFQQ0hIMzVEZWFFRUk4SUtXbHBTUW5KNU9ZbUVoY1hCeFJVVkhFeGNVcDZ5S2JtWm5SckZrem5KeWNjSE56dzkzZG5hWk5tOTV5N1ZHb3FLRThmdnc0b2FHaHRHelpzc3J5TG12V3JDRThQSnhkdTNiZDh6a3NYcnlZaElTRTI5cTI4a05xZVhrNW4zMzJHYnE2dW5jVk9KV1ZsZEdxVmF1NzdncnI0dUpDUUVBQWl4Y3Zac1NJRVN4WnN1U1dBY1gzMzMvUFAvLzhRMnBxYXJYbGFVYU1HRkdsaysyTUdUTjQ2YVdYZ0lvbFgycjcrbFRlRERsMzd0eE4veTk2OXV6NTJBYVlQWHYyeE5yYW1tKy8vWmJRMEZBV0xseElSRVFFdzRjUHg5SFJzYTZIOThqUzFkWEYxOWNYWDE5ZkNnc0xpWTJONWZUcDA4VEZ4WkdVbEVSS1NncDc5dXhoejU0OWhJZUhFeDhmejhxVks0R0ttMlhtNXVibzZlbGhZbUpDbno1OTJMNTl1N0x2eXFXZG9xS2lsRVpVMSt2WXNXT05ONUVBbGk1ZHlzYU5HNEdLbjZNSkV5YlFzMmRQd3NQRG1UWnRHckd4c2V6YXRZdXRXN2VTbloxTmx5NWRXTEZpUlpWOStQdjdWL3Q1Q3dzTDQ0Y2ZmbUR1M0xuVnNpMlNrcEtVeGx4YVdscFlXMXN6ZXZSb2Z2NzVaMVFxRlphV2x0VnFvdWZObTFkak1MdDE2MVlDQWdKcVBMZnIvZnZ2djlYR1hXbjgrUEVZR1JrcDErbXRXN2RpYkd4TXIxNjl1SERoQXZ2MjdhdjE1MVZMUzR2ZzRHQisrZVVYamg4L2pwK2ZIeTFhdEdERGhnME1IRGlROXUzYjQrM3RqWmVYRng0ZUhtUmxaUkVhR2xwbEgybHBhWlNXbHJKKy9YcTh2THlJaUlnZ09qcGF5ZDVRcVZTY1BYdVdnUU1IM3ZJOGhSRDN4K1A1RzFvSUlSNVJhcldhdUxnNERoMDZ4UEhqeDdsOCtUS1ptWmtVRlJVQllHQmdnTGUzTjUwN2Q4YkR3d01yS3lzYU5HaFE0d2ZibTlIUzBtTEJnZ1VNR1RLRTk5NTdqNDBiTjFLdlhqMVVLaFVoSVNIMDZkUG52dFFZcmwyN2x2WHIxL1BycjcveTY2Ky9LbldFbGE1Y3VjTElrU05yVE1XZFBuMTZsY1pBMTY1ZDQ2T1BQbUxFaUJHNHU3dlhlc3k1YytjcXpZanUxb0FCQTJqZXZEbFRwMDVsM3J4NS9QSEhIemNOU2lNakk2bFhyeDVyMTY3RjFkVVZIUjBkMXE1ZEMxVE1TRlgrLzczNzdydVVsWlVwN3dzT0R1YTc3NzY3NlZpT0hEbFM3VVB4OVRwMzdseHIrdTJqVGt0TGk5YXRXeE1ZR01qR2pSdlp0R2tUZi96eEI3R3hzVXliTmcxUFQ4KzZIdUlqejlqWW1MWnQyOUsyYlZzS0Nnckl6czRtTFMyTnlNaElqaDQ5Q2tDZlBuM28wNmNQT1RrNVNqZnNFeWRPc0dUSkVtVS9sWTBCOWZYMU1UUTBaTnUyYld6ZHVyWGF0V1hac21YVkF1Ymc0R0RXclZ2SG9FR0RjSEJ3b0d2WHJ0alkyQUNRbUpoSVFFQUFLMWV1VkpiWEFqaC8vbnlWRXBIS0cwU3RXcldxVmp1ZG5aME5WS1R6MzFqdWNmMzR0TFcxV2JwMGFaV2ZoOHJsbGE2blZxdVY0MTJ2c2liN1J2Lzg4dy8vL1BNUEFJTUdEYUtnb0lBR0RScXdjT0ZDb0tJdWZOS2tTYmk3dTJOaFljRytmZnVVekpyTm16Y3JzOFBmZnZzdFZsWldOUzUzOWNVWFg3Qmx5eFlLQ3d2cDFxMGI2OWV2eDgzTmpaaVlHQVlOR2tSd2NEQTdkdXpncTYrK3d0YldsaTFidGhBVEUwTkFRQUFHQmdiS2VzMmxwYVUwYTlhTTFxMWJNM0hpUkVhUEhzM1JvMGVWYTJ4Q1FnTEZ4Y1ZQWFlkNkllcVNCTXhDQ0hFUFZDb1ZaV1ZscEtTa3NIdjNibmJ0MnFYVTcybHBhYUdycTR1K3ZqNGRPM2FrZi8vKytQbjUzYmZncUVHREJzeVpNNGZaczJmejAwOC84ZmJiYnhNV0ZrWitmajVidDI1VlpwMktpNHRKVFUxbDM3NTlWZDQvY09CQVpzK2V6ZG16WnpsejVneFE4WUh6OU9uVEdCa1pZV0JnUU4rK2ZSazllalE3ZCs1azhlTEZMRisrWEFrODgvTHltRDE3TnFhbXBuejQ0WWMzSGF0YXJXYk9uRG1FaG9iU3JWdTNLa0ZuSlNzcnF5cnJuRllLQ2dxcUVoaFVxdnpBWE5uczZFWjkrL1psM2JwMUZCUVVvS3VyUzN4OFBLdFhyd1lxZ3ZmdDI3Y1RGUldsclAxcVkyT0RoNGRIdGYxY1AxdDJZOUE5WnN3WXhvd1pVK1B4UzBwSzZOU3BFeU5HakhqaVVySnZaR2xweVZ0dnZZV3RyUzByVjY3azlPblRUSnMyamNEQVFIeDhmRzRyYTBKQXZYcjFxRmV2SGc0T0RuaDdlek54NHNSYXR4MDBhQkNEQmcxU0hrK1pNb1d5c2pLbDQvVDA2ZFBKenM1bTNicDExZDU3NHNRSmpoNDl5cEVqUndCWXRXb1ZSa1pHakJneFFsazY2VmFhTm0xYTVYSGx6K085L2wvZnp2Vngvdno1eko4Ly83YjJOM1hxVktXczR2cVVjRU5EUTZVL2daNmVIalkyTnNwalUxTlRDZ29LeU1yS0lqWTJWcG0xam82T1p0S2tTVXBuOHV0NWVYbGhiR3pNd0lFRHNiR3hJUzh2ajJYTGxpbGxJNU1tVGVMbGwxOG1OemVYN096c0t0ZVM2MnZJVjZ4WVFYcDZPb0dCZ1docGFkR3VYVHYyNzkrdnJETWRFaEtpSEU4SThYQkl3Q3lFRUhjb056ZVhDeGN1Y083Y09jNmNPY1BKa3ljNWQrNGNLcFZLU1NsMGNIQ2dXYk5tZUhsNTBhNWR1d2ZXeGJSWHIxN01temRQV2Fwa3c0WU5OR3JVaUxmZmZsdlpac1dLRmRqWjJWWDdJRnlaR2hrYUdzcXFWYXVBaW9ENTMzLy9aZS9ldlppYm05TzNiMThNRFExWnRtd1o0OGVQWityVXFTeGF0SWlMRnk4cWE0bCsvZlhYTiszdXE5Rm9XTHAwS1VlUEhzWEF3RUNaMWFsVVdYYzRiTmd3WnMyYVZlMzlycTZ1TmRZUkh6bHloTEN3TU1hTUdWTnRhWjVWcTFaaFlHQlFwYzZ2cEtTRWpJd01vQ0tBejgvUEp5TWpnMnZYcmdFVmpZbU9IVHNHVUtVWldFcEtDbWxwYVFCVlpyWFVhalc3ZCsrdTlieHZOeVc3ZWZQbXVMaTQxUHI2NDBKSFI0ZFhYbm1GRmkxYThQWFhYM1BpeEFtbVQ1L09pQkVqR0RaczJFMGJySWw3bDVPVGM5UHJqRXFsVW9LMFpjdVdFUk1Ubzh3MEwxaXdnSDc5K3FHbnA4Y3JyN3lpZkwvRC84M2F6cGd4bzFyV3lzYU5HNVhBdVhKR05pMHRyVXIzNmNybm9HSlcra1lwS1NsM2RKNEFiNzc1Wm8zTExOMlk4WkdibTZzMEhJT0thMDJsQ3hjdUtNdHVYYmx5aGMyYk4zUHc0RUdtVDUrT2hZVUZ1Ym01L1BYWFg3UnAwMFlKWnFkUG4wN256cDFyREppN2RldEd0MjdkeU1qSVlQWHExZnoyMjI4MGFOQ0E1Y3VYMDZWTEYwSkNRbWpmdmoxbVptYVltWm5WZW00MzFubjM2TkdERHovOGtLaW9LRHc4UE5pK2ZUdnU3dTYzMWNSUkNIRi9TTUFzaEJDM29iQ3drT1BIanhNY0hFeGNYQnlabVpsY3VYSkZDWW9hTldxRXQ3YzN2cjYrT0RvNjByQmhROHpOelpVMHV3ZnB4UmRmQkNyV1NBMEpDY0hmMzc5S2ZkOFBQL3hBNDhhTmErMlkrK3Fyci9McXE2OENGVXVyM0poS0RkQ3NXVE4rK3VrbkpreVlvS1EwZW5sNXNYVHAwbXBwMnRjcktTbGh3WUlGN04yN0Z3TURBNVl1WFlxUGo0L3llbFpXRm0rLy9UWkZSVVcxenRTMmFOR2l4dVcwcmwyN1JsaFlHRU9IRHEwU3NLdFVLbGFzV0ZHdEc2K0hoNGZTc0tkMzc5NE1IVHBVYWZvVkhoN082ZE9ubVQ1OU9nQ3Z2ZmFhOHI1dDI3WXBkWjJWZFkxUVVXdjkvdnZ2MTFxclhWeGNqSmFXRnFHaG9iV21aQmNYRnpObXpKZ25JbUN1MUxwMWF4WXVYTWphdFd2NTdiZmYrUFhYWHpsMTZoU3paczJTdFdJZmtPTGlZaElTRXVqWXNXT3QyNFNFaExCeTVVcFdyMTdONU1tVGNYQndJRDA5blRmZWVJTldyVm9wTThOang0NmxvS0JBZVY5V1ZoWnIxcXpoeFJkZnJGYVgzcUJCQStYZmxZSHBnZ1VMYWgzRG5EbHo3dXI4YnRTNGNlTnF6Y2FnWXRiNyt1dmN0bTNiV0xWcUZXVmxaUmdhR2xKU1VvS1dsaFlhalFZZEhSMmxrZGFRSVVNb0xpN20xMTkvWmZyMDZWaGFXbkx5NUVsMjdkcFZwVmxpbHk1ZGFoMVRVVkVSMDZaTjQvang0emc2T2pKbHloUUdEaHhJU1VrSml4WXRZc3VXTFFRR0J0YWFFVk9iSGoxNnNIVHBVcjc3N2p1R0RoM0t1WFBubEp1VlFvaUhRd0ptSVlTNGdVYWpvYXlzak5MU1VrNmRPc1hXclZzNWRPaVFVc2VxbzZPRHJxNHVEUm8wd05mWGwzNzkrdUhsNWZYUTBrNkxpNHVyZEtGMmRuYW1VNmRPNU9mbjA3Smx5OXRPcWJ3ZFY2OWVKVEl5a3REUVVQYnQyMGRXVmhhK3ZyNWtabVp5NHNRSnhvMGJSOGVPSFhGeGNhRnAwNmE0dWJsVkNSNFhMRmpBc1dQSCtPYWJiMGhKU1dIR2pCbk1uajJiZ1FNSGN2VG9VUll1WEVqOSt2WDU3cnZ2N3R1TVNWNWVIc0JOQS9tYWRPM2FsV1hMbGltUEs5ZHk5ZmYzVjlJaGUvVG9VZTE5L3Y3K1ZaWjNLUzB0WmVIQ2hSdzVjb1JQUC8xVXFlZTh2aU42cFpwbXlaNEVEUnMyWk9iTW1iUm8wWUxQUC8rY3lNaEl4bzBieCtMRmkzbjIyV2NmMnlabmo2cnZ2dnVPMHRKU25uMzIyVnEzdVhMbENtZlBuc1hJeUVqcGFKK2VubDV0dXdFREJsUjVuSmlZeUpvMWEzajIyV2ZwMUtsVHJmdXYzTmVhTld1cVpYeFVCdXNmZi94eHRWVHV4TVJFNXMyYmQ5UHpTMDFOclZLdUVSZ1llTk51M1AzNzkrZUREejVnNU1pUldGbFo4YzAzMzdCbHl4WkdqaHlKdHJZMjVlWGwyTm5aS1QvWFVIRmpvUEtHV3FOR2pUaDA2QkNkT25YQzE5ZjNwbU9yWkdSa3hJQUJBM2o5OWRmcDJMRWpaV1ZsL1AzMzMzejk5ZGVZbUppd2F0VXFmSDE5eWNuSnVlVjYyK2ZPblZOdVRoZ2FHako2OUdpKy9QSkxvcU9qc2JlM3YrT2dXd2h4YitRM2xoQkNVQkVrWjJSa2tKS1NRbEpTRWlkT25PRGt5Wk5LczVyS0paOGNIQnhvMmJJbG5wNmV1THU3MTBtenBvS0NnaW9kY3djTUdFRHIxcTNKeU1oZ3hJZ1JCQWNIVjl2KzRzV0xWVHJwVm5KeWNxcDF6ZVg5Ky9jelk4WU1BS3l0cmVuVnF4ZERodzRsT2pvYUJ3Y0hWQ29WLy96ekQ4ZU9IVlBTRC8vKysrOHErNWd5WlFybDVlWFkyOXZqNWVXRm1aa1pIM3p3QWV2V3JTTTVPWmtoUTRZd2ZmcjBHdGRNdlZ1VktkWTN6akRYUksxV0t3SDIvWkNhbXFvMEtmcjU1NStWbFBDTWpBem16Sm1EcnE0dVgzMzExVk1UTUE0Y09CQjdlM3UrL3ZwcklpTWpDUWdJNEpWWFhtSDQ4T0VQckV6aGFWSmFXc28zMzN6RHVuWHI2TnUzYjVWNmUyTmpZMkpqWXlrdUxrWmJXNXZEaHc5alkyTlQ2eldydExTMFdpbzFWSHhQQXlRbko5ZjRNK1htNW9hMnRqYlIwZEdZbTV2WDJJeXFzc3Q4MDZaTnExMXZLcHVWMVNZMk5oWi9mMytsYVJkVWRLNnZiVFo5K2ZMbFZmWlp1YTU5NWJIMDlQUW9MeS9uekprelNyZDdxSnF1WFptR1BudjJiQUQrL3Z0dldyZHVmY3ZPN3dNR0RPREtsU3VzVzdlT2pSczNvbGFyR1Q5K1BFT0hEaVUzTjVjUFB2aUF3NGNQODhjZmY5VFlxVHcxTlpXVksxY1NIQnpNd1lNSGxldkUwS0ZEV2JObURUazVPZmo3Kzk5eGswZ2h4TDE1T241akN5RkVMVEl5TWdnUER5Y3NMSXlrcENUUzA5UEp6czVXUGpBNU9qcmk2K3VMbDVjWGpSczN4czdPN3JZQ3NRZkowdEtTc0xBd0FHVTJPVHM3dThxTWkwcWxRcVZTS1RNOTBkSFJmUGpoaDlWbWZrYU5HbFh0QTJ4OGZEeExseTdGMDlPVGFkT20wYUZEaHlyYmpCa3poa0dEQmpGbHloU2xTZGFWSzFmSXpjM0YyTmk0U3AxdlpkMXFZbUlpaHc4ZjVuLy8reDlsWldVMGJOaVF5NWN2czJQSERyS3lzdkR5OHFKNTgrYlZQcENlUFh1MnhnL3hsYThCL085Ly82dlNyYmV5NlZwY1hCemJ0MjlIVDArUDNyMTdWM3YvNGNPSCtmdnZ2NVhsV1E0Y09GQ3QyL2QzMzMxWGF4ZHNmWDE5Z29LQ01EYzNwN2k0bURWcjFyQmh3d2JhdG0zTHhJa1R1WHo1TWlrcEtXUmtaUERsbDEvU3BrMGJwaytmWGlWWTNyeDU4MlBiSWZ0MmVYbDVNWC8rZkg3KytXZisvUE5QTm16WXdPblRwNWt5WlFwdWJtNTFQYnpIU21WenZ1TGlZdkx6OHhrK2ZEaHBhV24wN3QyNzJuSktmbjUrN05peGc4NmRPeXRweURkclBwZVZsY1hZc1dOcmZYM3AwcVUxUGw5NWd5NHNMT3ltS2VGM0l6VTFGWDkvZjF4Y1hLclVUenM1T1NtejVEZTY4ZnA4OWVwVkpkdmsyclZybUppWVVGeGNqS09qbzVMYS9PNjc3ekppeEFoU1VsS0lpSWpnbzQ4K1FsdGJtN1MwTk96dDdkbXlaUXRGUlVVMUJzdzlldlJRcm5rTEZ5NWsyN1p0TkczYWxBa1RKdkRDQ3k5UVVsS2lYQnRNVEV3SUNBaW9GaXhuWkdTd2VmTm1wYXY1K1BIamxkZXlzcktZTTJjTytmbjVHQmdZc0dyVktwbzJiVnJqeWdSQ2lBZERBbVloeEZNblB6K2Znd2NQOHZmZmYzUHk1TWxxeTVNMGFOQ0FGMTk4a1lFREIrTGc0RkJIbzd3elRaczI1ZkRodzhyajlldlhzMnJWS3VXNWpSczNzblRwVXFXVytIckp5Y2tFQndjVEhoNk9XcTBtS0NnSWJXMXRIQndjR0RseTVHMGR2MEdEQmxYcUdhRmlabnY2OU9sRVJrYVNrNU9EdTdzN2ZmcjBZZm55NVRSczJKRGk0bUlPSFRyRWdRTUhsTmtUUHorL0trSDl3WU1IbFlaa3RmbjQ0NDlyZkg3ejVzMXMzcndaQ3dzTGV2ZnVUV2xwS1FjUEh1U2ZmLzdoNnRXcmxKYVcwcU5IRDU1OTlsa2FObXlJcjY5dmxSbTZkOTU1aDI3ZHVqRjQ4T0FxNDZtOGVhQ2xwYVUwVGlzdUxtYlRwazJvMVdxU2twTDQ2S09QeU0zTkpTTWpBeWNuSno3KytHTTZkT2pBL3YzN3NiVzFSVWRIQjZER3J1QlBHaTB0TGV6dDdaa3padzR1TGk0c1g3NmM0OGVQOC9iYmJ6TjM3bHg2OU9qeFVHcjlIM2ZCd2NHOCsrNjdtSmlZOE8yMzM5S3FWU3ZHamgyTHRiVjFqYW5ZUFh2MjVNOC8vMVFhYlRWdTNGaHBYbFdwOHRwWDJhend6ei8vckxhZmxKUVVwazJieHR5NWMydnN6R3hrWkVSUVVCQ2xwYVZLeC9rN1VWUEhmSURMbHk4VEh4OVAxNjVkK2V5eno5RFgxMWZLWXU3RWtTTkhhTkdpQmJtNXVXUm1adEswYVZPeXNySXdOalpXNnFBTkRBeG8wYUlGcjczMkdrT0dER0hZc0dGY3VuU0pMVnUyMEtGREJ5NWZ2a3pqeG8xcjNQLzFaUnJEaHcvbnhSZGZwSFhyMXNURnhiRnExU3FDZ29Jd05EUmszTGh4REI4K3ZNcjFyWElOOXlsVHBxQ3JxOHNycjd6Q2hBa1RNRGMzUjYxV3MyM2JOcFl2WDA1ZVhoNVRwMDZsYTlldStQdjdNMm5TSklZT0hjcUVDUk93c0xDNDQ2K0pFT0xPU01Bc2hIaWlsWmFXY3VuU0paS1RrNG1OamVYa3laT2NPWE5HNmVocVltSkNreVpOY0hCd3dNUERBeTh2TDFxMGFIRmYxakN1UzFldlhsVWEydFNtc212dWxpMWIrT1dYWDVSWmp5RkRodUR2NzAvOSt2Vlp2SGh4dFZUdTR1SmlObXpZd09iTm02czgvKzY3NzFaWjVxWmV2WHA0ZUhqUXZYdDNPblhxUkd4c0xOOTg4dzF4Y1hFMGE5WU1SMGRIbkp5YzZONjlPem82T2lRbUptSnNiS3dzaXdNVk0rQTNOaUNyOVAzMzM3TisvWHIrK2VlZldydk9MbHk0a01qSVNLQWl4WHpPbkRrMGFkSUVmWDE5Um8wYXBUVDlxaWt0WFU5UGowYU5HbFZaYXFxbVphZWdvczd3bjMvK29YNzkraVFrSkxCbXpScE9uejdOaHg5K3lBc3Z2SUNPamc3eDhmRUVCQVRnN096TVJ4OTloTFcxZFkzN2VwSU5IanlZeG8wYjgrT1BQeElSRVVGZ1lDQ0ppWW04OU5KTGtxSjlFMkZoWWN5Y09STTNOemVXTFZ2R2pCa3psUDRCbnA2ZVpHUmtvS3VyaTQ2T0R0cmEybWhyYXl0WkpwVi96cDgvejhHREIrbmF0U3ZKeWNsa1oyZHo4T0JCQU16TnpkSFYxVldXVmJyZTlZME5hM3E5c0xDUWI3NzVCaE1URTU1NzdybGJub3RLcFdMNTh1VVlHeHVqcDZlbmpPSDZIZ1paV1ZtY09YT0c3dDI3OCttbm4xWXJZUWdJQ0NBd01MREcvWmVWbFNtbEVDRWhJWVNFaFBEamp6K3lZOGNPcGF3bVBEeGMrZDFRT2FiczdHd3VYYnJFekprejZkQ2hBN0d4c1l3Yk40NnZ2dnFLakl5TUdzLzllaVVsSmVUazVCQVdGc2JDaFF0SlNrcWlWYXRXU3ZPdkcyOVVxdFZxSmMyOGI5KysrUHY3MDdoeFk5UnFOWHYyN09HSEgzNGdQajRlR3hzYlB2dnNNNlVYd3NhTkd3a0lDRkJtcEo5NzdqbkdqaDFiYTBBdmhMaDNFakFMSVo0NEdvMkdzMmZQY3ZUb1VTSWlJcmg0OFNKcGFXbms1K2NERmNGTnUzYnQ2Tml4SSs3dTd0aloyZEdvVWFNbnFpN3M5T25UTjYyM0t5d3NaTkNnUVFRRUJOQy9mMy82OWV0SHk1WXQ2ZGl4STQ2T2prcGFZKy9ldmF2TlNsV21GM2ZyMXEzSzh6VUZrK1BHalZQK2JXRmhnWStQRDhuSnllellzWU9VbEJUVWFqV2pSbzNpblhmZXFiRlRkRzBkcUN0Zmc0b1pydXRUc3ErblZxdVYrdWlXTFZ1eVpNa1N1bmZ2VHQrK2ZhdHNkK05TT29DU1pyMSsvWHJsdVI0OWVsUmJGZ3NxUGl5Zk9IR0NMVnUyRUJNVHc3aHg0d2dNREVSZlh4K1ZTa1ZPVGc0bUppWUVCZ1lTR0JqSXE2Kyt5dUxGaTZ0MERIOGE2T2pvNE92cmk0T0RBNy8rK2l0Ly9mVVhQLzc0STZkUG4rYk5OOStVRk8xYTJOcmFZbTl2ei9MbHl6RXpNK083Nzc1ank1WXRiTisrblY5KythVktWK3RiZWY3NTU0bUtpbUxEaGczbzZla3hiTmd3TEMwdDczcHNsVGNmSjB5WVFMMTY5V3JjUms5UER4TVRFN1MxdGRIVjFlWEFnUVBLejV1ZW5oNkRCdyt1MGdtL1ljT0dyRjY5dWxvVHdVcWpSNCt1TlNXN2Nxa29BRHM3TzRZT0hZcW5weWRmZlBGRmxlWDJUcDgrelFzdnZLQThmdi85OTRHS09tUnZiMjljWFYxNTc3MzNXTGx5SlYyNmRGR3lTV29URUJEQW5qMTc4UER3b0UrZlB2VHUzZnVtUWJhMnRqWWZmL3d4S1NrcFZXNDAvUGJiYnl4WnNnUkRRMFBlZU9NTnhvMGJWMlZXMnR6Y25PWExsN04zNzE2Ky9QSkxUcDQ4ZWNzbVlrS0llNk9scVN6VUUwS0l4MXhtWmlaQlFVRnMyN2FOaXhjdlZubE5XMXViVnExYU1XREFBSHIzN3YzRXBMRU5HVElFVjFmWEt2V0xodzhmWnNxVUtmajcrL1A2NjY4RC81ZVNmZVRJRVF3TURFaE5UZVhGRjE5azJiSmxWUUxmRGgwNk1IUG16RnBuZGFFaWFLeXNZYTZKU3FYQzI5dWJXYk5tTVd6WU1MS3lzZ2dORGNYQndZR21UWnNxd1hoSlNRbEpTVWswYU5DZ3l1elMzTGx6dVhEaEF1dldyYnZwdWE5ZXZabzFhOWF3WjgrZVdqOHdUcHMyallzWEwxYnBLZzRWTndLR0RSdW16REJYcnFXOWVQRmloZ3daUXZmdTNhdHMvKysvL3hJVUZNVHMyYk1aT25Sb2xkZXlzcko0NFlVWGxFWkROalkyUUVVZ1VWaFlXQzNsWDFkWEZ6MDlQVXBLU3BnOGVYS1ZEdHRQRTVWS3haOS8vc2tYWDN4QmFXa3BWbFpXTEZ5NGtBNGRPdFQxMEI1SkJRVUZ0UWFrcGFXbHFGUXExR28xNWVYbGFEUWFaYVpaUzBzTEhSMGQ1ZS9LQUxUeTQ5LzlTSWRQU1VuQjN0Nytqakp6eXN2TEtTOHZSMWRYOTdiZnAxYXJ1WGp4SXBhV2xyWGVKS3ZOOWV0UVB3aEZSVVZvYVdsVjZ4TnhwelFhRFVGQlFmajUrZDB5RUZhcFZPVGw1VlVyaHhGQzNGOHl3eXlFZUN6bDUrZVRrWkhCcFV1WE9ISGlCS0dob2NURnhTa2ZBczNOemJHenM4UEJ3WUYyN2RyaDdlMk5uWjNkRTE4cnVYUG5UZ0lEQTdHM3Q2K3lsbkJsZW5aS1Nnck96czRjT0hBQW9OcnM4ZlZpWTJOcnJDOHNMeThuTXpPVHFLaW9hcTgxYTlhc1dpcjRrU05IV0xSb2tkS0YxdHpjSEFjSEI1eWNuSEJ5Y3NMWjJSbDlmZjBIY2hNak5UWDF0bEtmUFQwOThmVDBKQzB0alEwYk50Q25UeCtsWGpNb0tJaXRXN2N5Yk5pd2FzRXlWTXlHalJvMWlyS3lNZ29MQzNGemM2TmV2WHFZbUpqdzFWZGZVVjVlenRLbFN6RXlNcUs4dkJ3TEN3dlVhaldmZi80NUNRa0pEL3lEL0tOS1YxZVhvVU9IWW0xdHpmZmZmMDlDUWdKVHBremg5ZGRmNTZXWFhycW5XYzhuVVczQk1sUTBvTHZUVHZQMzgxcDRONzBlZEhSMGxGcisyNld0clgzTG1kN2FQT2lmc1Z1VndOd3VMUzJ0S24wVGJxWnllVU1oeElQMTlQMkdGa0k4RVV4TVREQXhNY0hKeWVtdUdzMDhDZExUMDdseTVRckZ4Y1VBekp3NWszMzc5dEc4ZVhOV3IxNWRaYWJEMjlzYlkyTmpoZzhmanJhMk5tcTFtczZkTzkrMDdtM0dqQmsxcnRNS3NIMzc5aHFYcWZyaWl5K3FyVnM2Y09CQW5udnVPVkpTVWtoT1RpWTVPWm16Wjg4U0hoNU9VRkFRR28yR2xpMWJzbUhEaHJ2NU1paUNnb0pJU1VuQnlzb0tRME5EVHAwNlJWSlMwbTNWVlZaNjg4MDNLU3NyNDgwMzMyVDgrUEdjT1hPR3c0Y1BNMm5TSkdVMnVpWkRoZ3hoeVpJbDdOMjdsNEVEQnlxcHhULy8vRE9GaFlVMGF0U0l5TWhJSms2Y2lKK2ZIeU5Iam1UV3JGbjNkTDVQQWkwdExmejgvR2phdENrLy92aWpVcnVaa0pDQXY3OS90VFY3aFJCQ2lJZE5BbVloaEhnTXBhYW1NbW5TSkZRcUZYdjI3T0d2di83aXRkZGV3OHZMaTJIRGhsV2JUYkd6c3lNb0tJaVltQmhVS2hWbVptYlYxa3RWcVZSb05CcGw1dW5iYjcrdGxrNE1GY3RLOWU3ZHU4WU8ydGVuVmw5UFQwOVBtVkcrWG1GaElYRnhjZmRsSGViQ3dzSXFhZHhhV2xyMDZ0V3J5a3g3SmJWYVhlTU1XMlVBRnhJU3dyZmZmZ3RBeDQ0ZDZkU3BVNDNIek1uSllmUG16V3pZc0FGRFEwTVdMMTVjcFE2M3JLeE1PWTY3dXp2ejU4OW43ZHExakJrekJrOVBUOGFORzBlWExsM3U2YnlmQk0yYk55Y3dNQkJuWjJkV3JWckZuajE3T0hyMEtNdVhMNWZsY3g0VGxhc1BiTnUyalJNblRsUzdkaGdiRy9QY2M4L3h3Z3N2MU5vOFR3Z2hIa1ZTd3l5RUVJK1o3T3hzWG52dE5jckx5MW16WmcxLy9mVVhQLy84TXk0dUxuVHExQWxyYTJ2MDlmV1Zqcms2T2pxVWw1Y3IzWExMeXNxVWZ6czdPMk5oOGYvWXUrK3dxSzd0NGVQZm9YZVFwaUxTRkFVN0tvcGlRY1dlR0hQdk5TWW1KbnBqWW9xOXBtbXNTWXpYZ2lXeEpMWkVjMk12SUFyUEFBQWdBRWxFUVZTOHhtQkVqYjJESFVRRUVSeUtvRWlUT2pERHpQc0g3NXlmRTBCUlVkcitQSTlQd3B3ek14dDBIV2FkdmZkYURZaUlpQ0E1T1ptZE8zZnk5ZGRmTTJEQWdBcmZ2N0o3bUI5VnNPdFJsRW9sM3Q3ZVQ3V0hXYTFXVTFoWWlFS2h3TXJLQ2tORFErbjg0dUppZ29LQ0tDd3M1STgvL3VEVFR6OWwwS0JCWEx0MmpkallXR0pqWXdrTEN5TWpJd04zZDNkR2pSckZqUnMzQ0FrSlFhRlFZR05qZzZlbkowMmJObVhJa0NFa0pTV3haTWtTMUdvMUkwYU00UDMzM3ljbEpZWFEwRkRNemMzSnlNamd4eDkvcEgvLy9peGF0RWdhaDBhajRjU0pFNnhaczRiYnQyL2o3ZTNOcGsyYnF1U21RVjF3OXV4WjFxeFp3NjFidHpBME5HVHMyTEc4OXRwclVpOWRvZVpMVDAvbjZ0V3JYTHg0a2RqWVdPN2V2Y3Y5Ky9lbGJSbDJkbmI0K2ZuUnVYTm4zTnpjY0hKeXd0Yld0dFozSnhBRW9XNFNNOHlDSUFpMWpJMk5EVFkyTnN5Wk13Y1hGeGVtVEpsQ2x5NWQyTFZyRjhIQndXUmxaVlg2dFJZdFdvUkdvMkg1OHVYSVpESjhmSHlxYklsNzM3NTluMnAyTURnNCtLbmZVMDlQRDNOejgzTDNleG9aR1hIZ3dBRVVDZ1VkT25RZ01EQ1EzTnhjcGsyYmhsS3BwSG56NWd3YU5JakF3RUNkZnN6VHBrM2oxS2xUWExod2djaklTR0ppWW5qMzNYZHhkblptK1BEaHZQMzIyOUxNdWtLaElDZ29DQ2pkWCtqdDdjMzQ4ZU4xeGlHVHlRZ0lDS0JuejU3czNidVh3c0pDa1N3L3BGdTNiamc0T0xCNTgyWU9IanpJNXMyYmlZdUxZOEtFQ2FKMVRpMWhiMjlQWUdBZy9mcjFJeU1qZzZTa0pCSVRFNG1JaU9EcTFhdkk1WEwyN2R0SFNFZ0lEZzRPdUxpNDRPN3VUcnQyN2VqUW9RT05HemV1OC9VbUJFR29QY1FNc3lDOFFDcVZDcmxjanFPajQyTm5TOUxTMGpodzRBRERoZzE3NXBZUktwVktxcEpha2NMQ1FzNmNPVU5nWU9BenZkZUxvdTJoNmVEZzhNaGlPRnFabVpsY3VIQUJYMS9mT2xFazVWRVZjN1d6eUNVbEphalZhbW41c2JacTdzTi9IcDZCVmF2VjlYS0dKeWtwQ1h0Nyt5b3IyZ05WVzRHNHZpb3VMdWEzMzM1ajllclZxRlFxR2pac3lMeDU4MFFWN1ZwTXFWU2lWQ3BKVGs1bTM3NTkvUFhYWDZTbHBRR2xzV0pnWUlDeHNUR2VucDcwNzkrZmZ2MzZTZjNoQlVFUXFvdEltQVdoQ3VUbDViRjgrWEpHamh4Snk1WXRkWTZGaG9aaWJXMk50N2MzNmVucERCdzRrQysrK09LeFZUQ3ZYTG5DdUhIaitQWFhYMm5ldkRrcWxZcExseTVWYWp4V1ZsWjRlM3RMWC8veHh4K3NXcldLZmZ2MlZkanlZdCsrZmN5ZE81YzVjK1l3ZlBqd1NyMlAxZ2NmZk1DSEgzNG83WWw5OE9BQlU2ZE9aZUhDaFkrY0VUcDE2aFM1dWJtUGZYMHpNN015Ylg1aVltSVlOV29VUzVZc3FWU1NmL0hpUmNhUEg4LzY5ZXZwM0xuelk4OFhCS0g2bFpTVWNQcjBhYjc3N2p0dTNicUZ0YlUxYjcvOU5xKysraXJXMXRiVlBUemhHV2swR203ZXZFbFlXQmpoNGVHa3BxYVNtcHBLYm00dUdvMEdJeU1qV3Jac1NlZk9uV25YcmgxT1RrNDBhdFFJQ3d1TDZoNjZJQWoxaUZpU0xRaFZvS1NraEhQbnpuSHAwaVcyYjk4dS9UTFhhRFRNblR1WERoMDY4TzIzM3o3VGV4UVdGdkxSUng5VjZ0eU9IVHV5Y2VORzZldkl5RWljbkp3ZTJSOXk2TkNobkR0M2poVXJWaEFRRUZEdXJQYkZpeGNwTEN3czgvaVZLMWM0ZCs0Y09UazVBT1RtNWhJZUhzNlpNMmRvM0xoeG1mUDE5UFR3OS9kbjFhcFZ4TWZIUC9iN2NYWjJMcE13LzUxQ29TQTJOcmJDNDlyM2lZK1B4OWpZdU1MejNOM2R4WWN4UWFnaDlQWDE2ZFdyRncwYk5tVGJ0bTBjUG55WWRldldjZTNhTlQ3NjZLTXlSZVNFMmtVbWs5R3laVXRhdG14SmNYRXhkKy9lSlNFaGdkallXSzVldmNxMWE5ZWtQeVltSmpnNU9kRzBhVk84dmIxcDM3NDk3ZHExZSthK3g0SWdDSThqRW1aQnFBTFcxdFlzV0xDQUR6NzRnRVdMRnZITk45OEFjUDM2ZFRJeU11alhyOTh6djRlbHBTV25UcDFpMnJScHFGUXFWcTFhVmVhYzgrZlBNMzM2ZFByMjdWdm04YjhYY1ZxeVpBbG56NTdWZWF5NHVCZ29yWUw4ZHovKytDTS8vUEFEU1VsSlpZNnBWQ3AyN2RyRjNyMTdnZEtsdmRybmxGZjB5Y2pJQ0g5L2Z4WXVYQ2dsNEttcHFjeVpNNGRSbzBhVkdiK0ppUWxYcmx4aHk1WXRMRnEwQ0V0THl6S3ZtWkNRd0pneFk4bzgvbmRMbGl4NTVIRXhBMTIxTGw2OHlNS0ZDMGxPVHNiUzBwSTVjK1lRRUJEd3hQMVhoZnBMSnBQaDVlWEZGMTk4Z1llSEI1czNiK2I0OGVNa0pDUXdiOTQ4MnJScFU5MURGS3FBa1pFUkxpNHV1TGk0NE8vdmoxS3BKQzh2ajB1WExuSHc0RUZDUTBPSmo0OG5QajZlMDZkUFkyaG9pS21wS1FFQkFRd2NPSkJPblRyVnl5MGxnaUE4ZjJKSnRpQlVvU1ZMbHJCejUwN1dyRmxEdDI3ZFdMTm1EWnMzYjhiWTJGamF5NmhRS0RBME5DeVRNSHo1NVpjTUdEQ0E4K2ZQYy9mdVhaS1NrdGkwYVJNZmZmUVJEZzRPT0RrNTBibHpaK0xpNG5qcnJiY1lOMjRjNzc3N3J2VDhtSmdZUHZqZ0F6cDI3TWpTcFV1bER3NkppWW04K3Vxck91L3A0ZUZCbzBhTlNFNU81clhYWG52azkzVDc5bTIyYjk5T1NFZ0l0cmEyaEllSDA3WnRXNTFaV2o4L1A1WXVYU29WaTlJdVBmLzExMSs1ZCs4ZW9hR2hUSjgrbmJWcjErTHI2MHVYTGwzS3ZNL216WnRaczJZTndjSEI1UzdqUG5qd0lKOTk5aGtIRHg3RTN0Nit6SkpzbFVwRmRuWjJoZDlIUkVRRU0yZk9aT25TcFRvRm5mN08ydHBhWjErdjhIUVVDZ1VuVHB4ZzJiSmxaR1JrNE9ibXhvY2Zma2kvZnYzRXZsN2hxYW5WYWc0ZVBNaUdEUnRJU2tyQ3dzS0NxVk9uMHFkUEgxRkZ1NDdMenM3bTh1WExuRHQzamhzM2JwQ1JrVUZtWnFiVXZzcmEyaHAvZjMrNmRldUdoNGNIOXZiMk5HalFRTnljRXdUaG1Za1paa0dvUWhNblRxUlZxMVowNjlhTndzSkNkdS9lalorZkgwT0hEZ1ZLOXpvdldiS0VJVU9HbEpuRjFQWnUzYlZyRjJmT25KR0tCdjM0NDQvSVpETDY5dTFMNTg2ZGFkYXNHUXNXTE9Denp6NGpMeStQanovK21BTUhEdkQxMTEvajYrdkw0c1dMZGU2eUh6aHdBQWNIQjZaT25RcVVWaUJXS3BVQU5HN2MrTEY3cWNQQ3d0aStmVHRRdWpkNS9Qang3TjI3RjJ0cmE1S1Rrd0dZUEhreXhzYkd4TVRFQUtXRlhhWlBuMDVlWGg3aDRlR2NQSG1TbDE1NkNWZFhWNEtDZ3ZqcXE2OXdkWFhWZVorREJ3L2k3ZTM5MUZWd0RRd01hTkNnUWJsOWd3R3BvSk9wcVdtNU05VGExeEFmcnA1ZGRuWTJ2L3p5Q3p0MjdLQ3dzQkEvUHo4Kyt1Z2puZjdFZ3ZBMDlQVDBHRHg0TUlNSEQ2N3VvUWd2bUkyTkRYMzc5cVZ2Mzc1a1ptWktzODFSVVZGRVJVVngrL1p0UWtKQ0NBa0p3ZDdlbnViTm0rUGg0WUczdHpkdDJyVEIyZGxaekVBTGd2QlVSTUlzQ0ZYSXpNeU1sMTkrR1lEZmYvOWRTakMxTTVycDZla3NXYktFdG0zYk1tVElrSEpmUTd2WFdWdjBhOXUyYlRSdjNsem5uUDc5KzJOb2FNaXNXYlBZczJjUE9UazVqQm8xaWlsVHB1Z2tmQ1VsSlFRSEJ6TjQ4R0FHRGh3SXdKWXRXeGd3WUFEOSt2VkRMcGNURmhiMnlPL0p4c2FHTFZ1MllHdHJ5NE1IRDZUSHc4UERtVGh4NG1QM2o1V1VsS0JVS3ZuM3YvOHRQYlp3NFVKKytPRUhuZGVLalkzRndjR0JEejc0UU9mNVRabzBZYzZjT1k5OEQ2MWR1M1k5ZHEvNGhBa1RLancyYTlZc1JvNGNXYW4zRXNwWFZGVEVWMTk5eGZIang5Rm9OQXdhTklqcDA2ZlRvRUdENmg2YUlBaDFoSzJ0TGJhMnRuVHUzRm5xQ25ELy9uMzI3OS9QL3YzN1NVcEtJajA5bmREUVVBd01EREEwTk1UVjFaVisvZm94YU5BZ25KeWNxdnRiRUFTaEZoRUpzeUE4STdsY3pzbVRKNld2L2YzOWFkYXNHUVlHQnZUczJmT1J5MytmVkhKeU11SGg0WncrZlZyYXcrWHI2OHZWcTFmNTczLy95N1ZyMStqY3VUUHU3dTY0dTd0eisvWnRVbE5UNmRXckY5dTJiY1BmMzUrYk4yOHlmLzU4WEZ4YytPV1hYOWk1YzJlRlNhOUNvZUQ5OTk4djAwZFd5OEhCZ1FNSERqeHl6TWVPSFdQbHlwWDg4Y2NmRlo3enl5Ky9ZR0ppVW1iVy9lelpzNDljWnYxM3ZYdjNwbW5UcHVVZWk0Mk5aZFdxVlV5YU5BbFBUODl5ei9IdzhLajBld202U2twS2lJK1BaOUdpUlVSR1JtSmhZY0h3NGNONS8vMzNLOVgyU3hBRTRXa1lHQmhnWUdDQWk0c0w0OGVQWi96NDhTUWtKSERxMUNuT256OVBTa29LNmVucHhNVEVFQjBkemZyMTYvSDA5S1JidDI1MDdOZ1JKeWNuYkcxdEsxeDVKQWlDSUJKbVFYaEdOMi9lWlBYcTFVRHAvam9iR3hzTURRMnhzTEJnd0lBQmhJU0VTT2ZtNWVVQmNPM2F0WElyTlhmcDBxWENucFBMbGkxang0NGRBSGg2ZXZMZWUrL1JyMTgvTGwyNnhOU3BVNG1PanViZ3dZTUVCd2VUa1pGQmp4NDllUFBOTituWnN5Y05HalFnS0NpSUJnMGEwS2xUSjFxMGFDRzlyck96YzRYSnJIWXArZU9NR1RPRysvZnZsM25jMU5TVUdUTm1vRkFvZ05JRWZPWEtsWHp3d1FkU0ZXNjVYTTZSSTBkNDY2MjNtRHg1c3ZSY3BWSkpRRUFBclZxMXF0UVlBQm8xYWtTalJvM0tQV1prWkFTVUxuMFhSYjJxbGxxdDV2ang0NnhmdjU2NHVEaWNuSndZTTJZTXc0Y1BGMHZjQlVGNDRWeGRYWEYxZGVXTk45NGdPVG1aVzdkdUVSc2JTMVJVRk5ldlgrZkdqUnZjdUhHRDdkdTM0K3pzakx1N08xNWVYclJxMVFwdmIyK3hIMTRRQkIwaVlSYUVaelJnd0FBR0RCaEFkbmEyVkEzNzh1WExMRjI2VkRwSFczM2F5TWdJRXhNVDl1N2RTM0J3Y0pta2Vmbnk1V1VTNWxPblRyRjE2MWFHRHgrT2k0c0xQWHYybEpMQ1c3ZHVNWC8rZkZhdlhrMmZQbjNvMDZjUFVGb3gyc3pNREFjSEIxcTFha1Y2ZWpvQTN0N2UwcEx4aDFXMDc3Y2kydGR3Y0hBQTRPN2R1MHlZTUlFMmJkcHcrdlJwRGg0OHlNS0ZDNUhKWk9UbTVsSlFVQUNVVnVzT0RnNW15cFFwMG11dFdyVUtZMlBqTXBXNXIxeTVna0tod00vUHIxSmpHajkrUEpHUmtSVWUxMWJ1bmpoeDRpUDNzYlZwMDRiMTY5ZFg2ajJGVW52MzdtWGx5cFhrNU9SZ1pXWEZ2SG56Nk5DaGcwaVdhN0hFeEVTTWpZMXAyTERoWTgvOStlZWY4ZlgxTGRPRHZpWTZmZm8wb2FHaGZQenh4MUpkQTYyd3NEQTZkKzRzL3QzV0lmcjYrbEx5M0x0M2J3b0xDOG5OelNVeU1wS2pSNDl5N3R3NTR1TGlpSXVMNC9qeDQ1aWFtbUpoWVVISGpoMEpEQXpFejg5UHV0a3FDRUw5SlJKbVFYZ09oZzhmenZEaHc2V3ZKMDJhaEZLcDVQdnZ2d2RnMnJScFpHUmtzSFhyMWpMUHZYejVNcUdob1ZMTHB6VnIxbUJxYXNxYmI3N0ppQkVqS3ZYK0R4ZlVzckN3a0JMbThpUW5KOU8xYTlkS3ZhNnRyUzBIRHg0RVN0c0ZyVnk1VWpyV3FGRWozTnpjaUltSndjVEVCRGMzTjZEMGczZEJRUUZxdFpyVHAwL2o3Kzh2TFFFUEN3dmp4SWtUL1B2Zi8rYlhYMy9GdzhPRC92MzdBN0IvLzM1TVRVM3AxYXRYcGNZMlpzd1lzckt5eWoyMmI5OCtRa05EQVFnSUNKQ3FlWmRIN0xXdHZLeXNMSDc0NFFmKys5Ly9TdHNENXN5Wjg5U0YyNFRuUzYxVzgvUFBQMk5wYVZtbTJOL05temZKeXNxaVU2ZE9HQmdZTUdYS0ZGcTFhc1dpUllzZSs3cEJRVUhNbURGRFNwaXZYYnNtM1NSN0hPMjFSNlBSc0hQbnppZjhqblRaMmRrUkdCajR5SFBDdzhQNTVaZGZHRGR1bkU3Q0hCc2J5MGNmZlVUSGpoMzUrdXV2SzF6cGs1NmV6dWpSbzVrNWM2YlUvbTcyN05rOGVQQ0FkZXZXU2VmdDJMR0RWYXRXU2RlZGh4VVhGM1Bnd0FHR0RSdjJOTittOEpRTURBeXd0TFRFMHRJU0p5Y25CZ3dZUUg1K1BsZXZYdVhjdVhOY3YzNmQrL2Z2azVtWnliNTkrOWkzYng5bVptWjA3ZHFWN3QyNzQrWGxoYjI5UGJhMnR1VzJTeFFFb2U0U0VTOElMMEIyZHJZMEcxc2VsVW9sL1FKZXZudzVOMjdja0Q2d3paczNqMEdEQm1Gb2FNaS8vdlV2VWxOVHBlZHBLMmxQbno2OXpLenBqaDA3eWxTaUxvK2pveVBMbGkwcjk1aTJzclpXVWxLUzlKN2Evc2xhdi83NnE5UWJOU2twaWYvODV6LzA2TkZEcW95Y21wckt3WU1IcGFKYytmbjVMRml3QUdkblo4YU1HY09YWDM3SmhnMGJTRTFOWmVEQWdZU0VoREJzMkxESEZoWFQ2dGF0VzdtUGE1UGxOOTU0ZzV5Y0hDNWZ2c3lDQlF0MFdrZGR1SENCclZ1MzhzMDMzMkJoWVZHcDk2dnY3dDI3eCtyVnF6bHk1QWo2K3ZvTUh6NmNzV1BIVm1wR1VxZ2VNcG1NaXhjdmN2NzhlYnk4dlBEMjlwYU9iZHEwU2VwMys2d1dMMTVNYkd4c3BjNjlkT2tTVUxvSC90dHZ2NVgyb3o0cHBWS0p0N2YzWXhQbWluaDZlakovL253V0wxN01tMisrV1dIN3ViLysrb3UwdERTZG9sRktwVkphUmFTbExVUlZuaU5IampCLy9uenk4dklZTldvVXhjWEZVaWVDeXJLenN4TUpkeFV3TnpmSDM5OGZmMzkvY25KeWtNdmwzTDU5bTZpb0tDSWpJN2wxNnhiSGpoM2oyTEZqV0Z0YjA3eDVjMm41ZHR1MmJYRnpjeFBKc3lEVUF5TEtCZUU1VXlnVXhNYkdsdHQ3V092Y3VYT3NYcjJhdFd2WE1uSGlSRnhjWExoNzl5N2p4bzNEMjl0YlN1N0dqQmxEZm42KzlMejA5SFEyYmRyRUs2KzhncnU3dTg1cjJ0cmFWbXA4UmtaR0ZlNFQzckpsQzJabVp0TFhZOGVPNWNHREJ4Z2FHaUtUeWFSOXlBQW1KaWFZbXByaTVlV0ZsNWNYWjgrZXhjYkdSbHJTdG1IREJ0emQzYVVacGZEd2NOTFMwdmp4eHg4eE56Zm4yMisvWmNtU0pRUUZCZkg3NzcrajBXZ1lNMlpNcGI2SGltemF0SW52dnZ1T2wxOSttV25UcHBHU2tzS0lFU05ZdjM0OUV5Wk1JRDA5bmJWcjF4SWNISXk5dlQzWHIxK3Y5R3g3ZlJZWEY4ZU1HVE80YytjT2FyV2F5Wk1uTTJMRWlFcmYzQkNxaDB3bVk5NjhlWXdZTVlKUFB2bUVIVHQyWUc1dWprcWw0dHk1Y3d3WU1LQksydTVzMmJLRmJkdTI4Y3N2di9ETEw3K1UyUSthbVpuSlcyKzlSYWRPbmNvOGQ5cTBhVHFWNm5OemMvbnFxNjk0ODgwM2FkT21UWVh2K2NVWFg1Q1VsUFJNNDM3cHBaZnc4UEJnOHVUSnpKMDdsMTI3ZHBWSmh2YnUzWXVYbHhjdUxpN1N6WVcwdERRS0NncDBiamJjdkhrVFFIck14TVNFM3IxN0F6QjQ4R0NPSERsQ1VGQVFIVHAwd01YRlJhZHJ3TU1VQ2dYNit2cGxlc043ZW5xS2hMbUtXVmxaMGE1ZE85cTFhOGVnUVlNb0tDZ2dLeXVMSTBlT2NPVElFV0pqWTdsMDZSS1hMbDNDeE1RRU16TXpHalpzU08vZXZRa01ETVRWMVZXMHJSS0VPa29reklMd25HM1lzSUhpNHVKSExpM096TXdrTGk0T1UxTlRLV0c3ZS9kdW1mTmVldWtsbmE5djNickZwazJiNk5XckY5MjdkNi9VZUVwS1NyaDM3NTQwUTVLY25JeS92Lzhqbi9PLy8vMlBSbzBhY2ZUb1VmN3hqMzlJbFkrLytlWWI2WnhYWG5sRnA1ald3OVd0SFIwZDJiOS92ODZId203ZHVqRjM3bHhwRmtkUFQ0OVBQLzJVd3NKQzl1M2J4K2pSbzU5NmFXOTZlanBmZi8wMXg0OGZwMkhEaG56NTVaZklaREtjblozNTRJTVBXTFZxRlJrWkdmejExMStZbTVzemZmcDAvdm5QZjVaYmlFMzRQMnExbXJDd01CWXZYa3hxYWlvT0RnNU1uanhaOU1TdFJXeHRiZm4wMDArWlBYczJtemR2WnNLRUNWeTRjSUc4dkR5Q2c0T2xJb1VLaFlMazVHU09IVHVtOC94aHc0WXhlL1pzNHVMaXVINzlPbEM2MGlVeU1oSlRVMU9NalkwWk9IQWdiNy85TmdjT0hHRHg0c1dzV0xGQ1NqeHpjbktZUFhzMlZsWldqMjBYcDFhcitmVFRUemwvL2p5OWUvY3VkOGJXd2NFQloyZm5Nby92MmJOSHA0NkVsclplUTBVRkRRY09ITWpXclZ2Sno4OHZreXhmdkhpUm16ZHZNbS9lUERJek0xbXdZQUZRdXNSYW85RklYei84UHRySEhCMGRwWVFaU2hQOGgyOWNuRGx6cHN4WURoMDZ4Q2VmZk1LWFgzNVo2UUtNUXRVd05qYkcyTmlZQmcwYTRPSGh3WHZ2dlVkS1NnckhqeC9uOU9uVEpDY244K0RCQTZLam83bHg0d1liTm16QXpjMk5IajE2NE8vdlQ1TW1UYkN5c3NMTXpBeVpURmJkMzQ0Z0NNOUlKTXlDOEp3VUZ4ZXpidDA2dG03ZHlzQ0JBM1dXOTVtWm1SRWRIWTFDb1VCUFQ0OHpaODdRcUZHakNwY0RGeGNYRXhNVFUrYng1T1Jrb0xUU2RIa3RNVnEzYnExengxdWowYkJ3NFVMczdPeVlPSEVpQVBiMjlqb2Y5QjUyOCtaTlZxNWNLUlhNZ3RJUHNYcDZlaFFYRit2TWVzeWRPMWRuaGpFakk0UFJvMGVqVkNveE1EQ1FmZ1lwS1NtY1BuMmExMTU3clV3QnN0VFVWTTZkTzRlcnEydVpWbFlHQmdhWW1KZzg4ZzUrY1hFeHUzYnRZdDI2ZGNoa01yeTl2Y25OemRYNXdQTDIyMjl6N2RvMWdvT0Q2ZGl4STZ0WHJ4WXpvNVZRVkZURW5qMTcyTHAxSy9mdTNjUE56WTFKa3liUm8wZVA2aDZhOElRQ0F3T1pPM2N1Z3dZTkFtRDc5dTAwYk5oUXAwZDVVRkFRVGs1T1plb21hTnUyblQ5L25qVnIxZ0NsMTVXLy92cUxvMGVQWW1Oanc4Q0JBekV4TVdINTh1VzgrKzY3VEo0OG1VV0xGbkhuemgwKy8veHpBTDcvL251ZEZTcC9wOUZvV0xac0dhR2hvUmdiRzdOdzRVS2Q0OXIrN2lOSGptVFdyRmxsbnQrcVZhdHkyK0dkUFh1V0N4Y3U4TTQ3NzVTSit6VnIxbUJzYkZ4aGo5NmZmdm9KT3pzN2FZdU1Oc21kTm0wYTJkblpiTnEwU1RwMzI3WnRCQVVGbFpzSVEybC8rODgvLzV6YnQyK1hLVDcyOEd2WTI5c3pZTUNBY284TEw1YVRreE9qUm8zaTlkZGZKeWtwaVppWUdHN2V2RWxzYkN6UjBkSGN2bjJiK1BoNGZ2bmxGNW8yYlVyTGxpM3g4dktpUllzV2VIcDZpdm9ZZ2xDTGlZUlpFS3FJZHJaRm9WQ1FsNWZINjYrL1RtcHFLdjM3OTJmKy9QazY1L2JwMDRmOSsvZmo3KytQVENaRG85RXdhZEtrQ2w4N1BUMzlrY3VUSzlxRGZPclVLWjBsMWN1WEwrZktsU3M2TXk4bUppWVZMa011cjFwc1ZsWVdWbFpXM0wxN1Z5ZkJmL2ZkZC9IMjlpWTBOSlFqUjQ0d2Z2eDRuSjJkK2ZUVFQwbEtTcEkrTENRa0pQRDk5OS96Mm11djZienVuVHQzK1BEREQxRW9GS3hmdjc3TWg4aCsvZnBKVmNqTHMyUEhEclpzMlNLMTFQcjg4OC9adm4wN3g0OGYxem12cUtpSUR6NzRnSktTRWs2ZVBNa25uM3pDcEVtVFJBL21SOGpOelNVb0tJZy8vL3dUcFZKSnIxNjkrUHp6ejdHenN4T3pKN1hVSzYrOEFrQk1UQXpuenAzajQ0OC9ac2lRSWRMeEgzNzRnU1pObXVnODlyQTMzbmlETjk1NEF3QmZYOTh5UzZrQjNOemMyTHg1TSsrOTl4N0RodzhuUHo4Zkh4OGZsaTFiOXNpMlBVVkZSY3liTjQralI0OWliR3pNc21YTGRLcmxwNmVuTTJIQ0JBb0xDOHRVMTlkcTBhS0ZUdnM4cmR6Y1hDNWN1TUJycjcybWs3Q3JWQ3FDZ29JcTdNVjc5ZXBWVHA4K1RmdjI3Y3NzajM1YUFRRUJCQVFFbEh2c3pKa3pSRVZGMGFOSGp5cDdQNkZxNk9ucFNaVzNBd01ES1N3c0pEOC9uNWlZR0k0ZE84YkpreWVKajQ4blBqNmVRNGNPWVdKaWdvV0ZCYTFidDZaZnYzNzA2TkZEOUtZWGhGcEdKTXlDVUFWT25UckZ6Smt6c2JDd1lQMzY5WGg3ZXpObXpCZ2NIUjNMWFlyZHIxOC8vdmUvLzVHUWtBQkFreVpOYU42OHVjNDUyaVY5TXBrTVIwZEgvdmUvLzVWNW5jVEVSS1pPbmNvWFgzeUJqNDlQbWVQYXBETXRMUTJBaUlnSVZxeFlVV0dCck1lNWR1MGFlWGw1ZUhwNmN1Yk1HWjJpWXE2dXJyUnExWXFrcENUTXpNd1lOV29VaHc4ZjVzcVZLd1FGQlRGeDRrVGtjamxwYVdsbGxscGZ2WHFWV2JObWtaK2Z6NW8xYXlxVnZHcDdXbXVUZW8xR2c2T2pJd3NXTENqVGlrcWowUkFlSHM2QkF3Zll2Mzgvcjc3NktzdVdMZU9ISDM3Z3h4OS81UFRwMDNUdTNKbisvZnZqNCtNamt1ZUhwS2FtRWhRVXhKRWpSekF3TUdEbzBLRk1uejRkYTJ2cjZoNmE4QVFVQ29WT0Zlcm16WnZUdlh0Mzh2THk4UEx5cW5RRi9zckl5c29pUER5YzgrZlBjK3pZTWRMVDArbldyUnYzNzkvbjh1WExqQjA3bGk1ZHV1RHA2WW1ycXl1dFc3ZldXZjQ4Yjk0OHdzTENXTGR1SFltSmlVeWZQcDNaczJjemJOZ3dRa05EV2Jod0laYVdsbXpZc0tIS2lzemw1T1FBVkpqSXIxcTFTdWZyNDhlUFUxUlVCRlJ1RHpPQWk0c0xTcVVTdVZ3dVBSWVlHS2h6VXhOS3IyMkxGeThHb0tDZ2dKVXJWekp1M0RoUmtMQUcwdFBUdzl6Y0hITnpjeHdkSGVuWnN5Y0toWUtJaUFoT25qekpsU3RYeU1qSTBOa0xiV3hzVE5ldVhlblZxeGZ0MnJYRDJ0b2FhMnRyY1dORUVHb3drVEFMd2pPNmNPRUNNMmJNb0hYcjFpeGZ2cHpwMDZkTEh3ZzdkT2pBdlh2M01EQXdRRjlmSHowOVBmVDA5RkNwVkRwL0VoSVNPSG55SkQxNzlrUXVsNU9Sa2NISmt5ZUIwcVY3QmdZR1VwdW1oMm1UNm9ZTkc1WjdYT3ZreVpNWUd4dXpldlZxT25ic3FITXNPVG01d2w3SDJvcllXaXRXcktCTGx5NlltNXR6K1BCaG5TcmFHUmtacEtTa2tKV1ZSWEZ4TVNrcEtYaDVlYkY2OVdwYXRXcEZyMTY5bUR0M0xsWldWdEpZVlNvVlc3WnNZZVBHalZoYVd2TDk5OStYVzVrV1Nxc3lyMWl4QWt0TFN3d01ES1IyTGRyOWkyKysrU2FqUm8zU21mRk1URXdrUFQyZG9VT0hjdS9lUFl5TWpPalZxeGVCZ1lIbzZlbngvdnZ2TTJqUUlINzg4VWNPSGp6SWhRc1hLbHppV2QrbzFXcXVYcjFLVUZBUWtaR1JXRnBhOHM0NzcvRFBmLzd6a2JPRFFzMlVuNS9QNnRXcmdkSy8yNWRlZW9sMjdkcHg3OTQ5M256elRVNmRPbFhtL0R0MzdraDdtaC9XckZtekNuc3VIejkrbk9uVHB3T2wrM1lEQXdONTdiWFhpSXFLd3NYRkJaVkt4WjkvL2tsWVdCZzdkKzdFMXRhV1AvNzRRK2MxSmsyYVJFbEpDYzdPenZqNCtHQnRiYzNubjMvTzFxMWJrY3ZsakJneGdtblRwbFZwZjl6YzNGeUFjbWVZOSt6WlEzaDR1TTZxbCtYTGw1T1JrYUZ6M3QrM3RwaVltT2c4OXM5Ly9wUEN3a0oyNzk0dFBkYTVjK2N5Q2ZPU0pVdkl6TXpFd3NLQzI3ZHZFeDRlenNtVEoxbTJiRm1aNG81Q3pXTmlZa0tYTGwzbzBxVUxlWGw1eE1mSEV4TVRRM1IwTkRFeE1jVEh4M1B5NUVsT25qeUpoWVVGTFZ1MnBFV0xGdElTYmpjM041RThDMElOSXhKbVFYaEdqUnMzeHRuWm1SVXJWbUJ0YmMyR0RSdjQvZmZmQ1FrSjRlZWZmOWFwYXYwNFE0Y081ZHExYTJ6ZnZoMURRME5Hamh5Sm5aM2RNNDl4d29RSjlPblRwMHl5REtWN21MV3pHWDkzOCtaTm5lWGVyVnExNGgvLytBY1hMbHpBM3Q1ZVo0bjBaNTk5cHZOYzdmN2t2WHYzQXFWRmJqNzk5Rk91WGJzbXZlYTFhOWY0NFljZmFOZXVIUXNYTHFSUm8wWVZmZysydHJZY08zWk11a2xnYm03TzZOR2o4ZlQwbE01NU9GbFdxOVdrcGFWUlZGU0VpNHNMNDhlUHAxKy9mbVZtYVZ4Y1hKZy9mejR6Wjg0a0xDenNzUVhRNm90ang0NnhhdFVxa3BPVGNYUjBaUExreVFRR0Jvb1dLcldVblowZEZ5NWNBSkJta3pNeU1uUmlYM3NEVDd1M055b3Fpamx6NXBUWjZ6dDY5T2d5Q2JQMld0R2hRd2VtVHAyS3I2K3Z6am52dlBNT3c0Y1BaOUtrU2JSdDJ4WW9MWGI0NE1FRHpNek1wTGlHMG1zcWxCWTFQSFBtREljUEgwYXBWR0p2YjA5YVdocjc5KzhuUFQxZFdnM3k5eVF5TGk2dTNKb1AybU1BaHc4ZjFrbFVVMUpTZ05JbDZpRWhJUmdhR3RLL2YzL3k4L01KQ2dxaVk4ZU9XRnBhU3NVTWc0T0RLLzVoUDRKS3BXTEdqQmtjTzNaTTJzLzlzTysrKzQ2UWtCQm16WnJGcmwyN2NISnk0czAzMzJUV3JGbU1IajJhQlFzV1NQMmZoWnJQd3NKQ3FyeXRVQ2g0OE9BQkdSa1poSWFHY3Z6NGNhS2lvcVRLMjZhbXB0alkyT0RvNklpZm54OEJBUUUwYTlhczNEYURmWU1BQUNBQVNVUkJWSzFSZ2lDOFdETE4zNmVRQkVGNFl2bjUrUlh1U1NvdUxrYWxVcUZXcXlrcEtVR2owVWd6elRLWkRIMTlmZW0vMm1SRUc1YlBlMzlvZG5ZMkNvWGlrWWxxUlI3dUhmMHM1SEk1TGk0dVQ5U09RNlBSVk9wbm8xMzYrS2paZDBGWFVWRVJaODZjWWM2Y09SUVZGVWxWeGgvVkZrMm9YVWFNR0VHclZxM0sxRmJZdG0wYmE5YXM0Zno1ODBCcFhZQmx5NVp4OXV6Wk1oWGs1WEk1cDA2ZDR0S2xTOUxzdEo2ZUhyTm16U3AzZVhmZnZuMmxoTGs4S3BXS3JsMjc4dkhISHhNWkdVbDRlRGpaMmRtMGFkT0d3TUJBQmc4ZWpMMjlQUXFGZ3RPblQzUGl4QW5PbmoxTGRuWTJmZnIwd2NURWhLU2tKTFp1M2NybXpadWxnbVJQcTBHREJodytmQmkxV3MyLy92VXZsaTlmenFwVnEzU0tlOFhIeHhNWkdmblkxN0sydHRhcGtBMmxDZnZzMmJQWnUzZXZWR1JNTys1Ly9PTWZmUDc1NTR3WU1RSW5KeWVDZ29KSVNFaGc4dVRKSkNVbDhkRkhIL0h1dSs4KzAvY24xQXpwNmVuU1V1MkVoQVR5OC9OUktCVFNaNEFtVFpyUXAwOGYrdlRwUTlPbVRURTNOOGZZMkZqVWpoQ0VGMHhNRlFoQ0ZYaFVBUThqSTZNblhqcjRvbjRaUHFwSzdlTlUxVXpqMHlTemxmMzVpRVQ1eWR5N2Q0K3RXN2Z5MjIrL29hZW5SNzkrL1pnd1lZSlVHVm1vMjdLeXNpcXMyS3lsdlZIMisrKy84L1BQUDJOdmJ3K1VKdUVmZi93eGxwYVdMRjY4dU14U2JvVkN3ZmJ0Mi9uMTExOTFIcDg1Y3liRGh3K1h2alkzTjZkdDI3WUVCQVRRdlh0M29xT2pXYmR1SFRFeE1iaTV1ZUh1N2s2elpzMElDQWhBWDErZlc3ZHVZV1pteHZmZmZ5Kzl4dWpSbzhzVUlOUGF1SEVqMjdadDQ4OC8vNnh3SC83Q2hRc0pEdzhIU204Q2ZQZmRkK1hlVkF3TkRXWFpzbVdQM005ZlVGQ0FtNXRibVlUNVljWEZ4U3hkdXBUZHUzY3pZTUFBUHZua2t6TG51THE2c21YTEZpWk5tc1IzMzMySFhDNHZVemxjcUgzczdlMFpPWElrSTBlT0pEVTFsZWpvYUozSzI2bXBxZno4ODgvODk3Ly9wWEhqeHJSbzBRSnZiMitwOHJhRGc0TkluZ1hoQlJBSnN5QUlna0JlWGg0TEZ5N2s0c1dMcU5WcVJvd1l3Ymh4NDdDMXRhM3VvUWt2U0dSazVDUDN5QllVRkRCOCtIRG16NS9Qa0NGREdEUm9FRjVlWG5UcDBnVjNkM2RwLzIvLy92M0xGREZjdFdvVjdkdTNMNU00YXBkblAyenMyTEhTL3pkbzBBQS9Qei9rY2puNzkrOG5NVEVSdFZyTjZOR2ptVEpsaXM2V0RDMERBNE1LYitocEh6YzFOUzJ6ZDFoTHJWYnIzT1I4M0FxY28wZVBWbmpzaXkrKzROYXRXeFVlZi9EZ0FiTm56eVlxS29yWFhudU5tVE5uVnJqYXhzYkdodlhyMXpOejVreXhsN2tPYXR5NE1ZMGJONlozNzk3azVlV1JuWjJOWEM3bjlPblRuRHAxaXFTa0pKS1NramgrL0RpV2xwYlkyTmpnNmVsSmp4NDk2TkdqeHpQZEFCY0U0ZEZFd2l3SVZVQ3BWS0pRS01qTnpaWGFLbDI0Y0lHU2toS2dkSmJaM053Y096czdldmJzeWNDQkEybldyTmtUTFVNV2hPZWhwS1NFVzdkdU1YbnlaTzdmdnkvdERmL29vNC9FekVVOWN1Yk1HUzVmdnN6SEgzOWM0VG1abVpsa1pHUlFYRnhjWWRFdlFDcDQ5TEQxNjlmajVlVlY0Y3p2MzZXbnAzUCsvSGxjWEZ4NDU1MTNwR1M4cUtpSStQajQ1M29qcDdpNCtJbFdCVlcwWHhyK3IvcDJSYXlzckdqZXZEa2pSb3hnMkxCaGozMHZVMU5UVnE1Y0tXb0oxR0Y2ZW5wWVdWbGhaV1dGaTRzTHZYcjFvcmk0bU1qSVNJNGNPVUpZV0JoWldWbWtwS1FnbDhzNWRPZ1FCZ1lHK1ByNjBxOWZQM3g5ZmJHeXNzTE16RXo4T3hHRUtpSWlTUkNla2xLcEpEazVtZmo0ZUtLam80bU1qQ1FxS2twcWQyUnNiRXpMbGkzeDhQREEyOXViZHUzYTRlbnBLYXBmQ2pYSzBhTkhXYnQyTGZmdjM2ZHAwNmE4OTk1N0RCMDZ0THFISmJ4QUJ3NGNZTUdDQlRnN096TnExQ2pwY2UzeTdNVEVSSm8zYjg2SkV5Y0F5c3dlUHl3Nk9ocWxVbG5tOFpLU0V1N2Z2OCsxYTlmS0hITnpjeXV6RlB6czJiTXNXclJJdXVsb1kyT0RpNHNMelpvMW8xbXpaalJ2M2h3akl5T3B2M3RWMGhhNnE2eUhmMmJsS1c4V1hFc21rL0hsbDE5VytyMmc2cmJEQ0xXSGtaRVJIVHQycEdQSGpoUVdGaEliRzh2MTY5ZTVjZU1HOGZIeHlPVnl6cDA3eDdsejV6QXhNYUYxNjlhMGFkTUdUMDlQbWpWcmhwdWJXNVZXbFJlRStrWmNkUVhoQ2FqVmFtN2Z2czNKa3ljNWMrWU1kKy9lNWNHREJ4UVVGQUNsSDJRNmRlcEVRRUFBblR0M3BrR0RCdGpZMklna1dhaHhsRW9sR3paczRMZmZmaU0zTnhjbkp5ZVdMRm55eUdSSXFQM3UzcjFMWm1ZbUNvVUNRS3JZN09IaHdkcTFhM1VxWW5mdDJoVXpNek5lZi8xMTlQVDBVS3ZWK1B2N2wrbWovckRwMDZkejkrN2RjbytGaElTVTI2WnE1Y3FWWlhyRER4czJqTUdEQjVPWW1JaGNMa2N1bHhNWEY4ZWxTNWZZczJjUEdvMEdMeTh2dG0vZi9qUS9Cc21lUFh0SVRFekV3Y0VCRXhNVElpSWlpSStQWi9EZ3daVitqZVBIajFkNGJQSGl4VHA5bDdXMExhbEUzVlhoU1ptYW1rcVZ0NHVLaXNqSnlTRXJLNHNyVjY1dzRzUUpMbCsrTEZYZU5qRXh3ZHJhR2x0YlczeDlmUWtJQ0NqVDkxd1FoTWNURVNNSWoxQlVWRVJoWVNGcGFXbWNQSG1TZ3djUElwZkxVYXZWeUdReVRFeE1NRGMzcDAyYk52VHQyNWUrZmZ0V1NSc29RWGllc3JPeldiNThPZnYyN2NQQXdBQi9mMysrK2VhYkN2ZDBDblZEY25JeTQ4ZVBSNlZTY2VUSUVYYnYzczJvVWFQdzhmRmg1TWlSWlQ1RU96azVzV2ZQSG03Y3VJRktwY0xhMnByMjdkdnJuS05TcVhTcTFxOWZ2MTZuUlpUV08rKzhRLy8rL1hucnJiZktIR3ZZc0dHNTR6VTBOSlJtbEI5V1VGQkFURXhNbGN5WUZSUVVzSFhyVnVscm1VeEdZR0RnWTJlTkgxWmU3MmF0OGhLVFhidDJTYTMxbGk1ZHlvSUZDOHJ0YmQ2b1VTTWNIQndxUFE2aC9qRTJOc2JCd1FFSEJ3ZGF0R2pCeUpFanljdkw0K2pSb3h3NWNvU1ltQmp5OHZLNGYvOCtOMjdjWU51MmJkamIyOU9yVnk4Q0F3UHg4UERBM053Y0V4TVRzVVZNRUI1QkpNeUM4RGVGaFlYRXhjVVJGeGRIZEhRMEVSRVIzTHAxQzVWS2hVd213OWJXRmpjM04xcTBhRUdyVnExbzNibzFUWnMyRmI5c2hGcEJMcGV6ZHUxYVRwdzRnWUdCQWErKytpcmp4bzBUeVhJZGw1R1J3YnZ2dmt0SlNRay8vZlFUdTNmdlp2SGl4WGg2ZXRLOWUzZDI3ZHFGa1pFUit2cjY2T25wb2ErdlQwbEppZFNiV2FsVWtwaVl5SlVyVjJqZXZEa05HalFnSWlLQzVPUmtOQnFOVkhESTJkbTUzUGZYMTlmSHlzcXF3c3IxMmlSYjI3N3BTU21WU3J5OXZaLzRlYU5HamVMMTExK25zTEFRaFVLQmxaWFZFNjhJZWxUdmRxVlNpWWVIaC9UMTFxMWJXYlZxRmY3Ky9vd2FOWW9aTTJidzhzc3YwNnRYTDVvMWE0YWxwU1V5bVF3OVBUMENBd09SeVdUczNidFg1KzlDKzJmRWlCR1A3TkFnMUU4V0ZoWU1HemFNWWNPR2NmLytmU0lpSW9pS2lpSStQcDY0dURqdTNyM0w3dDI3MmJObkQ0MGFOYUoxNjlhMGJ0MGFEdzhQUER3OGFOaXdvZmc4SXdoL0l4Sm1RYUQwdzFwRVJBUm56cHpoNnRXcnBLV2xrWkdSUVZGUkVWRGE2cVJIang3MDdObVRGaTFhNE9EZ1FJTUdEY1N5SnFGV3VYanhJdDk4OHcxeXVSeFRVMU5tekpoQjM3NTlIemxESnRRTk5qWTIyTmpZTUdmT0hGeGNYSmd5WlFwZHVuUmgxNjVkQkFjSGs1V1ZWZW5YV3JSb0VScU5odVhMbHlPVHlmRHg4YUZuejU1Vk1zNitmZnZTcVZPbkozNWVjSER3VTcrbm5wNGU1dWJtVDUxOHpwMDd0OEpqTzNmdUpEOC9YL3E2UVlNRytQcjY4cC8vL0Fjakl5TjI3ZHJGamgwN09ILytQR2ZPbktHd3NKQ1NraEpwNzNaRjNOemNHRE5tekZPTlY2Zy9IQndjNk5ldkgzMzc5dVhCZ3dla3A2ZVRsSlRFdVhQbk9IdjJMS21wcWFTa3BIRDA2RkdzcmEyeHM3T2pXYk5tZE8zYUZUOC92eWZheXk4SWRabE1JemJRQ1BXTVJxTkJwVkpSWEZ4TVhGd2NCdzRjNE5DaFEyUm1aZ0tsUy9JTURRMHhNakxDeDhlSGwxOStHWDkvZjUyOWZZSlFtMmcwR3M2Y09jUGl4WXRKUzB2RDN0NmV1WFBuUG5KbVRLaDc4dlB6SzB3S3RiUElKU1VscU5WcWFkdUpucDVlbVQ4UHo4Q3ExV294Ry9VRXREL254L1c3aHRLZnJmYnZReWFUU2N2ZUgvNTdFWVNucFZhcmlZbUo0ZENoUXh3OWVwVDc5KzlMcXhlZ2RGVkkrL2J0R1R4NE1EMTY5SkJXWCtqcjYxZnp5QVhoeFJNSnMxQXZhRFFhMHRQVHVYMzd0bFJkTWpJeWtwU1VGRFFhRFhwNmVqUnAwa1RhTDllK2ZYdmF0R21EdGJWMWRROWRFSjdKZ3djUDJMMTdOMXUyYkNFdkw0K09IVHN5ZnZ4NE9uZnVYTjFERXdSQkVHcUE0dUppNHVQamlZcUtJaW9xaXJpNE9PUnl1ZFFXemREUWtKWXRXOUttVFJ1OHZMeWt5dHRpSzQ5UVg0aUVXYWpUY25Oek9YLytQS2RPblNJMk5wYjA5SFN5czdPbC9jaU5HemVtZS9mdStQbjU0ZUxpZ3IyOXZVaVNoVG9qUFQyZHRXdlhFaElTZ2thalllREFnVXljT0ZFc3N4TUVRUkRLVlZSVVJHWm1KdW5wNlVSR1JoSWFHc3FsUzVjb0xDd0VTZ3VOMmR2YlkyOXZUOXUyYmVuUm93ZnQyN2NYYmF1RU9rMGt6RUtkb1ZhclVTcVZLQlFLTGwrK1RIQndNR0ZoWWRJK1pIMTlmUXdORGJHenM2TlhyMTRNSERpUTFxMWJpMlZ0UXAyVW01dkxyRm16T0gvK1BBWUdCZ3dkT3BUcDA2ZUxJa0dDVUlXS2k0djU3cnZ2K08yMzMxQW9GTGk1dWZIVlYxL1Jva1VMYVFtMUlOUjJDb1dDWThlT2NlREFBYTVjdVlKU3FVU2xVcUZXcXdHd3NySWlJQ0NBSVVPRzRPM3RqWkdSRVlhR2hpSUdoRHBESk14Q3JWWlNVa0pxYWlxSmlZbFNqODZyVjYrU201c0xsTjRKZFhaMnh0WFZGVzl2YjN4OGZQRDI5aGI3a1lVNlM2VlNjZm55WlpZdVhVcDhmRHoyOXZhTUdqV0tOOTU0UTh3QUNNSnpVRnhjek1HREIvbnBwNStJaTR2RDF0YVdEei84a01EQXdITGJSUWxDYlphZG5jMlZLMWNJRHc4bkxpNk9oSVFFN3Q2OUt4V3FhOVNvRWUzYXRhTkRodzY0dWJuaDR1S0NvNk9qMlBzczFHb2lZUlpxSFkxR1EwSkNBbWZQbmlVc0xJdzdkKzZRbnA0dUpjbjYrdnA0ZTN2VHMyZFBmSHg4YU5pd0lYWjJkcFVxc2lJSXRkM3UzYnZadUhFamFXbHB1TGk0TUhYcVZIcjE2bFhkd3hLRU91LzI3ZHY4OE1NUEhEcDBDQU1EQTNyMzdzMmtTWk5vM0xoeGRROU5FSjZMM054YzB0UFRTVWxKNGNLRkM1dytmWnFFaEFTcEdLQ1ZsUlYyZG5hNHVycmk2K3VMbjU4ZlRaczJGVFBQUXEwakVtYWh4dE5XRlUxUFQrZllzV01jUEhpUW1KZ1l0UDkwRFF3TU1EUTB4Tm5abVdIRGh0Ry9mMzhjSEJ5cWVkU0M4R0lwbFVxMmJ0M0s5OTkvajB3bW8ySERocXhidDQ2bVRadFc5OUFFb2Q1UUtCUXNYNzZjNE9CZ2xFb2xMaTR1ckZpeEFoY1hGN0g5UjZnWDVISTVodzhmNXErLy9pSWxKVVZhdmcybEZkNWJ0R2pCZ0FFRENBd014TjdlSGdNREE5R2lVNmp4Uk1JczFFZ0toWUtrcENRU0VoS0lpb3JpeXBVcnhNVEVTUHVScmEydGFkcTBLVzV1YnJSdjN4NGZIeC9jM2QycmVkU0M4SHdvbFVxdVhidEd4NDRkeXoyZWxwYkdoZzBiQ0E0T3h0RFFrRjY5ZWpGdDJqUng0MGdRcW9GR28ySHYzcjFzMjdZTnVWeU9wYVVsSDM3NElZTUhEMzVrei9PaW9pS01qWTFmNEVnRjRmbFJLcFhjdm4yYjhQQndybDI3Um1KaUlrbEpTV1JuWndPbHF3Rzl2THpvMEtFRHJWdTN4dFhWbFNaTm1qd3lSZ1NodW9pRVdhZ3hTa3BLdUhIakJxR2hvVVJHUm5MbnpoMVNVMU9seW93V0ZoYTBhOWVPTGwyNjRPM3RUZVBHalduWXNLRzRNeW5VZWNlUEgyZnAwcVZNbno2ZHZuMzc2aHhMU2twaXlaSWxYTGh3QVpWS3hiaHg0eGc1Y2lTMnRyYlZORnBCRU5ScU5UZHUzR0R0MnJXRWhZVmhibTVPbno1OW1EWnRXcm1kR083Y3VjT3VYYnQ0Ly8zM3hmWWhvYzRwTGk0bVBUMmQxTlJVb3FPanVYanhJbGV1WE5HcE45T29VU01hTm14SXk1WXQ4ZlB6bzMzNzlpSVdoQnBESk14Q3RVdE1UR1QzN3QzczI3ZVB6TXhNbldNR0JnYjQrUGd3Yk5nd2V2ZnVMU3I4Q3ZWT1ZsWVc4K2ZQNTlTcFU3aTV1Zkh0dDkvU3JGa3pBQ0lpSXBnNGNTSjVlWGtZR2hveWYvNThCZzRjV00wakZnUkJTNlZTc1dUSkVuYnYzZzFBdzRZTkNRb0t3dFBUVXpxbnNMQ1FFU05Ha0pPVHcrTEZpK25aczJkMURWY1FYaGlWU3NXSkV5Zll1M2N2NTg2ZGs1WnRhNW1hbWhJUUVNQ3dZY1BvMkxHam1Cd1JxcFZJbUlVWEtpc3JpNlNrSk9SeU9WZXZYdVhLbFNza0ppWUNvS2VuaDZPakk2NnVybmg0ZU5DaFF3ZDhmSHl3czdPcjVsRUxRdlhadm4wN1FVRkJVZ1ZTUHo4L0ZpeFl3TW1USjltd1lRTnBhV200dTdzemVmSmtldlRvSVlxcENFSU5VMUpTd3A5Ly9pa3QwWFowZEdUczJMRzg4c29yS0pWS1ZxNWN5ZSsvL3c1QWl4WXRXTDE2TmZiMjl0VThha0Y0Y2ZMejh3a1BEK2ZxMWF2Y3ZIbVR4TVJFYWY4emdJMk5EVzNidHNYSHg0Zm16WnZUdEdsVG5KeWNSQkl0dkRBaVlSYWV1NXljSEs1ZXZjcUZDeGVJam80bU5UV1Z0TFEwS1FHd3Q3ZW5XN2R1ZE83Y1dkckRZbU5qSXdxa0NQVmVRa0lDNDhhTkl6TXpFNDFHZzB3bVEwOVBqMDZkT25IanhnM3k4dkpvMzc0OU0yZk9wR1hMbGlKbUJLR0dLaWtwSVNZbWhyVnIxeElhR2lvdDBXN1NwQWsvLy93eitmbjUwcmw5K3ZUaHE2KytFbTNnaEhvcEx5K1BsSlFVN3R5NXc3VnIxd2dORGVYV3JWdVVsSlFnazhtd3RyYW1VYU5HdUxxNjByNTllenAzN295Ym01dG9XeVU4VnlKaEZwNkw0dUppTGwyNlJIQndNS2RPblpMMklXdVptSmpRdjM5L1hubmxGWHg4ZktwcGxJSlFjeWtVQ2o3ODhFTWlJaUo0K0RMOThBenk0TUdEK2ZMTEx6RTBOS3lPSVFxQzhJUlVLaFZCUVVIczNMbFRtajJUeVdSU2pHdmplOEtFQ1l3ZE83YmF4aWtJTmNuZHUzZlp2MzgvZi83NUp3a0pDV1YrSjdxNnVqSjQ4R0NHRGgwcTJyZ0p6NFZJbUFWeWNuSzRlL2N1TFZxMGVLcm5xOVZxcVpoRFhGd2NseTVkNHVMRmk2U25wd09seFJ3Y0hCeHdjbkxDeTh1TExsMjYwS0ZEQjFITVFSQXFVRkpTUW5Cd01QLzV6MzlRS0JTVWQ1bTJ0TFJrNXN5WkRCMDZWQ3pERm9SYVJLRlFzSEhqUmpadjNxeVRMR3ZKWkRMYzNOeFl1SEFoclZxMXFxWlJDa0xOVTFKU2dsd3VsNHFHSlNVbGNlL2VQYkt6czlGb05PanI2OU84ZVhPNmRPbEMyN1p0YWRxMEtZMGFOY0xLeXVxcDN6TXZMdytGUWlHMlNkUnpJbUd1NTFKU1VsaS9majF5dVp5dFc3YyswWFB2M2J2SDVjdVhDUThQNS9idDI4amxjakl6TTFHcjFSZ1lHT0R1N2s2SERoMW8wNllON3U3dU9EczdsMXNkVkJBRVhZbUppY3lhTll2WTJGaHBLYmJXd3pOUkhoNGVMRjI2RkRjM3Qrb2FxaUFJVHlnM041Y1ZLMWJ3eHg5L0FPakV1RGErOWZUMDZOdTNMOTkrKzIyMWpWTVFhaktsVXNtOWUvZElTa3JpNXMyYmhJZUhFeEVSUVZaV0ZsQmFOTFpKa3lZMGJkcVU1czJiMDZsVEo5cTFhNGVGaGNVVHZjOGZmL3pCMGFOSEdUdDJMQjA2ZEhnZTM0cFFDNGlFdVI0TENRbmg2NisvcHFDZ0FJQ2RPM2RLMVhjcmtwZVh4NzU5K3dnT0RpWTZPcnJNY1JjWEY0WU1HY0xRb1VOeGNuSjZMdU1XaExydTIyKy81ZGRmZndVb2t6QnJINFBTcE5uYzNKd0RCdzVnWm1iMndzY3BDTUtUVWF2VjdOeTVrK1hMbDB0VmdjdUxiKzFqMDZkUFo5U29VUzk4bklKUUc1V1VsSER4NGtXQ2c0TTVkdXdZUlVWRk9zZjE5ZlhwM3IwN3I3NzZLdDI2ZGF0VW5ZQ1BQLzZZME5CUUFONS8vMzNHakJraitxWFhReUpocm9jU0VoTDQ2YWVmQ0FrSjBibVlUSnc0a1RGanhraGZLeFFLMHRMU1NFbEpJVEl5a3ZQbnp4TVJFU0h0dXpJM044Zkp5WWttVFpyZzQrT0RuNThmN3U3dW92Q0NJRHlEczJmUE1uMzZkQ2sySzBxV0h6N203Ky9QdkhuelJPOWxRYWpoSWlJaW1EcDFxclNFRk1yR09QeGZuSnVhbXJKMjdWb3hzeVVJVDBpaFVIRDE2bFV1WHJ4SVZGUVVLU2twcEtXbFNiOWJMU3dzNk5DaEExMjZkS0ZGaXhZMGJ0d1lSMGRIblNRNkt5dUx3TUJBNldzOVBUMzgvZjBaTTJZTWJkcTBFVlc2NnhHUk1OY2pTcVdTdzRjUHMyUEhEcUtqbzFHcjFUcS9zTDI5dmRtNGNTTUpDUWxjdVhLRnlNaEk1SEk1ZCs3YzBXa3UzNjVkT3pwMjdFakxsaTF4Y1hIQjJkbFpGQjBTaENwdzc5NDlKaytlTEMzRkJzcGRqcTJsUGRhbVRSdG16NTR0OWpzS1FnMldtSmpJMUtsVGtjdmxRUGszdjdRZWp2OHVYYm93ZCs1Y1VjeElFSjVTZm40K0NRa0pKQ1VsY2VQR0RTNWZ2c3pObXplbENTQnJhMnVhTm0yS3U3czdyVnUzcG4zNzlyaTd1eE1TRXNLQ0JRdksvRDUyZG5abTBLQkJ2UFhXVzFoYVdsYmI5eVc4T0NKaHJpY1VDZ1hMbHkvbnp6Ly9wS2lvcU53aVFvYUdodGpiMi9QZ3dRT0tpNHVsdGsvNit2cTBiZHVXd1lNSEV4QVFnSVdGQllhR2htSW1XUkNxa0ZxdFp1M2F0ZnowMDAvU1VzMkt5R1F5S1M3ZmYvOTkyclZyaDdHeHNXZ3JKUWcxV0V4TURELysrQ05Iamh3Qnl0NEEwL3A3MVd3OVBUMCsrdWdqM25ubkhSSGpndkNNVkNvVktwV0t6TXhNamh3NXd2NzkrNG1OalVXdFZnT2xlNThORFExeGNuS2lvS0NBMU5UVWNtOVc2K3ZyMDYxYk43Nzg4a3V4dXFzZUVBbHpIVmRZV01qbHk1ZFp1M1l0TVRFeDVRYjl3NC9wNit0amEydEw0OGFOOGZEd29GT25Udmo2K3VMbzZQaWloeTRJOVVwVVZCUXpac3pnM3IxN0ZjNGttNW1aU2Iwbmh3d1pRc3VXTGNXU01FR29aVkpTVWpoNzlpd25UNTRrT1RtWmxKUVVhYWFydkk5a01wa01HeHNidnZycUs3cDI3ZnFpaHlzSWRacEdveUVsSlVYcThKS1ltRWhxYWlwWldWazZONjhyS3I3cDRPREFlKys5Ujc5Ky9iQ3hzWG5oNHhkZURKRXcxMkhaMmRsczI3YU5QWHYyOE9EQmd3cVhmejM4dUorZkg2TkhqOGJkM1IwSEJ3Y3hpeXdJTDRCR28ySDgrUEZjdW5SSjV6RW9qVlZiVzF1NmQrOU83OTY5YWRteUpVNU9UcUtWbENEVWNzWEZ4Y1RIeHhNVkZjV2xTNWNJRFEwbE96c2JLSC83aFl1TEM5OSsreTJlbnA3Vk1WeEJxUE5VS2hYcDZla2tKU1h4MTE5L1Nhc3lvZUtFR1VwbnBmdjA2Y1BZc1dOcDJiTGxpeCs0OE55SmhMbU9pb21KNGJQUFBpTXBLWW1Ta3BKSDdwV0MvNnZLNmV2cnkrTEZpN0d6czN1Und4V0VlbTNPbkRtRWhJU1VlZHpNekl4MzNubUhWMTU1QlJzYkcxRXJRQkRxSUkxR2cxS3BKRGMzbDhPSEQ3TjE2MWJ1M2JzbkhZUC8rNzNkb1VNSFZxeFk4VXg5WlFWQmVMeU5HemV5YnQyNlNoWG5rOGxreUdReVRFeE1tREpsQ3YvNjE3OWU2RmlGNTArczVhdGowdFBUMmJGakJ6dDM3cVN3c0JBbyt3djNVV0ppWXNqSXlCQUpzeUM4SURkdjN1VGN1WE5BNlYxcU96czczTjNkNmRPbkR5Kzk5QkltSmliVlBFSkJFSjRubVV5R2taRVJkbloyakJ3NWtwRWpSeEllSHM1ZmYvM0Y1Y3VYdVh2M0xybTV1V2cwR203ZHVrVllXQmlCZ1lGaWxZa2dQQ2NGQlFVNnJWTXJpcldIKzZkck5Cb0tDZ3BZc21RSllXRmhqQm8xQ2g4Zm54Y3lYdUg1cTVNSnMwYWpJVGN2ajV5Y1hQTHk4MUdYcUt0N1NDL0V6WnMzMmJObk45Y2lJaXI5bklkbm5qVWFEVGs1T1J3OGVBaFZTYzFaZUtDbnI0ZTV1VG5XVmxaWVdwaUxEd2wxV0gyTFhZVkN3ZmFmZnlJbkp3Y1BqMmI0ZE95SWw1Y1hibTd1bUppWUVIODdvYnFIK0V4RTdBb3ZVbDI2ZmhnYW1URDBwV0g0ZGZQbjl1MTRic1hHRWhNVGpWd3VaOE9HalZoWjIyQnBXYmRubWNYMW8yNHJqZGQ4Y25KeWFseThabWRuYy8zNmRlbnJpbW9MbEVldFZuUDA2RkV1WHJyRXE2LytBMy8vSHBpYW1qNjNzZFlVZFQxZTY4eVNiSlZLeGJtd0M1dzRkWWJFNURzVUZoYVNtNWRIUVVFQmFuV2QrQllycE5Gb0tNeDdRRkZCTGp6aFgyZDUrNlFNakl5eHRHMVlsVU44Sm5wNk1reE56YkMwTU1mTXpBeG5wOGIwN3VsUE43OHVHSWtscXJWZWZZN2Q0cUpDaWd2eU1EYXpSTi9RU0ZyV1ZWZUkyQldldC9weS9kRE9ZS2xMVkJRVjVGS2lVbUZsVjNOK1R6OFA0dnBSOTZoVUtrNmZEZVgwMlZBU2srOVFVRkJBWG41K2pZdFhWWEVST1JsM3l4VEdmVmhsZjFjYkdKbGdibTJIWGgydkNWVFg0N1hXSjh3YWpZYlRaOE5ZdW1JVmtWRTNxbnM0MVVLR0JnTzkwc0RWazBGNUlhd25LLzNIWFA3emRXbUEzQ0oxamYvZzNzcXJKVE9tVHFSM2orNDFmcXhDV1NKMktiM0JWUS8vN1lyWUZaNlZ1SDVvL3YvbG8vN0ZqN2grMUQ2MUxWNk5EY0JZLy8rV1cvLzlrM0o1aVpOYVV4cVRmOCtxU2pTbHgwbzA5ZlBmYWwySjExcWJNQmNXS2poNCtDaS83TnpGNWFzUmxKU1VZR3BxaW9lN0szYTJ0ampZMitQcTRrd1RKeWNNNnZoZG5XZFJYRnhNWVdGQm1jZk56UzFxVEx1YWtwSVNVbEx2a3BDVVJOcjlkREl6czRpN0xhZWdvQUE5UFQxODJyZGw1TC8rd2RCQi9ldkZzcGZhVHNSdS9TRmlWNmhxNHZwUmY0anJSKzJuamRlZmYvbVY4R3ZYS1NrcHdkek1ERGMzRit4c2JXbm82RUJUNXlZMUxsNHowdE1wS01nSHdNVEVGQ05qSTUzalpxWm1HQm9abGZmVWVxdXV4MnV0VEpoejgvSllzbXdWdiszZWcxS3B4TmpZbUFGOUF4ZzZlQ0J0V250amE5c0FFMlBqNmg2bThCd1VGUldSbVpWTlpOUU5RZzRjNHNDaEl4UVZGV0ZvYU1qd2w0ZnkrZXhwV0ZsYVZ2Y3doUXFJMksyL1JPd0t6MHBjUCtvdmNmMm9mWEp5Y3ZsMnhlb3k4ZnJ5UzROcDVkVlN4R3NkVmhmanRkWWx6RVhGeFN3TFdzT21yZHRScTlVMGF0U1FqV3RXMHJxVlYzVVBUYWdHc1hIeGpIMy9ZMUpTUy9lYXZQWDZDRDZaTWFWVzNyMnE2MFRzQ2c4VHNTczhDWEg5RUI0bXJoODFXMUZ4TVF1L1hzcC9mOXVOV3EzR3VZa1Qzd2N0RS9GYVQ5V0ZlTldmTjIvZXZPb2VSR1dwMVdwKy9tVW5xNy9iZ0Vham9idGZGeGJQKzRLMnJWdlY2blh4d3RPemJXQkRWOTlPM0VsSkpURXBtZXMzb2pFMU1hVnp4dzdpMzBRTkltSlgrRHNSdTBKbGlldUg4SGZpK2xGemFlTjEzY2JOVXJ4K3MraExXbm0zRkg4MzlWUmRpTmRhbFRBSDc5dlBWOTh1QjQyR3Q5OTZnMDltVEtGNU00OWE4OE1XcXA1TUpzUFJ3UUcvTHI0WUdob1NjZTA2bDY1Y3hjbXBFVjR0VzFUMzhJVC9UOFN1OEhjaWRvWEtFdGNQNGUvRTlhUG0wc2FyREhqN3pkZjVaTVlVUE54Y1JieldZM1VoWG10TndoeDlNNWJabjg4akt6dWIxMGY4azg5bVRjWGFxbTczSUJRcXo4TENuSzYrbmNndktDRHN3aVhPWDdoTWorNStPRHJZVi9mUTZqMFJ1OEtqaU5nVkhrVmNQNFJIRWRlUG1pVWk4anFmelYxSVZuWTI0OGFNWnNhVUNTSmVCVWx0amxlOTZoNUFaVHpJeWVIN0RadEl2WHVQbGkyYTgrOTMzc1N3RHZUMEVxcVdnWUVCbzBiK2kzWnRXcE9WbmMycXRldkp5TXlzN21IVmF5SjJoY29Rc1N1VVIxdy9oTW9RMTQrYTRVRk9EbXZXYlpUaWRkVElmNHA0RmNxb3JmRmFLeExtZmZzUGN2RFFFVXhOVFBoaTlnemNYRjJxZTBoQ0RlWFMxSmxQcGsvQjFOU0VFNmZPOE1lZklkVTlwSHBOeEs1UVdTSjJoYjhUMXcraHNzVDFvL3J0MjMrUUU2Zk9TUEhxM0tSSmRROUpxS0ZxWTd6VytJUzVVS0ZnMmFydktGWXFHVDl1TE4yNitsYjNrSVFhcm90dlJ5Wi8vQUhGU2lYZnJkOUVvVUpSM1VPcWwwVHNDazlLYmZpRmFBQUFJQUJKUkVGVXhLNmdKYTRmd3BNUzE0L3FvNDFYcFZJbDRsV29sTm9XcnpVNllkWm9OUHl3K1NleXNySnAzS2dSdzRZT0VrVURoTWVTeVdRTWYza0lUWjJia0ptVnhmY2JObEhMdXFmVmVpSjJoYWNoWWxjQWNmMFFubzY0ZmxTUGgrTzFxWE1URWE5Q3BkUzJlSzNSQ1hOUzhoMStELzRUUFQwOSt2Y0x3S2x4bytvZWtsQkwyRFpvd0pDQi9kSFgwMlAzSDN1Ukp5Ulc5NURxRlJHN3d0TVNzU3VJNjRmd3RNVDE0OFdMbHlkSThmclM0SUVpWG9WS3EwM3hXcU1UNWd1WExwT1Nrb3FWbFNVdkR4a2tpZ2NJbGFhdnI4K2dBZjF3Y0xBbjdYNDZKMCtmcmU0aDFTc2lkb1duSldKWEVOY1A0V21KNjhlTGQvck1PU2xlQnczb0orSlZxTFRhRks4MU5tRldLQlJjdWhKT3NWS0piNmVPZE96UVRpenhFQ3BOSnBQUnRuVXJ1dnAyUnFWU0VYN3RPdm41QmRVOXJIcEJ4Szd3TEVUczFtL2kraUU4QzNIOWVMRVVDZ1ZYSWlLbGVHM1R5bHZFcTFCcHRTbGVhMnpDbkp1WFQrajVpd0M4OWZvSUVZRENFOVBUMCtPZncxOEdJRHdpa3N5c3JHb2VVZjBnWWxkNFZpSjI2eTl4L1JDZWxiaCt2RGk1ZWZsY3VSb09pSGdWbms1dGlkY2FtekRmaUlraE1Ta1pLeXNyL0xwMHJ1N2hDTFZVVjk5TzJOallrSkNVUkhUTXplb2VUcjBnWWxlb0NpSjI2eWR4L1JDcWdyaCt2QmczWW1KSXZwTWk0bFY0SnJVaFhtdHN3cnh6MXg3VWFqVXZEeDRvOWtNSVQ4M1EwSkJoUXdlaFZxdjVQWGhmZFErblhoQ3hLMVFGRWJ2MWs3aCtDRlZCWEQ5ZWpKMjc5cURSYUVTOENzK2tOc1JyalV5WTgvTUxPSDdxTkFCOUEzcFc4MmlFMm01Z3Y3NEFuRDRiU2tGQnpkd2JVVmVJMkJXcWtvamQra1ZjUDRTcUpLNGZ6NWVJVjZFcTFmUjRyWkVKYzd4Y1RrRkJJWmFXRmpnM2FWTGR3eEZxT1ZmWHBsaGFXcENYbjAvc3JmanFIazZkSm1KWHFFb2lkdXNYY2YwUXFwSzRmanhmMm5pMXRySVM4U284czVvZXJ6VXlZWTZPaVFXZ29hTURabWFtMVR3YVhVcWw4cEhITlJvTmh3NGRvcWlvNkFXTlNIZ2NFMk5qbkJxVjlnV01pbzZ1NXRIVWJUVTVkcCszMDZkUDg1Ly8vSWZDd3NJeXg4TEN3aWdwS2Fud3VmK1B2WHVQeS9uOEh6ait1cnZyN3B3UXlYa1JFcXVjUmM0elFteE8zem1PbVczR0hNWTJpMkUwdzVyRHhqYk1uR00vNS9OcEtHUnlqQktLS0ljaUtwM3U3dVB2ajlZOXFTeUgzSi9xZWo0ZWV6elc1ejY5Ny9TK1B0ZjErVnpYK3dvTEMrUGV2WHZQZlArVEowOXk4K2JORjQ1UHA5Tng2dFFwNHVMaVh2ZzlYamVSdTZWTGFXNC9idDI2eFE4Ly9NQzFhM25YNzBWRVJKQ1NrbUtFcUlvMzBYNFVyWng4clZ5NWtpVHpWZXI5OVdmRnA5Rm9YdG5ucEtXbC9XZi9RZ3FrbnErbXhnNGdQMWV1NVp3MEsySmxaV1hrYVA1MSsvWnQrdmJ0eTVJbFMvRDA5TXozT2JHeHNYenp6VGQwNnRTSm1UTm5QdGY3ejU4L255cFZxdEN2WHovRE1UOC9QenAyN0VpSERoMmUrZHE3ZCs5eS9mcjE1L3E4SEhLNUhDOHZyeGQ2YlhHZ01GZFFwYklUVjZPaWlZaThhdXh3U2pRcDVxNWVyK2ZQUC85OHFmY29YNzQ4blRwMWV1Wnp3c0xDQ0F3TVpNU0lFVmhhL3R0NWlJcUtZdFNvVVRScTFJalpzMmZqNE9DUTU3VVRKMDZrZi8vK2pCZ3hJdGZ4Ky9mdmMvandZVHAwNk1DTUdUTjQ1NTEzK09pamoxN29PNmpWYWthTkdzWFFvVVA1N0xQUFh1ZzlYamVSdTZXTEZOc1BnTU9IRC9QZ3dZT1hlbzgrZmZvZ2w4c0xmRHcrUHA3QXdFQThQRHlvVTZlTzRiaEtwV0xDaEFtWW1wcnkvZmZmMDdCaHd3TGZZOGlRSVRSdjNweFBQLzBVZ0kwYk56Si8vbnhPbkRoaCtPekl5RWlHRFJ2R2tpVkxhTlNvVVo3MzJMOS9QMTVlWHRqYTJyN29WNVVNMFg0VXJaeDhyZUxrSktsOEJXbjMxM084ODg0N05HellrTm16WitkNWJPalFvVFJ0MnBSeDQ4WTlWMXo1MmJObkQzUG16R0g5K3ZYVXJWdjNwZCt2cUVnOVh5VTVZQTZQdUF4QUpVZEhyQ1YwMVNvOFBCeXRWb3VMaTB1Qno2bFJvd1pmZlBFRnMyYk53c2ZIaDVZdFcrWjVUbFJVRlBIeDhYbU9uemx6aGp0Mzd1RGs1R1E0ZHU3Y09heXRyUXNzcHVEaDRZR3RyUzNIamgxajd0eTVXRmhZUE5kMzBtcTF5T1Z5VHB3NFlUaVdscFpHKy9idG4rdDlualJseWhSNjl1ejV3cTkvMWN3VkNxcFVxUXpBK2JDTFJvNm1aSk5pN21xMVd1Yk9uWXVwcVNtbXBzL2Y1S25WYWx4ZFhmOXp3RndRRnhjWFpzeVlnYisvUHdNSERtVGV2SG04K2VhYnozek5zbVhMMkxWckY3ZHYzOGJhMmpyWFl3TUhEc3gxcC9uenp6L24zWGZmQmVER2pSdEVSVVhsKzU0NVY2eGpZbUxZdjM5L2daL2RzV1BIRi9vOUZRV1J1NldMRk5zUGdMVnIxM0xwMGlVVUNzVnp2MWFyMWFKV3ErblZxOWN6Qjh3RlVTZ1V6SjgvbjBtVEpqRml4QWkrL1BKTFE3NC82ZHExYTBSRVJQRDIyMi9uK1d5OVhtODRwdGZyVWF2VjZIUzZQTzl4NTg0ZHBrMmJSdXZXcmZuaGh4OEEyTEZqQnc4ZlBueXVtQWNPSFBoQ3Y2dFhUYlFmUlNzblg2dFVxU3lwZkFWcDk5Y0I0dUxpdUhmdkhnTUdETWp6dkNOSGpuRGx5aFhlZSsrOWZHZUVsUzlmSGlzckt6UWFEWjkvL25tK24rWHQ3VTJmUG4yQTdBdCtOV3ZXbFBSZ0dhU2ZyOUxvRlQwaExUMmQ1SlFVVEV4TXFPUllVUktOYm83UTBGRGMzTnl3c2JFeEhOdXpadysvL2ZaYm51Y3FGQXErLy83N1BNZkhqeDlQUkVRRWUvYnN5ZlBZbzBlUGlJdUxJekl5MG5EczRjT0hIRHg0TU5lQTlra0JBUUhVcTFmUDhQUGh3NGN4TnpjdjlIZmF0R2tUOCtmUHp4UDdtREZqQ3YwZVQ2dGZ2LzRMdjdZb21KbVo0ZVJZRVJNVEU1S1RVMGhOUzhQMmlYOUQ0ZFdRY3U0Q1RKZ3dnZjc5K3h0K1RrMU41YnZ2dm1QZ3dJRTBhTkNnd05kTm1UTGxwYWN4ZCsvZUhXZG5aOGFPSGNzMzMzekRwazJibmprb0RRc0x3OXJhbXBVclYxSy9mbjNrY2prclY2NEU0TXN2dnpSTSs1NDBhVkt1YVYzSGpoMWo2ZEtsejR3bEpDU0UwTkRRQWg5djFhcFZyamJPbUVUdWxoNVNiei9hdFd2SHZIbnpjaDJiTzNjdURSbzB3TWZIcDhEWGJkMjZsVm16WnIzVVo5ZXZYNSsxYTljeWZ2eDQ1c3laUTlPbVRhbFdyVnF1NSt6Y3VSTlRVMU82ZGV0R1VGQVFTcVdTSy85TWF6eDQ4Q0FtSnRrcjhPN2N1UVBBNmRPbkRRTmhiMjl2ckt5c3FGS2xDbVBIanVXSEgzNGdNRENROTk1N2p5MWJ0dVI3RVU2cFZBTGtlNUcrYjkrK2t2ajNFKzFIMFhtY21tcklWeWNKNXF2VSsrc25UNTVFSnBQUnNXTkhsRXFsNFlLK1Vxbmt4eDkvQkdEYXRHbjV2czkzMzMxbnVEQm1iMitmNS9IOSsvZFR1WEpsUTB6bnpwM2prMDgreWZlOXBFVHErU3E1QVhOR2VnWnF0UnE1WEU2Wk1uYkdEaWVYa0pBUUhqMTZSS3RXclF6SGhnNGR5b01IRDVnMGFkSXpYNnZYNi9IMzl5Y2pJNE5QUC8yVXRtM2JVcWxTcFZ6VE0wZVBIazJ0V3JVWVAzNjg0ZGk3Nzc1TC8vNzlhZHUyTFhQbnpzWGYzNS9RMEZDdVg3L084T0hEODN4T1JFVEVjNVgyenpsNVBrbWhVREJreUpCQ3YwZHhZR3RuaDVtWkdScXRsclMwZEVrbFlVa2g1ZHg5bWs2blkvTGt5WVNHaHRLMmJkdDgxeEpWcUZDQnFsV3I1am0rYmR1MlBCMW4rUGNPYnJkdTNmTDl6TGZmZnB0VnExYVJucDZPcWFrcDE2NWRZL0hpeFVEMjRIM1BuajFjdW5RSmIrL3NhcU9WS2xYS2QvcmxrM2Vubng1MER4MDZsS0ZEaCtiNytWbFpXWGg1ZVRGdzRNQmlNeVViUk82V0ZzV3AvUUQ0L2ZmZjJiaHhJMVpXVnB3L2Z6N1A0NWFXbHJrdVp1ZTRkZXRXdm5lVmN1NzRUcDA2TmQrT2NzV0tGUWtNRE9UQ2hRdDVCc3ZwNmVsczM3NmRybDI3WW05dno0SUZDN2gvLzc2aFRYcHl3SjV6dDNuMTZ0V0dRWFRPOXdCNDc3MzNDQTRPWnNHQ0JYaDRlQmd1MUQzcHdZTUhkTy9lSFI4Zm53STc5VkloMm8raWtaYVdic2hYV3p2cFRkK1hlbi85NE1HRE5HblNCRWRIUjdwMDZjS3dZY1BvMzc4L2MrZk81ZTdkdTNoNWVURnYzanhrTWhtUTNiOFlQWG8wOGZIeE5HbVN2ZCsxcWFrcE0yYk15QlAvc1dQSERQKy9iOTgrdEZvdFM1Y3VaZm55NWZsK1h5c3JLdzRlUFBqTTM4bnJJdVY4bGR5QU9VdXRRcXZWWVdJaWUrN3B4VVhwM0xselBIandBRDgvUDZ5dHJRa1BEMmZUcGsxWVdscGlabWJHTysrODg4elhhelFhL1AzOURUOS84ODAzdlAvKysvVG8wY05RNUtOTGx5NVlXbHB5OWVxL2MvY0hEUnBFaFFvVnVITGxDa0ZCUVZ5K2ZCbGJXMXUyYmR1R3U3czducDZlaHBNZXdJY2ZmdmpjMzAxS3YrZWlZbUd1UUM0M1FhZlRpWUpzUlVTcXVmczB2VjVQUUVBQWYvLzlOK2JtNW5uV0x1Vk1ZK3pmdno5ZmZQRkZudGZYcjE4LzMzWEVJU0VobkQ1OW1xRkRoK2I1L2ovLy9EUG01dWFHcTc2UVBZQk5TRWdBc2p2TGFXbHBKQ1Fra0pxYUNrQlNVaEtuVHAwQ3lEWHRLelkyMWxEQTQ4bkNJRHFkN3BrbnZjSk95WFoyZG43bU5MYlhUZVJ1NlZCYzJnL0k3dXorOHNzdldGaFlFQmdZU0dCZ1lLN0hsVW9sdFd2WFp1UEdqWGxlYTI5dm4yLzdFUmNYeDVZdFczanJyYmVvWGJ0MnJzZTJiZHVHcWFrcEZoWVd0R2pSSXM5ck4yL2VUSHA2T2dNSERnU3k3Mm9EckYrL25vQ0FBSUtDZ2d3WDF5NWZ2c3pnd1lQNTZhZWZEQjN2cDMzenpUY3NYNzZjS2dWVVBsNjNiaDBhalNiZmdiL1VpUGFqYUtoVS8rYXJ1YUx3c3hwZkI2bjMxeE1URXpsLy9ueXV3VFprei9qY3ZuMDdIMy84TWF0V3JlTG5uMy9tODg4L1I2dlZNbXZXTEs1Y3VjTHZ2LzlPK2ZMbEMvMjcyTDU5Tys3dTdyUnIxeTdYOGZYcjEyTmpZNE92cjYrazlzK1djcjVLYnNDc1VxblI2ZlNZeUV5d2VJNnB4VVZ0NjlhdHVMbTVHZFlPaFllSDA3aHhZM3g4ZkhqampUY01IZHVDMk5uWnNYTGx5anhYaGxVcUZRTUdEQ2gwQitISk8wT2ZmZllaaHc0ZHlsVmc2SysvL2pKTWpWR3BWSVNFaEZDdlhqMHEvVk41RHJMdlFnTzR1Ymx4NnRRcDl1N2RXNmpQTHM3TXpjMlJtOGpSNi9Tb1ZNK3VuQ2k4R0tubTdwT3lzcktZUG4yNlllbENRRUJBcmc1b1ltSWlvMGVQSmpNenM4QTd0WFhxMU1sVmxDZEhhbW9xcDArZnBsKy9mcm1tU1drMEdoWXVYSmluaUU3RGhnM1pzR0VEQUcrOTlSYjkrdlV6RlAwNmUvWXM0ZUhoVEpnd0FTQlh4M1RuenAyc1g3OGUrSGRhSkdTdnRmNzY2NjhMWEt1dFZDcVJ5V1NFaG9ZV09DVmJxVlF5ZE9oUVNRMllSZTZXRHNXaC9RQllzMllOQ3hjdVJLRlE4UDc3NytlNlNLM1JhQXp0eThTSkUvTjlmWmt5WmZLZHdYWHExQ20yYk5sQ216WnQ4dFJMT0hMa1NLNEw0MDlLUzBzejNBVis0NDAzWHZScjVlTGs1TVRVcVZQemZlemh3NGRzM3J3WkN3c0xTYlVUQlJIdFI5SElVcWtrbTY5Uzc2OXYzYm9WdlY2ZjZ6eXQwK2s0ZlBnd0gzendBUjkrK0NFTkdqVGc4ODgvNTk2OWV5aVZTc0xEdzFtOGVQRnpMWGs4ZmZvMDE2OWZwMmZQbm5uYW5EVnIxdURwNlNtNTJhUlN6bGNKRHBoVmFMVWFURXhNc0xTVXhsWG1PM2Z1c0gvL2ZpWk5tc1QvL2QvLzhlYWJieElTRWtMdjNyMHBYNzQ4U3FXU3NXUEhGcGhFYXJVYWQzZDNsaTFiVnVCbmJOaXdJVTl5UHVueDQ4ZTBiOStlTFZ1MjRPam9XT0R6TEMwdERXdVlVMU5URGRPN25KMmREYy9KcVJnOGI5NDgycmR2bjZ2QTEvSGp4M244K0hHQjcvODhPblhxSkpsMUxSYm1Gc2psOHV5clZpcHBYYlVxS2FTWXUwK2JQbjA2cDA2ZDR0ZGZmeVUyTnBiUFAvK2NMNy84RWw5ZlgvNysrMjltenB5SnJhMHRTNWN1ZldhZVBZK2NmTEt6ZTc1cHB0N2Uzb2ExVEpBOVVBYjQ5Tk5QRFZWdzg2dkcrZW1ubitZNkNhcFVLbWJPbkVsSVNBaHo1c3d4M0ZYS3VlUDg1RW43eWVsclVpRnl0M1FvRHUzSHBrMmJXTFJvRVpNbVRjTGQzWjJQUHZxSXg0OGZNM3IwYUJJU0V2ajIyMitKaVlsaDRjS0ZORzNhOUpWOTd1UEhqd3ZzSDZ4YXRTclhsbE1YTDE0MHpFQXA3QnBtVzF0YmF0U293ZG16WnczdjQrbnBtZTluenB3NWs0eU1EQ3dzTEZpNmRDbWRPM2VtWnMyYXIrQmJGZzNSZmhRTnBWSnB5RmR6QytrTW1LWGVYOWRvTkd6ZXZEblBhMHhNVEZpOGVMR2hNR0N6WnMzbzFhdVhZWlpLNzk2OW4vc0MxWm8xYXdDSWpvN09kVnlwVlBMbzBhTmNNOWVrUXNyNUt0RUJzdzZaaVFrVzV0STRhVnBZV0ZDalJnMTY5T2hCang0OUdEeDRNR1hLbE1uVHVTeG9NRHR0MmpUdTNyMzduNThURUJEQTRjT0g4MzBzcDJKbHpoMmxKVXVXMExGanh6eFY3N1pzMmNMUFAvK2M2OWgzMzMzSG5EbHpERCtyVkNvZ2QrZjR5SkVqS0JRS2Z2NzU1d0tyN0Q0dkx5OHZ5UXlZemYrWjVxSFJhZzNmWDNpMXBKaTdUL3ZzczgvUWFyVlVyVm9WVDA5UHlwUXBnNStmSDZ0V3JlTG16WnYwN2R1WENSTW12TksvMjV3cDFvWFpwa1duMDcyeUMxYVF2YlhHVjE5OUJXU2ZQSE9taENja0pEQjU4bVJNVFUxWnNtU0paS3BpNTBma2J1bFFITm9QWDE5ZlhGeGNjSGQzQjJEbHlwV01HemVPbzBlUGtwaVlpSnViR3hzMmJLQkNoUXF2OUhQVDB0THliVDlpWW1KWXZYbzFscGFXaGtLQW16ZHY1dENoUTRibldGaFk1Q2s2Wm1GaHdkcTFhdzAvT3pzN00yalFvRnpySWFkTm01Wm5VTEJ0MnphT0hUdEd1WExsU0VsSjRjOC8vMlRObWpWOCsrMjNMN1d6UmxFUzdVZlJVS25VaG54OW5rS3pSVTNxL2ZVOWUvYVFtSmlZYjhWOFUxTlRIajkrektGRGgxaTllalh4OGZFTUdUS0VsSlFVdG0zYnhxNWR1L0QyOXFaeDQ4WjRlbnJpNHVKQ2VIZzROMjdjeVBVK0twV0t5TWhJTGwyNmhLZW5KeEVSRWFoVUtrTy9KbWRhZVkwYU5mN3plNzV1VXM1WHlmV1NaREtaWVpFNzZKLzUzTmVsZlBueS9QSEhINFlyVXVibTVxeFlzU0xQODNRNlhiNmJqVCs1cGNPVFpzeVlrZXNFbFpTVVJKczJiZWpmdno5SlNVbU1HREhDY0NYS3lja0pjM056TWpJeVNFMU41WTgvL3FCNTgrWjUzck5seTVhRzZkY3BLU25NbkRtVGQ5OTlOOWZWN2xXclZnSGttbkthMDJIKy9mZmY4OTF1NGttVEowL215cFVyaG5WU0JaRktwVjNnbjcrcDdMK3JndjQ5aEpjanhkeDlXczRWMWVqb2FFNmNPTUdoUTRkUXE5VTRPRGh3Ly81OTl1N2RTMkppSXA2ZW5qZzdPK2VaNG5qOSt2VmNhNWFlZmd6ZzBLRkR1ZmFrekRuNVhyMTZsVDE3OW1CbVpzWmJiNzJWNS9VblRweGcrL2J0K1ByNkFoQVVGRVRqeG8xelBXZnAwcVVGVnNGV0tCUnMyN1lOZTN0N2xFb2xLMWFzWU4yNmRUUnExSWlSSTBkeS8vNTlZbU5qU1VoSVlOR2lSYmk3dXh2MmQ4MnhjZU5HU2VVdGlOd3RMWXBEKzZGUUtIQjNkeWNoSVlHVEowOXk1TWdSN3QyN1I5MjZkZEZxdFZ5NmRBay9QeithTkdsQzdkcTFjWFoyenZVM201eWNURWhJU0w3dm5kTituRDkvUGs5SDhmSGp4eVFtSmhxcTlYcDdlMk5yYTh1Y09YT3dzcktpVDU4K2hqN0owLzJLd3RMcGRMUnIxNDZVbEJTNmR1MmE1L0VUSjA0d2UvWnNPbmJzU1BueTVkbXhZd2RyMXF4aDNMaHhUSnc0a2VIRGh6TnExS2duL2cybFFiUWZSVU1tNDk5L2F3bjlYcVhjWDlkb05DeGJ0b3pPblR2bnFhU2RtWm5KbURGakNBME5SYUZRNE92cnk1QWhRM0IwZE9UTW1UT01IRG1TSFR0MnNILy9mZzRkT29TUGp3OHpaODVrMzc1OUJBWUc1cnBqcmxRcXFWYXRtcUZld3FCQmd6aC8vcnhoekJBV0ZnWmd1UEFuSlZMT1Y4a05tTTNOelpITFRkRHJkQ2lWMHJrZFg1aE9aUGZ1M1F0OHJGR2pScmwrWHJGaUJScU5CclZhbmV0MTl2YjIxS3haMC9CNVQwNTFzclcxSlQwOW5aTW5UMkp2YjUvcmp6M25CRnVqUmczRGEzSUtDdFdyVnkvWDFkK2NrMjUrVjRTZjN2UDE0TUdEZUh0NzUwcEd1VnlPVENZelhQSFc2WFNjT0hIQ1VOMVhpcFJaV1dpMVdreGtKbGhhU0d1L3dKSkNxcm1iSXowOW5Ra1RKaEFXRmtaeWNqSU5HalNnYytmT3pKOC9Id2NIQjVSS0pjZVBIeWNvS0lnVksxYVFuSnhNKy9idGMvM3RCd2NINTVuQjhiVFpzMmZuZTN6anhvMXMzTGlSc21YTDh0WmJiNkZTcVFnT0RtYlhybDBrSlNXaFVxbm8wS0VEYmRxMHdjSEJnWll0VythcWlEMXUzRGphdG0yYnEyQkpjSEN3WVphSlRDWXozQkZTS3BWczJMQUJuVTdIalJzMytPNjc3MGhKU1NFaElZRmF0V294ZS9ac21qWnR5dEdqUjNGeWNqSmM3YzZ2S3JpeGlkd3RIYVRlZmdEOCtPT1BCQVVGY2Z2MmJhcFdyVXFIRGgwWVBYbzBMaTR1NkhRNnpwOC96NUVqUjlpelp3OXhjWEU0T0Rqd3dRY2ZHRjRmRnhkWDROcmdIRGwxRFo3MlpPMkJUWnMyWVd0cmk0T0RBNzYrdmlRbkorZDZia3BLQ2tGQlFZWDZUbDI3ZHNYTXpDeDdhcTI1ZWI2emEwNmZQczJrU1pOd2NYRmgrdlRwL1BUVFQwRDJ3R0RGaWhYNCtmbXhZc1VLWW1KaW1EbHpacTY2S3NZbTJvK2lZV0ZoWWNoWHFSVm5rbXAvL2RHalJ6eDQ4SUNQUHZvb3o0RFowdEtTeG8wYjA2NWRPOTUrKzIxc2JHeTRlZk1tWThlTzVlVEprL3owMDArTUhEbVNrU05IY3Z2MjdWeDVXcVpNbVZ4M3V6LysrR05jWEZ3WVBIZ3dPcDBPZTN0N2poNDlhaGd3bnp4NWtxcFZxK2FxK2kwVlVzNVg2UTJZRlFyRC9QVk1aYWF4dzNrdUN4Y3VwRnk1Y25tT0wxMjZsUFQwZE1QUENRa0podWxUVDI5bkV4SVNRbXBxcW1FcXh3OC8vRUNOR2pYbzI3Y3ZaY3VXNWZIangyemF0SWxldlhybHVqT1VtWm1KaVlrSng0OGZOeHpMT1lsR1JVWGxLak9mczI3cHlXTUF6WnMzejVXRTU4K2Y1NnV2dm1MUW9FRjVxdms5YWRPbVRjeVpNNGVwVTZmU3ExZXZBcDluVE5ucmJiUW9GR1pZU0dpOVRVa2k5ZHkxdHJhbVljT0d0R3ZYRGk4dkw2NWN1Y0t2di83SzFhdFhxVm16Sm0rODhRYTFhdFdpWGJ0MnlPVnlvcU9qc2JLeTRwZGZmakc4eCtEQmczUHQ1ZnlrWmN1V3NYcjFhbmJ0MmtXWk1tWHlmYzdNbVRNTlYzZVBIajNLNU1tVHFWYXRHZ3FGZ3NHREJ4dUtmajI5MUFLeTl5aDBkSFRNdGRWVWZ0dE9RWFpuWnRldVhkamEyaElWRmNXS0ZTc0lEdzluNnRTcDlPalJBN2xjenJWcjE1Z3hZd2ExYTlmbXUrKytvMkxGaW9YN1JiNW1JbmRMQjZtM0g1Q2RiNDZPanJSczJaTHk1Y3N6WXNRSTR1TGlxRm16SmpWcjFzVFoyWmxQUC8yVWlSTW5FaDhmVDFKU2ttRWRNV1FYMm56NnZKdmo3Tm16akJzM2pwa3paK2FwYUp0ajE2NWR6Smt6eDFEVmR2VG8wVlNxVk1sUUJEQkhmSHc4TTJiTXdOcmF1c0RsRmlxVmlzek1UTnEzYi8vTUtybGJ0bXhoN3R5NVZLOWVuVVdMRnVXYVBRUFo3V3BBUUFDelo4OW02OWF0REI4K25GOSsrU1hmL1dHTlFiUWZSY1BDM055UXIwcUpEWmdMd3hqOTlZb1ZLekp2M3J3Q3AwSy8vLzc3QUVSR1JoSVlHTWkrZmZ0bzBxUUpHemR1cEhyMTZvU0VoT0RsNWZXZkY3Wi8vZlZYdy8vTDVYTGF0bTNMbmoxN0dEdDJMR2xwYVp3K2ZackJnd2NYNHJmMCtrazVYNlUzWUg0aUNUTXppMWNTdXJpNDVMc200cHR2dnNrMTlXUHUzTG1HazJiT2lTcG5hb3VabVJtV2xwWllXbG95ZlBod1ltSmlpSTZPcG0vZnZqZzRPQkFVRkVSa1pDUno1ODdOOVJrWkdSbm9kRHJEZXNXY2pkQXRMQ3pZdEdrVDY5ZXZSNkZRNUtxMG1mUGNIRHQzN2pRMElGcXRsamx6NW1CdmI1L3JDbmwrZXZmdXpjR0RCNWt6Wnc3MTY5ZlB0NEt3c1NtVldXaDFXa3prRnBKYWIxT1NGSWZjSFRac21PSC95NVl0UzRzV0xiaDU4eVo3OSs0bE5qWVduVTdINE1HREdUZHVYTDRGTmdxcVFKM3pHR1JmS1g2NlU1bERwOU1aTGtyVnExZVBlZlBtR2E0b1A2bFBuejZHd2owNWNxWlpyMTY5Mm5Dc1E0Y09lYmJGZ3V4cTRPZk9uV1ByMXExRVJrWXliTmd3dnYzMld4UUtCUnFOaHVUa1pHeHNiUGoyMjIvNTl0dHZlZSs5OS9EMzk4OTN5eHBqRTdsYk9oU0g5dVBKcFJTSmlZbTgvZmJiM0xwMWk3Ly8vcHYxNjllVGxaV0ZxNnNyYTlldXBWS2xTbFNxVkNuWGdObkV4S1RBdGlHblhWQW9GQVUrSjBkT0hqeTUrMFYrZnZ6eHh3SzNqdHE2ZFd1ZXRjMVBtekZqQmp0MjdNRGQzWjBGQ3hZVVdMaFFMcGN6WmNvVXlwY3ZUMFJFUktIcU5id3VvdjBvR2svbWE1WkVaNFE4aTdINjY4K2FpWG4xNmxYOC9QeUlpWW1oZWZQbXpKOC9uMWF0V2hFYkc4dUlFU080ZXZVcWdZR0J6NzMydUUrZlBtemZ2cDJOR3pmeTZORWpkRG9kUFh2MmZLNzNlRjJrbks4U0hEQm5EK3AwZXVsZVpjNlJNeTByUjA0Sis0TDQrZm5oNCtORFFFQ0FZWSszOGVQSDQrM3RiUmpJTm0zYU5OY2VqZnYzN3plc0ZYWjBkR1RidG0xODl0bG5lYTdlM3I1OUcyZG5aLzd2Ly80UHlDN28xYWRQSDhhUEgwOWFXaHE5ZS9lbWNlUEdmUGZkZDRiWDZIUTZkdS9lVGR1MmJmT2NDRGR2M2t4VVZCUXpaODc4eitxK2NybWMyYk5uTTJEQUFDWk5tc1M2ZGVza3R3N3kzMmtlTXNsV1lDM3Vpa3Z1SmlZbUVob2FTdlhxMVJrNmRLaWhjNWVWbGNXTkd6Znl2ZXI4cWp4WmVLTjY5ZXBVcjE0OTMrZE5tVEtGbUpnWS9QMzk2ZHUzYjU0N1RnY09IR0RidG0zNTNtRk9URXlrUjQ4ZWhtVWFsU3BWWXUzYXRTeGR1cFNNakl3ODY3Wk1UVTB4TXpOanpKZ3hqQmt6Um5MYlRJamNMUjJLUy9zQnNHUEhEcXBVcVVMUG5qME5CYjUwT2gyeHNiRjU3a0s5U2pudlhkaDlVK1BpNGdvY3ZPWXMyWHFXK3ZYclkybHBtYWZXUVVFKytlUVROQnBOdmdXTmpFVzBIMFhEd3NMQ2tLL0Y0UTZ6bFByckJYRnhjYUY3OSs2MGE5ZU9talZya3B5Y3pJSUZDd2dNRE1UVDA1TU5HelpRdFdwVlVsTlRuM2xSU3EvWGMrdldMY01VOGZyMTYrUGw1Y1h2di8rT1NxV2lhOWV1a2l6NEJkTE9WOGtObUsydHJGR1ltYUhSYUVsNWhkVmlYN1h0MjdlemRldFd3LzZIa0gxbHFxREVHRFZxVks2T3FsNnZSeTZYR3pxMU9TZkFqUnMzc24vL2ZzUHowdFBURFlXSGREb2RUazVPREJvMENNaGVWOUduVHgvczdPeUlpWWtwc0VTOGpZME5mbjUrakI4L25nWU5HakJnd0FCQ1EwTlp1SEFoVjY1Y1ljeVlNWWFwSUpEZHNDeGF0SWhtelpyaDQrTlRxTitIZzRNRC92NytmUExKSjB5ZlB0MVFKVkFxMHRMU1VLczFtSnFhWW1zam5hdmZKVWx4eWQyUWtCQm16WnFGVnFzRnN0Y2hWYTllblZxMWFsR3JWaTFxMTY2TlFxR2diTm15ci95emI5KytYYWlweng0ZUhuaDRlSER2M2ozV3JWdEg1ODZkOGZUMEJMSXIxZTdZc1lQKy9mdlRyMSsvUEs5MWNIQmc4T0RCcU5WcU1qSXljSE56dzlyYUdoc2JHNVlzV1lKV3F5VWdJQUJMUzB1MFdpMWx5NVpGcDlQeHd3OC9FQlVWaFVhamtWVFZiSkc3cFVOeGFUOXUzYnJGOTk5L2IxaTNhV0ZoUWZYcTFYRjJkcVpXclZxNHVMaGdiVzJOazVQVEt5K0FsYk4yc2JCYjFQM1hIZVQvMHJkdjMrZCtqWlRhRGhEdFIxR3h0ZmszWHgvL3N4T0VWRW10djE0UUV4TVQzbi8vZlc3Y3VNR2NPWFBZc1dNSDFhcFY0NGNmZnNEYjI1c3JWNjR3ZE9oUTVISTVmL3p4Ujc3dHk1a3paMWl3WUFHMnRyYTVscE1OSHo3Y3NPVHJ5YjNqcFViSytTcXRsbzNzcTh5Vm5TcHhOU3FhQnc4U2M5MlJrWW9qUjQ1dzVzeVpYTk03SWJ1VFc5aTlXeDg5ZWtTdFdyVklTMHNEL2kxUzBLRkRCOTU5OTExU1VsSVlQWG8wczJmUEpqRXhrWFhyMXJGNzkyNUQwcHFhbXJKNDhXSzh2YjNSYURUY3VuWHJtZHM2dEduVGh2ZmZmNStBZ0FEMjdObERaR1FrelpzM1orR1l4NnkrQUFBZ0FFbEVRVlRDaGJuSzdXczBHdno4L0pETDVVeWZQdjI1Zmk5Tm16Wmx5SkFockZxMWl0V3JWMHZtVHBWYW95RSs0VDQ2blk2cVZTcWpVQlR1NnJ6d2ZJcEQ3a0wyMWpCZHUzWWxOamFXbXpkdmN2UG1UYTVmdjg3WnMyZlp0bTBiZXIyZWV2WHFzVzdkdXBmNm5HM2J0aEViRzB1RkNoV3dzTERnNHNXTDNMaHhJOThLdEFYNStPT1BVYXZWZlB6eHgzend3UWRFUkVSdzRzUUpQdnJvSThQSkx6OTkrL1psM3J4NUhENThHRjlmWDl6YzNJRHNyYVV5TWpKd2RIUWtMQ3lNa1NOSDByNTlld1lOR3NRWFgzenhVdCszS0lqY0xUMktTL3RSbzBZTlRwdzR3ZDI3ZHczdFIweE1ERmV1WE9HdnYvNUNyVlpqYW1ySy92MzdYMm9kYjFoWUdBY09ITURKeVFrckt5c1NFeFBadG0wYmpSbzF5clcwNmxrV0xGaUFoNGRIdm8vdDNyMmJlZlBtNVRtZW1KajR3akZMaldnL2lvNkZoWVVoWCsvZmZ5RFpmSlZhZnoyL0FmT2dRWU53YzNNakxTMk5Uei85bFBEd2NKbzFhOGFjT1hObzNibzFzYkd4ekpneGcxMjdkdUh1N3M1WFgzMWxHQ3puVkpLK2RPa1N2Lzc2SzMvLy9UZFZxbFRKZFJNc0lpS0NyNy8rR2xOVFUzUTZIVjkvL1RVQkFRSC91YVRqZFpONnZrcHV3QXpnNmxxWEk4SEhpVSs0VDBabXBtU1NNQ3NyaThlUEgzUDY5R2srK2VTVFozWlluMFdwVkhMKy9IbTZkT2xDZEhRMERnNE9ocXFTRlNwVW9INzkrb2FUVnVmT25VbE1US1JidDI3TW16ZVA3Nzc3anIxNzk5S3NXVE1BS2xldXpMNTkrOURyOWJtMmpucmFyVnUzNk5DaEE5YlcxaXhldkpocTFhclJ0Mjlmdkx5OGNsMmxXcjE2TmVIaDRjeWFOYXZBeGlRNU9ibkFFL2FvVWFNNGZmbzB3Y0hCREJ3NFVCSlRzMVJaS3U3Y3pWNFAydEN0dnBHaktkbWttcnRQTXpNek05eFJmbEpHUmdaWHIxNTlKWEZuWkdRWXRuQ0Q3SFZQblRwMVlzQ0FBWG1lcTlQcDhyMWFMSlBKYU4rK1BTZFBudVMzMzM0RG9GbXpabmg1ZWVYN21jbkp5V3pjdUpGMTY5WmhZV0dCdjcrL1liQU0yVk02Y3o2blFZTUdUSnMyalpVclZ6SjA2RkE4UER3WU5td1lyVnUzZnFudi9TcUozQzFkaWt2N0laUEpxRktsQ2xXcVZNbHp3Zm42OWVza0ppYStkTkVyYzNQelBCV3pYVjFkODlRZWVSWkxTOHNDcDI3bXR6N3c0c1dMaGdLZnYvLytPMisrK1dhdXlyODV5cFl0bTJlUFppa1M3VWZSeXNuWE8vZmlKWmV2VXUydjV5Zm5MalJrTDJ1b1ZxMGFsU3BWSWpRMGxLKysrb3EvL3ZvTFoyZG5aczJhUmVmT25YUDFGYUtqbzBsSlNlSDk5OS9IM3Q2ZWlSTW4wcmR2WDB4TlRjbkl5RERVUGJHMHRPVG5uMzhtSlNXRnFWT24wcTlmUDBhTkdrWHYzcjBMdmNTanFFazlYeVU1WUs3M1Q5R28rdzhla0ptUmlYMEJGV2RmdDVDUUVEUWFEV1BIanMzMzdtbGhGOUgvL3Z2dlFQWTY0Mm5UcHVWYW41aWFtc3JkdTNkSlNrb0MvdDNEZGNtU0pUUnUzSmc3ZCs2d2VQRmlvcUtpcUZDaEF1Ym01b1lDSXprRDVwejk1VzdkdXNYOCtmTUpEZzRtTmpiV1VPMjZmdjM2QkFRRU1ISGlSSnljbkdqUm9nVU5HalNnZGV2V3ZQdnV1MWhZV09TNkN6Wm56aHppNCtPeHNiRWhLU21KOFBEd1BQdkQ1akExTmVXbm4zN0N6czZ1MEZmQmkxcVdTc1c5K0hnQTNPcTdHam1ha2sycXVRdlpCWEFXTFZyMDNLOVRxOVc0dWo3LzM4MkFBUVA0My8vK1IyWm1Ka3FsRWpzN3Uxd25KcFZLeGNLRkM4bk16Q1E1T1preVpjcVFscGJHcFV1WGlJcUtJaW9xaWxPblR2SHc0VVBlZU9NTi9QejhpSXlNWk0rZVBRd1pNZ1I3ZTN0Y1hGeW9WcTBhUGo0K3hNWEZNV2ZPSEhRNkhYMzc5bVhreUpIY3ZYdVgxYXRYWTIxdHpjT0hEN2x3NFlLaGNKRmNMc2ZIeDRldVhic1NGQlRFenovL3pOaXhZM0YxZFdYRmloV1M2UHlJM0MxZHBOeCtIRDE2Tk5mZ3VMQnlsbjQ4cjNyMTZuSG16Qm15c3JMSXlNakF3c0xpUDR1QlBXM01tREVGbm9lZmp1dnMyYk9NR1RNR0J3Y0hGaTVjeU5TcFUrbmZ2ejh0V3JUQXpjMk5zbVhMR3JhVWRIUjBaTUNBQWV6Y3VSTzlYbzlhclVhajBSaithOVdxRmJWcjEzNmg3LzBxaWZhamFPWGs2NzE3OFpMTFZ5bjIxNS9ldHZWcHljbkpaR1Jrc0diTkdnNGZQa3h5Y2pJdFc3WWtJQ0FBYjIvdlBCZlY0K0xpT0hmdUhPYm01Z3dhTklpaFE0ZGliVzFOUmtZR2YvNzVKMy84OFFlUEhqM0MwOU9UbVRObkdwWnRWcXRXRFQ4L1ArYk5tOGVxVmF0NDU1MTNHRHg0c05HM2c1TjZ2a3B6d0Z3M3V6cnQvUWVKcEdkS3AvaEgrL2J0V2JSb1VZRW56Wmt6WnhhNDd2SEp3Z0ExYTlaazBxUkpaR1ptY3ZueTVWeWJxZ2NHQmhJWUdHajR1VWVQSGdCTW16YU54bzBiODcvLy9ZK1ltQmgyN3R4cHFKb1hHeHZMcEVtVERDZkdDeGN1b05Gb09IYnNHR2ZPbktGRml4WU1HemFNTm0zYUFOQ2lSUXMyYk5qQTd0MjcyYjkvUHp0MzdpUTBOSlIyN2RwaGIyK2Y1dzVZWm1ZbXdjSEJRUGFBMk5YVmxZa1RKeGI0ZTVMS2RoSTVzckt5dUhjdkp3bnJHVG1ha2sycXVRdlowNmNLdXREekxEdDI3SGpoenpReE1jSGEyanJmRTZWQ29XRGZ2bjBvbFVvOFBEem8xS2tUcWFtcFRKZ3dBYlZhVGUzYXRlblNwUXVkT25YS3RSL3poQWtUT0hic0dLZFBueVk4UEp5clY2L3l3UWNmVUxWcVZYcjE2c1dRSVVNTXMwT1VTaVVMRnk0RS9zM2RKOXNpeUw1YjFxNWRPN3k5dmRtNWN5ZVpFcnBUSUhLM2RKRnkrK0hpNHZLZmhZTHlFeFlXeHA0OWUxN29NMlV5R1JZV0ZybjJnbjhlUTRZTXdkblpPZC9IenB3NXc1WXRXd3cvT3pvNlVyWnNXWDc3N1RlY25Kd0lEQXprenovLzVPalJvMnphdEluMDlIVERnUGkvWWk1czdaT2lKdHFQb3BXVHIzZmo0eVdYcjFMc3J6OUxWbFlXUTRZTUlTVWxoVWFOR2pGaXhBamVldXV0WjlaU3FWYXRHbE9uVHFWdTNicTV0cUw4NXB0dk9ITGtDSTZPam56NzdiZjQrUGprR216WHJWdVh3TUJBMXE1ZHk4cVZLNG1MaXpQNllCbWtuNjh5ZmM0RWVBbFJxelUwOWU3QTQ4ZXBMRjR3ajY2ZE94azdwR2ZLek13a01UR1J5cFVyUC9jVTVGZFJZR2ZIamgxMDY5Yk44TmthallhNWMrZlNva1VMdkwyOS8zTzZSVnBhR3BtWm1ZWnFueVhOa2VEamZQRHhHT3pzYkRrWGNsUXlkNzVMb3VLV3UxSVVGeGVYYTlyWHE1RFR6TC9xSWtSRlRlUnU2U0xhRCtQNnIrcTdPZlI2UFZxdEZwMU9aemdtazhrTTdZdFVDbitKOXFOb0ZjZDhOWFovL1ZsU1VsS3d0YlY5NmIvVDFOUlUvdnJyTDdwMTYvYWYvZi9VMUZUTXpNeGUrS0xjcXlUMWZKVldOUDh3TXpPbGZadnN2Y3IySGZ6THlOSDhOMHRMUzZwVnEvWkM2M1ZmUmZMNSt2cm0rbXhUVTFPKy92cHJPblRvVUtpMUNUWTJOaVYyc0F5d2MvYytBTnEyOXBKY0FwWTB4UzEzcGFoYXRXcXYvR3J2azUzWjRrVGtidWtpMmcvakt1eit5VEtaREZOVFV4UUtoZUUvTXpPelorNVRid3lpL1NoYXhURmZqZDFmZjVZeVpjcThrcjlUVzF0YmV2WHFWYWordjYydHJTUUd5eUQ5ZkpWZVJQL28zYXNITXBtTS9RY1BHMHE1QzhMelVpcXoyTDN2QUFEZGZib1lPWnJTUWVTdThDcUkzQzJkUlBzaHZBcWkvWGc5Ukw0S3IwSnh5RmZKRHBqcjFYR2hldFVxcUZRcUR2NTExTmpoQ01YVWthQmpxTlZxcWxTdVRKM2F0Zjc3QmNKTEU3a3J2QW9pZDBzbjBYNElyNEpvUDE2UGVuVmNxT3hVU2VTcjhGS0tRNzVLZHNCc2JXMUY0MGJaK3dmK3VXWHJmeGFhRUlTbmFiVmF0dS9PTHJiaS9xWWJaY3RLcXhoWlNTVnlWM2haSW5kTEw5RitDQzlMdEIrdmo3VzFGZTROczdjdS9IUEwxaGV1Q2krVVhzVWxYeVU3WUxhMHRLU3hwd2R5dVp5TDRaYzVjLzZDc1VNU2lwa0xGeTl4SVN3Y0V4TVRHdGF2ajEwaDEyY0pMMGZrcnZDeVJPNldYcUw5RUY2V2FEOWVIMHRMUzk1czBNQ1FyeGZESTR3ZGtsRE1GSmQ4bGV5QUdhQkpJdytjS2pueStIRXFlL1lkRk9zamhFTFRhRFRzUDNTRXhJY1BLVmV1TEcyOHZZd2RVcWtpY2xkNFVTSjNCZEYrQ0M5S3RCK3ZYMnV2Rm9aOFBYRG9pTWhYb2RDS1U3NUtlc0JjeS9rTnVuWHBqRjZ2NTJqd2NlN0ZKeGc3SktHWWVKU1V4UDZEZjZIVDZlamVwVE4xWFdvYk82UlNSZVN1OEtKRTdncWkvUkJlbEdnL1hyOTZkVjBNK2JyLzBHR1JyMEtoRmFkOGxmU0EyY1RFaEU4L0dvR1ZwU1czNzl4bDM0SGlVYlplTUw0OSt3NFNkL3NPMWxaV1RQanNVMG1XcUMvSlJPNEtMMHJrcmlEYUQrRkZpZmJqOVhzeVgyL2VpaFg1S2hSYWNjcFg2VWIyRHhzYmE4Wi85Z2xtWnFZc1d2SWJmNGVlTVhaSWdzU0Zuam5IdkFVL1kycHF5cWNmajhER3h0cllJWlZLSW5lRjV5VnlWOGdoMmcvaGVZbjJ3M2h5OHRYVVZPU3JVRGpGTFY4bFAyQUdlTmUzQjIyOVc1T3BWRExkZnc1UjBkZU5IWklnVVRkaWJ2TGQzQUF5TXpOcDJid3A3L2JzYnV5UVNqV1J1MEpoaWR3Vm5pYmFENkd3UlB0aGZPLzY5cUJsODZhR2ZJMjVlY3ZZSVFrU1ZSenp0VmdNbU11V3RXZk1KeDlTc1VJRnJrVkY4L052eThuTXpEUjJXSUxFcUZRcWxxOWN3OFh3eTVRcFk4ZG5vejZpWW9VS3hnNnJWQk81S3hTR3lGMGhQNkw5RUFwRHRCL1NrSjJ2SXczNXV1eVAxU0pmaFR5S2E3N0twMCtmUHQzWVFSU0dZOFVLbUpxWkV2SjNLRkhSTjhoU1pWRy9ibDJzckN5Tkhab2dBWThlSmZIcjhqOVl1K0ZQNUNZbWZQcnhDSHk3ZFRWMldBSWlkNFZuRTdrclBJdG9QNFJuRWUySHRGUjJxbVRJMThnclYxRm1pWHdWL2xXYzg3WFlESmdCM0Z6cmtaNlJ5Wmx6NXpsLzRTSTNZK053cSs5S1dmc3l4ZzVOTUtKYnNYRjgvOE1DMW0vY2hGYXJZK0QvK2pKdTlNZkk1WEpqaHliOFErU3VrQitSdTBKaGlQWkR5STlvUDZUSmtLOW4vODFYOTRZTktHTm5aK3pRQkNNcTd2bGFyQWJNY3JrY0QvZUdQSHFVeE9YSXE5eTRFVU5FNUJYYWVyZkcydHJLMk9FSlJwQ1VuTXpZaVpNNWV1d0VBTDdkdXZMVnhMRllXMHU3ZUVCcEkzSlhlSnJJWGFHd1JQc2hQRTIwSDlLVms2OTM3dDdqV3RSMWJ0eUk0V3BVTksyOVdvcDhMYVZLUXI0V3F3RXpnTGxDUWN2bXpjaFVLcmtlYzVPWW03RnMzNzJYbEpUSFdGdGJZV05qalVLaE1IYVlRaEhLeU1nZzh1bzExbTNZeE5mZnpDUXEranEydGpiMDYvME8zMHllaEoyZHJiRkRGUEloY2xjUXVTdThLTkYrQ0tMOUtEN01GUXBhZTdWQW1aWEY5WmliUkYrUE1lU3JyYTBOMXRaV0lsOUx1SktXcnpLOVhxODNkaEF2UXF2VmN2VFlDUUwvM016eEV5ZFJxZFdVTDFjTzl6ZmRxRks1TWc3bHlsRytmRG5LbHJWSGJsSThidmNMK2RQcXRDUW5wNUQ0OENFUEh5Vng5OTQ5TG9TRmsvandJYWFtcG5oN3RhQmY3M2ZvMUtGdHNabmFVWnFKM0MwOVJPNEtyNXBvUDBvUDBYNFVmem41dWpid1QwNytIWXBLcmFhQ1Eza2FOcWlmbmEvbHkxTytYRm1ScnlWQVNjL1hZanRnenBHVmxVWFlwUWptTGZpSnMrY3VBQ0NUZ1V4bWdvbUppYVEzd1g1VjlIbzljcGtlblI2UWxjenZxOWZwME9sMDZQUjZjdjVrUGQ1c3lGY1R4K0hlMEExemMzTWpSeWc4TDVHN3BZUElYYUVvaVBhamRCRHRSOGxRVUw2YXlFeVFsZUI4MWV2MW1NcjBhUFRaYlZOSlY1THp0ZGdQbUhOb05CcUNqb2NRK09kbUhpVWxrWldWUlZhV0NwVktSY240aGdYVDY3UW9VeCtoMDJxUW01bGphbTZGaWR3TW1Za0pNcG5NMk9HOU5Ka01GQW9GNXVibUtCUm0ySmNwdy8vNnZrdjdOdDRvRkdiR0RrOTRTYVU1ZDdVYU5UcU5DbE9GQmJJU2VIVmQ1SzVRMUVwYis2SFg2VkFwMDVESlRMTFA5U1Ywb0FHaS9TaUpOQm9OaDQ0RXNXbnJqbi95VlVWV1ZsYUp5bGU5VG9kV3EwYXJ5a0tyeWtTdjE2R3d0c2ZNdkdSWENpL3ArVnBpQnN4UFNrMUxJeTB0bmJTME5ESXlNdEhwZE1ZT3FVaWxwS1N3Zk5sU29xT2pVS3ZWS0JRSzNuakRtZnIxNitQV29DRlZxMWJGMU5UVTJHRytNSm1KQ2RaVzJXdlVySzJ0c0xNdFh1c2VoTUlyVGJtcjFXcFpzdmhuTGwyNmlMZDNHL3IxLzEreHZ2cWFINUc3d3V0VUd0cVBQYnQzc1h2M0xqUWFEUk0rbjBUZHVuV05IVktSRWUxSHlaYWFsa1pxYWhycDZlbkZQbC8xZWowUEhqd2dNdkl5a1pjdmMrVktKR2xwYWNoa01od3JWYUpyRng5YXRXNXQ3RENMVkVuUDF4STVZQzV0OUhvOWFXbHAzTHAxaTNYcjFuSGt5QkhVYWpVbUppYlkyZG5oNXViR29FR0RhTktrU1ltK0dpMEl4YzNmZi8vTkYxOThnVktwcEdmUG5uejExVmZGY20yUElBaEZiL255NWF4WXNZS3NyQ3orOTcvLzhkbG5uNVc0aTJ5Q1VOeGN2MzZkd01CQWpoOC9Ubkp5TW1xMUdwbE1ocHViR3dNSERxUng0OGJZMmRsaFpsYjg3N0tXWm1MQVhBSmR2MzZkVFpzMkVSSVNRbUppSWtxbEVoTVRFOXpkM2VuWHJ4OE5HemJFd2NGQkpLOGdHSmxHbzJIRmloWDg4Y2NmbUpxYU1uSGlSTHAzN3k0R3pZSWdHS2pWYW5iczJNRzhlZlBRNi9WMDdkb1ZQejgvY1E0WEJDUFFhRFFrSnljVEhSM04rdlhyT1hYcUZCcU5Cak16TThxVkswZWRPblVZT0hBZ25wNmV4WHAycDVDYkdEQ1hZQWtKQ1lTR2hoSVNFa0pJU0loaGVraU5HalZvMXF3WjN0N2VOR25TUkpUMkZ3UWpTazlQWi9IaXhXemN1SkdLRlNzeWVmSmsyclJwWSt5d0JFR1FpTjI3ZDdObzBTSVNFeE5wMDZZTmt5ZFBwbUxGaXNZT1N4QktGWTFHUTFoWUdNSEJ3Wnc5ZTVacjE2NmgxV3BSS0JRMGF0U0lObTNhNE9ucGlZdUxTNG1vSHlUa0pnYk1KWnhlcnljek01UDc5KzhUR0JqSXJsMjdESGVjcmF5c3FGYXRHc09HRGFOTm16YmlhclVnR0VsbVppYlRwazNqcjcvK3d0N2VudDkrKzQzYXRXc2JPeXhCRUl6czBxVkxqQmt6aHRUVVZKeWRuZm50dDk4b1Y2NmNzY01TaEZKRG85Rnc3Tmd4MXE1ZHk0MGJOMGhQVDBlcjFXSnFha3FuVHAwWU1HQUExYXRYeDlyYVdpeDdMTUhFZ0xtVWVmRGdBVnUzYnVYZ3dZUEV4OGVUa1pFQlFLMWF0ZWpUcHc4dFc3YWtZc1dLWWwyVUlMeG05Ky9mWitMRWlWeStmQmszTnpkbXo1NU41Y3FWalIyV0lBaEdvTmZydVhUcEVwOTg4Z2xaV1ZuVXExZVBCUXNXNE9EZ1lPelFCS0hFeThyS0lpRWhnVk9uVHJGNTgyYWlvcUlBc0xDd29GS2xTclJxMVlxK2ZmdFNyVm8xSTBjcXZDNWl3RnhLSlNZbUVoWVd4dDkvLzAxd2NEQ0ppWW5JWkRJcVY2Nk1wNmNuclZxMW9rV0xGdGpaMlJrN1ZFRW9OYzZkTzhlMGFkTzRmLzgrYmR1MlpjcVVLU0lIQmFFVWlvaUl3Ti9mbjZ0WHIrTHE2b3FmbngrdXJxN0dEa3NRU3JTSER4OXk2dFFwUWtKQ09ILytQQWtKQ2VqMWVpcFdySWlYbHhmTm1qWER3OE9EaWhVcmltblhwWXdZTUpkeVNxV1MrL2Z2czIvZlBqWnUzRWh5Y2pLQVlicDJyMTY5OFBYMXhjTEN3c2lSQ2tMSnA5ZnJDUXNMNDZPUFBnTEExOWNYUHo4L0kwY2xDTUxybEpxYXlvY2Zma2gwZERRV0ZoWXNYYm9VVjFkWDBVRVhoQ0tTa3BMQ2xpMWIyTFZyRndrSkNXUm1aZ0xnNE9CQTM3NTk2ZEtsQ3c0T0RxSXZYSXFKQWJOZ29GUXEyYk5uRHdjT0hPREdqUnM4ZXZRSXZWNVBtVEpsZVBmZGQybmJ0aTNWcTFlblRKa3l4ZzVWRUVxMExWdTJzSERoUXRMUzBoZzllalFEQmd3UXl5UUVvUlM0ZmZzMm4zMzJHYmR1M2FKeTVjb0VCQVJRcDA0ZFk0Y2xDQ1dLVHFjaktTbUpXN2R1c1hmdlhnNGNPRUJhV2hvbUppYVVMMStlbWpWcjBxTkhEenAwNklDbHBhV3h3eFVrUUF5WWhUelMwOU81ZVBFaUlTRWhCQVVGY2VmT0hRREtseStQdTdzN3JWdTN4dHZiV3hRZUVZUWlrcDZlem9vVksxaTNiaDNXMXRaTW5EaVJMbDI2aUR0TWdsQ0N4Y2ZINCsvdlQwaElDQlVxVkdEU3BFbDA3TmpSMkdFSlFvbHk0OFlOZ29LQ09IdjJMQmN2WGlROVBSM0lydVhUcmwwN21qUnBRb01HRGJDeXNqSnlwSUtVaUFHelVDQ1ZTc1hqeDQ4NWV2UW9hOWV1SlM0dURnQkxTMHZzN2UzeDhmR2hYNzkrb2dpSklCU0I5UFIwdnZycUswSkNRbkIwZEdUcDBxVlVyVnJWMkdFSmdsQkVwazZkeXY3OSs5RnF0VXlkT3BYdTNidUxmVndGNFJYUTYvVkVSa2F5ZHUxYVRwOCtUV3BxS21xMUdwbE1ocHViRzRNSEQ2WlJvMGJZMmRtSm5CUHlKUWJNUXFGa1ptWnk3Tmd4ZHU3Y3lmWHIxM253NEFFNm5RNDdPenM2ZE9pQWo0OFBiN3p4Qm1YTGxoVjN3UVRoRlVsUFQyZmN1SEdjUDM4ZUp5Y25GaTllVFBYcTFZMGRsaUFJcjlEang0OVp0R2dSVzdkdXhjYkdobEdqUnRHL2YzOWpoeVVJeFpwR28rSGV2WHRFUkVTd1k4Y096cHc1ZzFhcnhjek1qQ3BWcXRDd1lVTjhmWDF4ZDNkSExwY2JPMXhCNHNTQVdYZ3VLcFdLaUlnSVFrTkRDUTRPNXRxMWEraDBPcXlzclBEMDlLUjU4K2EwYnQyYUdqVnFHRHRVUVNnUnJsMjd4cmZmZmt0a1pDUXRXN1prOHVUSlZLbFN4ZGhoQ1lMd0NxU21wckowNlZMV3IxK1B0YlUxSDN6d0FVT0hEalYyV0lKUWJHVm1abkxod2dXT0h6L08rZlBudVg3OU9ocU54dEJQYmRXcUZVMmJOcVZHalJwaW9Dd1VtaGd3Q3k5RXA5T2hWQ281ZmZvMHk1WXRJekl5RWdDNVhJNmxwU1Z0MnJSaDVNaVJZbzg2UVhoSmVyMmVNMmZPTUhic1dGUXFGZDI3ZDJmS2xDbGkycGdnRkhOYXJaWVZLMWF3ZlBseU5Cb04vZnYzWi96NDhaaVptUms3TkVFb2RyUmFMZnYyN1dQTm1qWEV4c2FTbFpVRmdLbXBLVDQrUGd3ZVBKaXFWYXVpVUNpTUhLbFFISWtCcy9CS2hJYUdzblhyVmlJaUlraElTRUNqMFNDWHkvSDI5cVpuejU3VXJWdFg3RnNuQ0M5aHk1WXR6SjgvSDZWU3lZUUpFK2pUcDQvb1dBdENNYVhSYU5pOGVUUHo1ODlIcjlmVHFWTW5wazZkS3JhdEVZVG5rSmFXeHUzYnR6bCsvRGpidDIvbjd0MjdBTmpZMkZDdFdqVzh2YjNwMWFzWGpvNk9SbzVVS083RWdGbDRaVlFxRmRldlgrZnMyYk1jUG55WWlJZ0lOQm9ObHBhVzFLdFhqNlpObTlLK2ZYdHExYW9scHNFSXdndFl2bnc1SzFldVJLZlRNWDc4ZUhyMzdvMkppWW14d3hJRTRUbG9OQnAyN2RyRm5EbHowT2wwZE8vZW5VbVRKb25Cc2lBVVVsSlNFc2VQSCtmdnYvL213b1VMeE1mSEE5bTd1WGg3ZTlPOGVYTThQRHlvV0xHaWtTTVZTZ294WUJaZU9iMWVUMVpXRnRIUjBmeisrKytjT0hFQ3JWYUxpWWtKNXVibWVIaDRNSHo0Y0JvMWFtVHNVQVdoV01uTXpHVGh3b1ZzMnJRSmUzdDdaczJhUllzV0xZd2RsaUFJaGFUWDZ6bDA2QkN6Wjg4bUpTV0ZkdTNhTVdYS0ZNcVdMV3ZzMEFSQjh1TGo0MW0vZmowN2QrNGtJeU1EalVZRFFPWEtsUms0Y0NEZHVuWEQwdEpTTEZrU1hqa3hZQmFLbEY2djUvTGx5MnpkdXBVTEZ5NXc3OTQ5bEVvbGNya2NUMDlQZXZmdWphdXJLNVVxVlJMVFN3V2hFQjQrZk1pWFgzN0orZlBucVZ1M0x0OS8vNzJvbkMwSXhjVDU4K2Y1OHNzdmVmandJUjRlSHZqNysxT3BVaVZqaHlVSWtxVFg2MGxNVENRbUpvYTllL2R5K1BCaDB0TFNrTWxrVktoUWdWcTFhdEcxYTFmYXQyOHY5azBXaXBRWU1BdXZ6WjA3ZDdodzRRSkJRVUVjTzNZTWxVcUZYQzZuUm8wYWVIaDQwTDU5ZTVvM2J5Nm1hd3ZDZjBoSVNPRHJyNy9td29VTHVMcTZNbS9lUEp5Y25Jd2RsaUFJenhBVUZNVHMyYk41OE9BQlRabzBZZWJNbVdMS3FDRGtRNmZUY2VYS0ZRNGZQc3laTTJlSWlvcENxVlJpYW1wSzNicDE2ZGl4STQwYk44YkZ4UVZ6YzNOamh5dVVBbUxBTEx4V2VyMGV0VnJOL2Z2M1dicDBLWWNPSFNJckt3dVpUSVpDb2FCNjllcU1HaldLbGkxYmlqdk9ndkFNa1pHUlRKdzRrZmo0ZUZxMmJNbnMyYk94dGJVMWRsaUNJT1Rqd29VTFRKczJqZHUzYjFPblRoMW16cHhKN2RxMWpSMldJRWhPZUhnNFM1Y3U1Y0tGQzJSbVpxTFQ2UUJvMEtBQkgzLzhNZTd1N2xoWVdJajZIY0pySlFiTWdsSEZ4c2F5WThjT1RwdzR3ZTNidDhuSXlFQW1rMUczYmwxOGZYMXAxcXdabFN0WEZsY1FCZUVwZXIyZTdkdTNFeEFRZ0VxbFl2anc0UXdmUGx4Y2FCSUVpYmx6NXc1K2ZuNWN1blNKU3BVcU1XM2FOSm8xYTJic3NBUkJFdFJxTlhmdjN1WENoUXRzMzc2ZHNMQXdBTXpOelhGeWNxSlJvMGIwN05tVEJnMGFHRGxTb1RRVEEyYkI2UFI2UFE4ZVBDQXlNcEpqeDQ1eDVNZ1JrcE9Ua2Nsa1ZLMWFsZnIxNjlPMmJWdGF0V3FGalkyTnNjTVZCTW5RYURSczJiS0ZIMy84RVlWQ3dmRGh3M24vL2ZlTkhaWWdDUCtJaTR2RHo4K1BpSWdJcWxhdHl2VHAwL0gwOURSMldJSmdkQ3FWaW1QSGpoRVVGRVJFUkFSeGNYRm90Vm9zTEN6dzl2YW1UWnMyTkdqUWdDcFZxb2lsZW9MUmlRR3pJQ2thalliNzkrK3plZk5tTm16WWdGS3BCRUNoVUZDMWFsWGVlKzg5ZkgxOVJRVkVRZmlIVHFmamp6LytZTW1TSlppYW1qSjc5bXc2ZE9oZzdMQUVvZFI3OE9BQmZuNStuRDE3bHJKbHkvTDk5OS9UcEVrVFk0Y2xDRWFWbnA3T2dRTUhXTE5tRGZmdTNVT2xVZ0ZnYlcxTjE2NWRHVHg0TUJVclZrU2hVQmc1VWtINGx4Z3dDNUtWa3BMQ2xpMWJDQTRPSmpZMmx1VGtaQUFjSFIzcDNiczNMVnUycEhyMTZ1S3VzMURxSlNVbDRlL3Z6OUdqUjZsWnN5YlRwMDhYMDljRXdZaVNrNU1KQ0FoZzM3NTltSnViTTNIaVJIcjA2Q0h1bEFtbDB1UEhqN2w5K3piQndjSHMzTG5Uc0creW5aMGRsU3RYcGsyYk52ajYrb3JpbFlKa2lRR3pJSGtwS1NsY3VYS0Y0OGVQYytqUUllN2Z2dytBZzRNRHJxNnV0RzNibHZidDIyTnZiMi9rU0FYQmVHN2R1c1VYWDN6QjlldlhhZENnQVhQbnpoVVZlQVhCQ0RJeU1wZzllellIRGh4QUxwY3pmdng0M25ubkhURXpTaWgxN3QyN3g5R2pSemx4NGdTWEwxOG1KU1VGZ0NwVnF0QzJiVnRhdG15SnE2dXIySWRja0R3eFlCYUtEWTFHUTJabUpydDI3V0xObWpVa0pDUUFZR3BxaXAyZEhYMzc5cVYvLy82VUtWUEd5SkVLZ25IRXg4Y3plUEJnSGoxNmhKdWJHOHVXTFJNRjh3VGhOZEpvTkV5Yk5vMzkrL2NiQnN2OSt2VVRGWDJGVXVYaHc0Y3NYNzZjQXdjT2tKNmVqbHF0QnFCQ2hRcU1IRG1TRGgwNllHTmpJeTRpQ2NXR0dEQUx4VkpxYWlyQndjRWNPblNJYTlldWNmLytmWFE2SGVYS2xhTmp4NDYwYmR1V09uWHFVSzVjT1dReW1iSERGWVRYNXRpeFkvajcrL1Bnd1FONjl1ekp1SEhqc0xPek0zWllnbERpWldWbHNXclZLbGF1WElsZXIyZnc0TUVNSHo0Y0N3c0xZNGNtQ0VWS3A5Tng1ODRkSWlJaU9ITGtDTUhCd2FoVUtreE1USEJ5Y3FKaHc0WjA3TmdSYjI5dnNaT0RVQ3lKQWJOUXJHVm1abkxseWhWQ1EwUDU2NisvdUg3OU9nQTJOamE0dWJuUm9rVUxPbmJzU0pVcVZZd2NxU0M4SGlxVmlxMWJ0ekovL253VUNnWERoZzFqMkxCaHhnNUxFRXE4UC83NGcxV3JWcEdhbXNwNzc3M0hoeDkrS0dZOENTV2FWcXNsUER5Y1E0Y09FUllXUm5SME5GbFpXY2psY3R6YzNPalVxUk1lSGg3VXFsVkxYRGdTaWpVeFlCWktCSzFXUzJabUprRkJRU3hidG95NHVEZ2dlN3AyVHVYRm9VT0hpaldkUXFtZzBXaFl0R2dSNjlhdHc5emNuSjkrK29uR2pSc2JPeXhCS0xFMmJkckV2SG56MEdnMDlPalJneWxUcG9qcHBrS0pwZFBwT0hQbURDdFhyaVFzTEF5VlNvVk9wOFBFeEFSUFQwK0dEeCtPaDRjSENvVkNMRWNRU2dReFlCWktISzFXeThtVEo5bTdkeStYTDEvbTl1M2I2SFE2RkFvRnJWdTNwbXZYcnJpNnVvcHFqRUtKNStmbng2RkRoNURMNVlGcnJiUUFBQ0FBU1VSQlZDeGN1SkRHalJ1THpvc2d2RUphclphOWUvY1NFQkJBZW5vNmJkcTBZY3FVS2FJSXBWRGlaR1ptY3V2V0xjTEN3dGl4WXdkUlVWRm90VnFzckt5b1VhTUdIaDRlOU9qUmc5cTFhNHRxOEVLSkl3Yk1Rb21sVkNxSmlZbmh3b1VMN051M2p5dFhycURSYUxDeXNxSjI3ZG8wYnR5WUxsMjY0T3pzTEFZUlFvbDA1ODRkWnMyYVJXaG9LSFhyMW1YcTFLbTR1cm9hT3l4QktESE9uRG5EakJrenVIdjNMdTd1N2t5ZlBwM3ExYXNiT3l4QmVHVXlNakk0ZnZ3NHdjSEJoSWVIRzJid1dWbFo0ZVhsUmZ2MjdXblFvQUZWcTFZMWNxU0NVSFRFZ0Zrb05jNmRPOGN2di96Q3VYUG5ETWZrY2psZVhsNTgvUEhIMUt0WHo0alJDVUxSaUl1TG8zLy8vbVJsWmVIcDZjbnk1Y3VOSFpJZ2xBaVhMMTltK1BEaHFOVnFhdFdxeGFwVnE3QzB0RFIyV0lMd1NtUmxaYkZod3daV3IxNU5jbkt5NGJpNXVUbjkrdlZqNk5DaFlqc29vZFFRQTJhaFZOSHBkSVNGaGJGcjF5NHVYYnBFWEZ3Y0twVUtVMU5UR2pkdWpJK1BEMjV1YmxTdFdsVlVjaFJLakV1WEx2SEZGMTl3Ly81OU9uZnV6T1RKazBYbGJFRjRRWHE5bnZEd2NLWk9uY3J0MjdlcFg3OCtNMmZPcEVhTkdzWU9UUkJlU2xKU0V0ZXVYZVA0OGVQczM3K2ZodzhmQW1CdmIwL2R1blZwM2JvMWI3LzlOdVhMbHpkeXBJTHdlb2tCczFBcTZYUTZZbUppT0gvK1BFZU9IQ0UwTkJTZFRvZGNMcWRXclZvMGFkS0VqaDA3NHU3dUxyYWxFa3FFSFR0MnNIRGhRcEtUa3hreVpBZ2ZmZlNScUZvcUNDL2c1czJiekpneGcwdVhMbEd4WWtYOC9mM3g4UEFRNXdxaFdOTHI5Y1RGeFJuNlFsZXVYQ0U1T1JtWlRFYlZxbFZwMTY0ZHpabzF3OVhWVmR4UkZrb3RNV0FXQk9EdTNidk1ueitmNE9CZ05CcU40Yml6c3pNVEpreWdXYk5tb29pRlVLenBkRHFXTDEvT2I3LzlocG1aR1ZPblRxVmJ0MjdHRGtzUWlwWE16RXo2OSsvUG5UdDNzTEN3WU9YS2xiaTR1Qmc3TEVGNEliR3hzU3hidG95REJ3K2lWcXNOeDZ0VnE4YUlFU040KysyM3hXdzdRVUFNbUFYQlFLL1hFeDBkelo0OWV6aDkralF4TVRFb2xVcE1URXlvVjY4ZTNidDN4OVBUazVvMWE2SlFLSXdkcmlBOHQ2eXNMS1pPbmNyUm8wZXhzN1BEMzkrZjVzMmJHenNzUVNnVzd0Mjd4emZmZk1PNWMrZW9XTEVpVTZkT3hjdkx5OWhoQ1VLaHFkVnE3dDI3eDVVclY5aTllemVob2FHR1pXbE9UazdVcTFjUEh4OGZXclJvSWZvNWd2QUVNV0FXaEtmbzlYb1NFaEs0ZXZVcVI0OGU1Y2lSSTZTbXBtSmlZbUk0b1hUdTNKbFdyVnFKQWk5Q3NaT1dsc2IzMzMvUDNyMTdLVnUyckJnMEMwSWhKQ1VsNGUvdlQxQlFFSFoyZG56eHhSZDA2TkJCM0gwVGlnV2RUc2Y1OCtmWnMyY1BGeTllSkRZMkZvMUdnMHdtdzlQVGsyN2R1dEd3WVVOcTFLZ2g5ZzhYaEh5SUFiTWcvSWY0K0hoV3IxN041czJiYzAzWHJsYXRHc09IRDhmWDE5ZUkwUW5DODR1TGkyUGl4SWxFUjBkVHAwNGRBZ0lDcUZ5NXNySERFZ1RKbWo1OU9qdDM3Z1JnOHVUSjlPblR4OGdSQ2NKLzAycTFCQWNIczJUSkVtN2N1R0U0Ym1KaVFzdVdMUmsxYXBUWUlVUVFDa0VNbUFXaGtCNDhlTUNPSFRzNGVmSWswZEhScEthbUFsQ2xTaFY4ZlgxcDNydzViN3p4QmpZMk5rYU9WQkQrMjRrVEo1ZzJiUnJKeWNsMDdkcVZyNy8rV3N5WUVJU25wS2FtOHV1dnY3Smh3d2FzcmEwWk5td1l3NFlOTTNaWWdsQ2d6TXhNYnR5NHdaa3paOWkzYng5UlVWSG85WG9zTFMxeGRuYW1jZVBHZE8zYUZSY1hGMUdvVGhBS1NReVlCZUU1UFhyMGlPam9hSTRlUGNxQkF3ZElTa3BDSnBOUnZueDVYRnhjYU4rK1BXKzk5WmJZdGtlUXZGT25UdkhWVjErUm5wNU9seTVkOFBQenc5emMzTmhoQ1lJa1pHUms4UHZ2djdOdTNUcE1URXdZT0hBZ0gzNzRvVmpiS1VoU1VsSVNRVUZCSEQ1OG1HdlhycEdZbUloZXI2ZE1tVEswYTllT2poMDdVcWRPSFJ3Y0hNUkFXUkNla3hnd0M4Skx5TXpNSkRBd2tIWHIxcEdjbkd3NGJtdHJ5NUFoUStqWHI1KzQ0eXhJMnZidDI1azllelpxdFpxUFB2cUlEei84VUhTbUJBSFlzR0VEUC83NEkxcXRscmZmZnBzWk0yYUlOY3VDNUtTbnAvTi8vL2QvckZ1M2prZVBIaG1PVzFoWTBLOWZQd1lQSGt5NWN1V01HS0VnRkg5aXdDd0lyMEJTVWhMSGpoMGpPRGlZOFBCd3c1VmRCd2NIMnJWclIrdldyYWxmdno3bHlwVVRneEZCVXBSS0pULy8vRE9CZ1lHVUsxZU84ZVBINCtQalkreXdCTUZvMUdvMXUzZnY1dnZ2djBldjE5T2pSdzhtVHB3bzlpMFhKRUd2MXhNZkg4L2x5NWNKQ2dvaUtDaUl0TFEwWkRJWkZTdFd4TlhWbFRadDJ0Q3VYVHZLbENsajdIQUZvVVFRQTJaQmVJWFMwOU81ZHUwYW9hR2g3TjI3bDdpNE9DRDdqbk9kT25Ydzh2S2lhOWV1T0RvNkdqbFNRZmhYVGdYZ0kwZU80T2pveUp3NWMyallzS0d4d3hLRTEwNmowYkI3OTI0V0xseElXbG9hYjcvOU5wOS8vam4yOXZiR0RrMFFpSXVMWS92MjdadzVjNFliTjI2UW5wNE9RT1hLbGVuUm93Zk5temZIMmRrWlcxdGJJMGNxQ0NXTEdEQUxRaEhSYURUczNMbVQzMzc3alFjUEhoaU9LeFFLK3ZidHkvRGh3MFVuVEpBTXZWN1A0TUdEaVl5TXhOemNuSzFidDRvTE8wS3BjL2JzV1NaTm1rUktTZ29OR3pia3h4OS9GTk5aQmFPTGlvcGkrZkxsSERwMEtOZngyclZyTTJMRUNONTY2eTBqUlNZSXBZTVlNQXYvejk1OXgyVmQ3LzhmZjF3WEcxa2lLSWlvcUtoQUtrNFFKeXFwT1hLV1ptV2VzbUdkeXVQTVhMaHlORSsyclV6TmtYalNTdHdvaWdpSUNpcmlRQVJGbENWN1hQdjNoOS80MmJaRVA0elgvWFk3dDVNWFhKL3JDY3A0ZnQ1TDNHY2FqWWJvNkdnaUlpSklURXprK3ZYckFOamEydEt6WjAvNjlPbER1M2J0OFBEd1VEaXBxT3ZPbkRuRG9rV0xTRTFOSlRBd2tMbHo1K0x1N3E1MExDRWVpTmpZV0VKRFE4bkt5cUo5Ky9Zc1dyUUlUMDlQcFdPSk9raXYxNU9Ta2tKaVlpS1JrWkdjT25VS3JWYUxtWmtaTFZxMG9IMzc5Z1FIQjlPNWMyZlpoRTZJQjBBS3N4QVBTSGw1T1dscGFadzZkWXFmZnZxSlM1Y3VZVFFhc2JXMXBYbno1blRwMG9WaHc0Ymg1ZVVsNjV5Rklnd0dBekV4TVV5Yk5nMlR5Y1Rnd1lOWnVIQ2gwckdFdU8rT0h6OU9hR2dvTjI3YzRLR0hIbUwrL1BtMGJObFM2VmlpanRGb05NVEh4N05ueng3T25qMUxSa1lHQm9NQkN3c0xPbmJzeUtCQmcyalhyaDJlbnA2eUFaMFFENUFVWmlFVVlEQVlPSExrQ0o5KytpbVhMbDJxZk56Q3dvSisvZm94WmNvVW1qUnBvbUJDVVpkRlJFUXdjK1pNVENZVHp6Ly9QQys4OElMU2tZUzRiekl5TXBnMmJSb3BLU200dWJteGRPbFMvUDM5bFk0bDZwaERodzd4eVNlZmtKS1M4b3ZIdTNmdnppdXZ2RUtiTm0za1pyb1FDcEhDTElTQzlIbzlKMCtlWlAvKy9adytmWm9yVjY2ZzErc3hOemNuTURDUXZuMzcwcjU5ZTVvMWE0YTV1Ym5TY1VVZDh0bG5uN0YrL1hyMGVqMHpac3hnK1BEaE1xSWhhcDBiTjI2d2FORWk0dUxpY0hWMVpmNzgrUVFGQlNrZFM5UUJoWVdGWExod2dkallXQTRjT0ZDNVNhaWRuUjF0MnJTaGE5ZXVEQmd3QUM4dkw0V1RDaUdrTUF0UkRlajFlcTVldlVwQ1FnSzdkdTNpNU1tVHdPMFI1MmJObXRHcFV5Y0dEeDVNKy9idEZVNHE2b3FDZ2dKV3JWckY3dDI3Y1hOejQ4MDMzNVFpSVdxVnpNeE1Ra05EaVkrUHAySERoc3lmUDUvdTNic3JIVXZVY2tWRlJZU0hoeE1WRlVWS1NrcmxNWlIyZG5ZTUhEaVFQbjM2NE8zdGpZdUxDMnExV3VtNFFnaWtNQXRSTGFXa3BMQjY5V3BPbmp4SmVYazVScU1SZ0hidDJ2SGlpeS9Tdm4xN3JLMnQ1WWVwdUs5S1MwdjUxNy8rUlVwS0NzN096bXpldkprR0RSb29IVXVJZTVhZm4wOW9hQ2hIamh6QndjR0JCUXNXMExkdlg2VmppVnBLcDlOeDgrWk50bTNieHRhdFc2bW9xQUJ1M3hSM2RYVmx4SWdSakJzM2pucjE2aW1jVkFqeGU2UXdDMUZOR1kxR3pwOC96Lzc5K3psKy9EZ3BLU2xvdFZyTXpjMXAyN1l0SVNFaGRPN2NtVmF0V3NsVVdYSGZaR1ptTW1QR0RNNmZQNCt2cnk5TGxpeWhXYk5tU3NjUzRoOHJLeXZqM1hmZjVjY2ZmOFRNekl5WFhucUo4ZVBIeTdJWFVhVk1KaE9abVpra0p5ZHorUEJob3FLaUtDd3NSS1ZTMGFoUkkzeDlmU3RQeXBBakpvV28zcVF3QzFITkdZMUdNak16T1hmdUhMdDM3eVltSmdhTlJvTmFyYVpKa3liNCt2b3lhTkFndW5YcmhwV1ZsZEp4UlMxak1wbUlqWTFsNmRLbDNMeDVrLzc5K3pONzltejVCVS9VU0ZxdGxzV0xGN04zNzE3TXpNeDQ5ZFZYR1RWcWxCek5JNnFNeVdUaTRzV0w3TjY5bS9qNGVLNWN1VUo1ZVRrQXpaczNaK0RBZ1hUdjNwMFdMVnJJaUxJUU5ZUVVaaUZxbUN0WHJ2RE5OOTl3NE1BQk5Cb05Cb01CZ0JZdFdqQnAwaVQ2OXUyTGxaVVZabVptQ2ljVnRVbDRlRGlob2FIbzlYcW1USm5DcEVtVFpFbUFxRkcwV2kyZmZQSUo2OWF0dzhMQ2doZGZmSkdubm5wS3ZsZUtlMlkwR3RGcXRhU2twUER4eHg5ejRzUUo5SG85YXJVYVMwdExtalZyeGdzdnZFQ1BIajFrSm9NUU5aQVVaaUZxcU16TVRNTER3NG1MaStQOCtmT1VscFlDMExScFV3WU5Ha1RYcmwxcDI3WXR0cmEyQ2ljVnRjV25uMzdLK3ZYck1SZ00vT2MvLzJIVXFGSHl5NStvTWRhdFc4ZWFOV3NvTFMxbDNMaHh2UERDQ3pnNE9DZ2RTOVJnT3AyT3k1Y3ZjK0xFQ1NJaUlraE1UTVJrTW1GbVprYUxGaTNvMUtrVHdjSEJkTzdjV1c0d0NsR0RTV0VXb2dZem1Vems1K2VUbHBaR2VIZzRlL2Z1cGJTMEZKVktoYk96TTgyYU5XUFlzR0gwNzk5ZnBuNkplNmJWYWl1UG03S3lzbUxhdEdrOCt1aWpjamFvcVBZMmJOakE1NTkvVG1scEtZODk5aGhUcGt6QjN0NWU2VmlpaHRMcjlSdzZkSWlmZnZxSmxKUVVjbkp5ME92MW1KbVowYU5IRDRZUEgwNmJObTFvMkxDaDNGUVVvaGFRd2l4RUxaS1hsOGVXTFZ2WXNXTUhoWVdGNkhRNkFKeWRuWG55eVNjWk5td1lEZzRPOGdOYy9HTUZCUVhNbmoyYjQ4ZVA0K2JteHR0dnY0MlBqNC9Tc1lUNFhVYWprUjA3ZHJCa3lSTFVhalY5Ky9abDFhcFZTc2NTTlpCZXI2ZTR1SmlJaUFpKy92cHJidHk0QVlDWm1SbTJ0cmIwNnRXTFNaTW0wYUpGQzRXVENpR3FtaFJtSVdxaG16ZHZjdWpRSWFLam8wbEtTcUtnb0FBQWQzZDMrdlhyUi9mdTNmSHg4WkdObThRL2twNmV6c3laTTBsSlNjSGYzNTlseTViUnFGRWpwV01KOFJ0UlVWRXNXN2FNckt3c0FnTURtVDE3TnA2ZW5rckhFalZJZm40K0Z5OWVKRFkybHYzNzk1T1ptWW5KWk1MUjBaSFdyVnZUcVZNblFrSkNhTjY4dWN5MkVhS1drc0lzUkMxV1VsSkNhbW9xa1pHUi9QREREOXk2ZFFzQWUzdDdtamR2VHUvZXZYbjAwVWZsYkYzeHQ2V21wako5K25UUzA5UHAyTEVqSzFhc2tIOUhvbG81ZmZvMGI3enhCamR2M3FSMTY5YXNXcldLSmsyYUtCMUwxQkJaV1ZuczNyMmJnd2NQa3A2ZVRsRlJFUUJPVGs0ODhzZ2o5Ty9mbitiTm04dU5aeUhxQUNuTVF0UVJHbzJHc0xBd05tN2NTRjVlWHVWMGJTc3JLOGFORzhmamp6K09zN096bk9rczdscFVWQlR6NTgrbnFLaUlNV1BHOE5wcnIyRmpZNk4wTENGSVNVbmhxYWVlUXF2VjBxcFZLNzcrK212WkFGSDhLWlBKaEU2bkl6YzNsN1ZyMTdKejUwNHFLaW9Bc0xDd3dOSFJrUWtUSmpCNjlHalpFMFNJT2tZS3N4QjFUR2xwS1RFeE1SdytmSmdUSjA1VXJzT3lzN09qZS9mdTlPclZpMDZkT3VIdTdxNXdVbEhkNmZWNk5tL2V6SWNmZm9pRmhRWFBQUE1NenozM25OS3hSQjEzNXN3WjNucnJMUzVjdUVETGxpMEpEUTJWZGZiaUQ1bE1KdExTMG9pUGorZm8wYU1jUDM2OHNpZzNhZEtFenAwN0V4UVVSR0JnSUhaMmRncW5GVUlvUVFxekVIVlVXVmtaMTY5Zkp6WTJsbTNidG5IMTZsVUE2dFdyaDd1N093RUJBWXdlUFpwbXpab3BuRlJVWnhxTmhvMGJON0o2OVdwc2JXMlpPblVxbzBhTlVqcVdxS1B5OHZLWU9uVXF5Y25KMk5yYTh1Njc3OUt4WTBjNTBrZjhodEZvSkNrcGllM2J0NU9Ra01DTkd6ZlFhRFNvVkNxOHZiMFpNV0lFblR0M3hzUERRMmJPQ0ZISFNXRVdRbEJSVVVGRVJBVGZmUE1OVjY5ZVJhdlZBbUJ0YmMyQUFRUDQxNy8raGJ1N081YVdsZ29uRmRXUlRxZGovdno1N051M0QwdExTOTU5OTEwQ0FnSmtBeHp4UUJVVkZmSDg4ODl6NmRJbGJHMXRXYk5tRFczYXRGRTZscWhHakVZakdvMkdzMmZQOHZYWFgzUDgrSEdNUmlNcWxRb3JLeXZhdEduRE04ODhRMUJRa0p3bUlZU29KSVZaQ0ZGSnA5TVJGeGRIVkZRVUowNmNJQzB0RFlQQmdLV2xKUUVCQVFRRkJkR3BVeWU4dkx3d016TlRPcTZvUnRMVDAxbTZkQ2tuVHB5Z2JkdTJ6SjA3VjZiQmlnY21Nek9UdDk5K204aklTQm8xYXNUVXFWTUpDUWxST3Bhb0prcExTemwvL2p6eDhmRkVSa2FTa3BLQ3dXREEydHE2Y3FmcnZuMzc0dVBqSTBWWkNQRWJVcGlGRUwraDArbTRmdjA2OGZIeGZQLzk5NXcvZng0QVMwdExHamR1VEtkT25SZzllalJ0MjdaVk9LbW9UaTVmdnN6TEw3OU1ibTR1Zm41K2ZQenh4N0k1anJqdnRGb3RTNWN1WmZmdTNhaFVLbWJObXNYUW9VTmxBME9CVnFzbElpS0M4UEJ3TGwyNlJFNU9EaWFUQ1RNek0zcjI3TW13WWNObzA2WU5ibTV1TW0xZkNQR0hwREFMSWY1U1FrSUNYMzMxRlVsSlNSUVhGMk13R0FEbzBxVUxFeWRPeE5mWEYzdDdleGwxRnFTbXB2TFNTeStSbTV0TDkrN2RXYlpzR1E0T0RrckhFclZVUlVVRjc3MzNIbUZoWVZoYVd2THZmLytiSjU1NFF1bFlRa0VWRlJYazUrZXpkKzllTm0zYVJFNU9EbkQ3aHErVGt4TjkrdlRocWFlZXdzUERRK0drUW9pYVFncXpFT0t1NlBWNnpwMDd4K0hEaDRtTmplWGl4WXZvOVhvc0xTM3g4L09qUjQ4ZWRPdldqVFp0MnNpVXRqck1aREx4d3c4LzhNRUhIMUJhV3Nyamp6L084ODgvTDd2TGlpcFhYRnpNMTE5L3pUZmZmSU90clMyUFBmWVkvLzczdjVXT0pSUnk2OVl0NHVQamlZdUxJem82bXF5c0xBQWNIUjN4OS9lblc3ZHU5T2pSQTA5UFQ0V1RDaUZxR2luTVFvaS94V0F3Y1BQbVRaS1RrOW0rZlR0eGNYRVlEQWJNek14d2MzUER4OGVINGNPSEV4QVFJTVc1amlvdkwyZnQycldzV2JPR2V2WHE4ZnJycjh2TzJhSktHWTFHMXE5Znp4ZGZmSUZHbzJIMDZORk1tVEpGWmpQVVFSa1pHZXpjdVpQRGh3K1RrWkZCU1VrSkFLNnVyZ3dlUEpoKy9mcmg2ZW1KbzZPamJFUW9oUGhIcERBTElmNHhrOG5FK2ZQbjJiQmhBM0Z4Y1JRVkZhSFg2MUdwVlBqNCtEQmh3Z1M2ZGV1R2c0T0RsT2M2YU83Y3VlemR1eGVWU3NVSEgzd2dPMmVMS21Fd0dJaUlpR0RldkhrWWpVWjY5T2pCeXBVclpjMXlIV0V5bVNndExlWGF0V3Q4OTkxMzdOMjd0L0xjNUhyMTZ1SG01c2FvVWFNWU9uU296R3dSUWxRSktjeENpQ3B4NWNvVklpSWlpSXVMNCt6WnM1Vy93SGg1ZVJFY0hFeEFRQUFQUGZRUTF0YldDaWNWRDBwK2ZqNmhvYUZFUjBmajR1TENraVZMNk5peG81Um04WS9wOVhwMjdkckY4dVhMMGVsMGhJU0VNR2ZPSE5sY3JnN1E2WFJjdlhxVlU2ZE9jZmp3WWVMajQ5Rm9OS2pWYWp3OVBmSDM5NmRuejU0RUJnWmlhMnVyZEZ3aFJDMGloVmtJVVdVTUJnTjVlWG1rcHFheWZmdDJEaDgrakVhandjek1ER2RuWjFxMmJNbWpqejVLbno1OXNMS3lVanF1ZUFBdVg3N01tMisrU1VwS0NuNStmcXhhdFlxR0RSc3FIVXZVUUNhVGljaklTRmFzV0VGMmRqWjkrdlJoMXF4Wk5HclVTT2xvNGo1TFNFamcrKysvNSt6WnMyUm1acUxWYWdGbzJiSWxZOGFNb1hQbnpuaDRlTWdOV1NIRWZTR0ZXUWh4MzJSbVpsWk9tY3ZQejYvOEphZHg0OGFNSHorZTRPQmdHalJvZ0tXbHBjSkp4ZjJVbEpURXl5Ky9USEZ4TVgzNjlHSHAwcVhZMk5nb0hVdlVNS2RQbjJibXpKbms1T1RRdkhselB2endReG8zYnF4MExIRWY2UFY2aW9xS2lJK1BaOTI2ZFNRbkp3TmdibTZPblowZEhUcDBZTUtFQ1hUdTNGbmhwRUtJdWtBS3N4RGl2c3ZJeU9ESWtTUEV4TVJ3NXN3WkNnc0xBZkR3OEtCWHIxNEVCZ2JTdm4xN0hCMGRGVTRxN3BkOSsvYXhhdFVxOHZMeUdETm1ESys4OGdyMjl2Wkt4eEkxeEtsVHA1ZzNieDQzYnR5Z1hidDJMRnk0a09iTm15c2RTMVN4OHZKeXpwdzVRM3g4UEZGUlVWeTZkQW1qMFlpRmhRVitmbjUwNmRLRm5qMTc0dVBqSS90aUNDRWVHQ25NUW9nSHByaTRtR3ZYcnJGNzkyNTI3TmhSdVp1cG5aMGRUWnMyWmVEQWdRd2JOa3lLY3kyazErdlp1blVySDM3NElVYWprWWtUSnpKNThtVDVwVmY4cGFTa0pPYk5tMGQ2ZWpxdFc3ZG00Y0tGdEduVFJ1bFlvZ29WRmhheVo4OGVmdnp4UnpJek15a3NMTVJrTW1GalkwT2ZQbjBZTldvVVhsNWVPRGs1b1ZhcmxZNHJoS2hqcERBTElSUlJYRnpNaGcwYjJMMTdOM2w1ZVpTWGx3TzNkemw5L1BISEdUWnNHSzZ1cmpKMXR4YlJhclVzV2JLRThQQndiRzF0V2JwMEtiMTY5Vkk2bHFqR2J0Njh5Yng1OHpoNThpU3VycTRzV3JTSWJ0MjZLUjFMVklHS2lncHUzYnJGcmwyNytPNjc3OGpOelFYQXlzb0tlM3Q3Z29PRG1UQmhncHliTElSUW5CUm1JWVNpOHZMeU9IYnNHRkZSVVp3OGVaSzh2RHdBNnRldlQxQlFFTDE2OWFKVHAwNDBhTkJBNGFTaUtoUVhGN05nd1FJT0h6Nk1pNHNMUzVjdWxYV0k0bmZkdUhHRDVjdVhFeFVWUmNPR0RaaytmVHI5Ky9kWE9wYTRSMWxaV1NRbUpuTDA2RkdPSGoxS2ZuNCtBQTBhTktCZHUzWUVCQVRRcTFjdjNOM2RGVTRxaEJDM1NXRVdRbFFMWldWbDVPVGtFQkVSUVZoWUdEZHYzZ1RBMXRZV0Z4Y1grdmJ0eTlpeFkyV1RuMW9nT3p1YjBOQlFZbUppYU5La0NTdFhycFFwdHVJWGNuSnltRGR2SHNlUEg4ZloyWm5GaXhjVEdCaW9kQ3h4RHpJeU10aXlaUXZSMGRGa1pXVlZ6aXFxWDc4KzQ4ZVBwMi9mdmpScTFFak9UaFpDVkR0U21JVVExVTVKU1FuaDRlRjg5OTEzWkdkblUxWldoc2xrb2w2OWVvU0VoREIrL0hqYzNkMnh0YldWTTMxcnFETm56dkRHRzI5dzQ4WU5ldmZ1emR5NWMyVVdnUUNndExTVWxTdFhFaDRlanJXMU5WT21UR0hjdUhIeXRWN0RHSTFHU2t0THVYanhJdDk5OXgwUkVSRVlqVVpVS2hXMnRyWTBiZHFVRVNOR01IejRjRGtwUVFoUnJVbGhGa0pVV3hVVkZjVEh4eE1iRzh1eFk4ZElTMHZEWkRKaGFXbEoxNjVkNmQ2OU85MjZkY1BMeTBzMmdxbUJEaDQ4eU5LbFN5a3NMR1RvMEtITW5EbFQxcXpYY1JVVkZiejMzbnRzMzc0ZGMzTnpwa3lad3RpeFk2VlExU0FHZzRHa3BDVGk0dUtJalkwbEtTa0pqVWFEV3EybVpjdVdCQVFFRUJBUVFJY09IYWhYcjU3U2NZVVE0aTlKWVJaQ1ZIdGFyWmJzN0d4aVltTFl2SGt6VjY1Y0FXNXZEdVBpNGtLWExsMTQ0b2tuYU5XcWxjSkp4ZDloTXBtSWlJaGczcng1R0F3R2hnOGZ6dXpac3pFek0xTTZtbENBVnF2bC9mZmZaOXUyYlFCTW5UcVYwYU5IWTJGaG9YQXljVGQwT2gzSGp4OG5MQ3lNYytmT2taK2ZqMTZ2UjYxVzQrZm54OWl4WStuY3VUTU5HalNRdjFNaFJJMGloVmtJVWFNWWpVWU9IVHJFaGcwYlNFMU5wYVNraEorL2pmWHMyWk9ubjM0YWIyOXY3TzN0WlFwbkRhRFQ2Zmo0NDQvWnVIRWo1dWJtVEo4K25lSERoMHRwcm1OME9oM3IxNjluelpvMUdBd0d4bzBieDRzdnZpZ3pEcW81blU1SGNYRXh4NDhmWi8zNjlWeTRjQUdqMFlpNXVUbDJkbmI0K3ZyeXpEUFA0Ty92TDEvVFFvZ2FTd3F6RUtKR3FxaW80Tnk1YzhURXhIRDA2RkZTVWxMUTYvVllXVm5oNCtORFVGQVFRVUZCZUh0N3kxbS8xVnhCUVFGdnYvMDJ1M2J0d3MzTmpkbXpaOHR4VTNYTXBrMmIrUFRUVHlrcEtXSGt5Skg4KzkvL2x2UFlxN0hpNG1KT25qeEpkSFEwTVRFeFpHUmtBTGRuL2ZqNyt4TVVGRVJBUUFEZTN0NEtKeFZDaUhzbmhWa0lVYU1aREFaeWNuSTRmZm8wVzdkdUpTRWhBYVBSaUptWkdTNHVMdmo0K0RCMjdGaTZkZXNtNjV5cnNZS0NBdjd6bi8rUW1KaEl3NFlOK2Z6enorWDgxVHBpeTVZdGZQVFJSNVNXbGpKbzBDRGVlT01OMlNtNW1pb3JLK1A3Nzc5bjE2NWRaR1ptVWxSVWhNbGt3c0xDZ29FREJ6Sml4QWlhTld1R2s1T1RmTDhWUXRRYVVwaUZFTFdHMFdna0lTR0JUWnMya1p5Y1RHNXVManFkcm5JTjNmang0Mm5mdmowdUxpNnlocTRheXM3TzVyWFhYdVBpeFl1MGJ0MmFGU3RXMExScFU2VmppZnZFWURBUUVSSEJva1dMMEdnMDlPclZpN2x6NTFLL2ZuMmxvNGs3RkJVVmNmWHFWZmJ0MjhjUFAveEFVVkVSY1B2SVAzZDNkL3IyN2N2bzBhTnAxS2lSd2ttRkVPTCtrTUlzaEtoMWpFWWpLU2twSEQxNmxHUEhqcEdZbUloZXIwZWxVdEdxVmF2SzZZSWRPM2FVM1hlckVaUEpSSFIwTkV1V0xDRXZMNDkrL2ZveGE5WXNLVkMxMUlrVEoxaTZkQ25wNmVsMDZ0U0pOOTU0Z3hZdFdpZ2RTM0Q3YS9IYXRXdkV4Y1VSRXhQRGlSTW5Lb3V5cTZzclhicDBxZHp0dW1IRGhncW5GVUtJKzBzS3N4Q2kxaklZREJRVUZKQ2Ftc3EzMzM1TFRFd01PcDBPTXpNekhCMGRhZDY4T2VQSGo2ZFhyMTR5NGx4TjZQVjZJaU1qbVRWckZ1Ym01b3dhTllxWk0yY3FIVXRVc1pTVUZLWk9uVXBtWmlaTm16YmxvNDgrb25IanhrckhFc0RseTVjSkN3c2pPanFhbkp3Y05Cb05BRzV1Ym93Y09aSytmZnZpN3U0dVIwSUpJZW9NS2N4Q2lEb2pKU1dGclZ1M0VoTVQ4NHRmQkpzM2I4NllNV1BvMmJNbkRSczJ4TXJLU3VHazRwdHZ2dUh6enorbm9xS0NxVk9uOHZqamo4dE5qVnJBWkRLUm5Kek1qQmt6eU1yS3dzdkxpL2ZlZTQ4bVRab29IYTNPMHV2MUZCUVVrSktTd3NhTkc0bU5qVVd2MTFmZVdQVDA5R1RzMkxIMDY5ZFB2amNLSWVva0tjeENpRHJGWkRLUm5wNU9YRndjMGRIUm5EcDFpcEtTRWxRcUZaNmVublR0MnBYdTNidlR1WE5uSEJ3Y2xJNWJaNVdVbFBEaGh4K3lZOGNPYkcxdG1UVnJGaUVoSWJLUlVBMTM1Y29WbGk1ZFNrSkNBbTV1YnN5ZE81ZUFnQUE1QWs0Qk9wMk9wS1FrWW1KaWlJdUw0K3pac3hnTUJsUXFGUzFidGlRb0tJakF3RUQ4L2YybEtBc2g2alFwekVLSU9xdXNySXlNakF5MmJkdkdEei84Z0ZhckJjREd4b1ltVFpvd2JOZ3dSbzhlamJXMXRjSko2NmFpb2lKbXpacEZYRndjcnE2dWZQTEpKM2g1ZVNrZFMveERwYVdsUFAvODgxeTRjQUZMUzB0V3IxNk52NysvM0FSNXdQUjZQUWNQSHVUYmI3OGxQVDJka3BJU2pFWWphcldhamgwNzh2VFRUK1BuNTRlOXZiMGN5U2VFRUVoaEZrSUlBUEx5OHZqMjIyODVjdVFJV1ZsWmxKYVdBdURrNU1Uamp6OU9jSEF3N3U3dWN0ek5BNWFYbDhkTEw3M0U1Y3VYYWQ2OE9SOSsrS0dzZGEyQmJ0MjZ4ZXpac3pseDRnVE96czZFaG9ZU0ZCU2tkS3c2UTZQUmtKV1Z4YkZqeDlpNmRTdFhybHdCd01MQ0FoY1hGenAwNk1EbzBhUGxCb1lRUXZ3T0tjeENDSEdIN094czR1TGlPSHIwS0hGeGNSUVVGQURnNHVKQzE2NWQ2ZEdqQndFQkFUZzdPeXVjdE80NGMrWU1DeGN1SkMwdGpjREFRTjU4ODAwcHpUVklmbjQrNzcvL1BydDM3OGJPem81WFgzMlZJVU9HeU9qbEE1Q2ZuOCtwVTZlSWlZa2hOamFXNjlldll6S1pzTE96bzEyN2RnUUdCaElZR0lpWGx4ZG1JMXV2ZndBQUlBQkpSRUZVWm1aS3h4VkNpR3BKQ3JNUVF2eU84dkp5YnQyNnhjNmRPd2tMQ3lNdkx3OEFhMnRybkp5Y0dEaHdJT1BHalpNalZSNEFvOUhJb1VPSFdMaHdJZVhsNVF3ZVBKZzMzbmdER3hzYnBhT0p1N0I0OFdKKyt1a245SG85czJmUFp1VElrVktXNzdQOC9IekN3c0lJRHc4bkp5ZUg4dkp5QUt5c3JCZ3laQWhqeDQ3Rnc4TkRkcm9XUW9pN0lJVlpDQ0grUW41K1BqLzk5Qk03ZCs3azVzMmJsSlNVWURLWmNIUjBaTkNnUVF3Wk1nUlBUMC9zN2UxbDg2TDdhTTJhTlh6NTVaZm85WHFtVFp2R21ERmpwSGhWWTJWbFpYenh4UmVzVzdjT2EydHJubmppQ1Y1KytXV2xZOVZLSnBPSm9xSWlNak16MmI1OU8rSGg0WlNWbFFGZ1oyZEh3NFlOR1RCZ0FLTkhqOGJGeFVYaHRFSUlVYk5JWVJaQ2lMdFVYRnpNc1dQSGlJMk5KVFkybGhzM2JnQmdhMnRMUUVBQWdZR0JCQVFFNE9ucHFYRFMyc2xnTVBEQkJ4L3czWGZmb1ZhcitjOS8vc09vVWFOa3pXVTFWRkZSd2ZyMTYxbXpaazNsZWRwVHBreVJXUUgzd2RXclZ5dS9MOFhIeDFmdXY5Q2dRUU82ZCs5T1FFQUFYYnQyeGRYVlZlR2tRZ2hSTTBsaEZrS0l2MG1yMVZKUVVFQkVSQVRyMXEwakt5c0x1TDJCanBPVEU3MTY5ZUxKSjUra1diTm1DaWV0ZllxTGkzbjMzWGY1NFljZmNISnlJalEwbEo0OWV5b2RTL3pLamgwN1dMVnFWZVVVK2psejVtQnJhNnQwckZyRFpESng1c3daTm16WXdLbFRweWd1TGthbjB3SFFyRmt6eG8wYlIzQndNQTRPRG5Ja2xCQkMzQ01wekVJSWNROTBPaDE3OSs3bCsrKy9KeTB0amZ6OGZBRE16TXpvM2JzM28wYU5vbTNidHRTdlgxK21hMWVSNjlldk0zMzZkQzVldkVqcjFxMTU2NjIzYU42OHVkS3hCTGRuQVVSR1J2TG1tMjlpTUJnSURBeGt4WW9WTXJKY0JRd0dBN201dVp3N2Q0NndzRENPSHo5ZWVXNnlzN016elpzM1o4U0lFZlRyMTArT3doTkNpQ29raFZrSUlhcEFhV2tweWNuSkhEOStuTWpJU0ZKVFV6RVlERmhaV2RHMmJWczZkKzVNMzc1OWFkdTJyZXhHV3dVdVhickUzTGx6U1VsSjRhR0hIdUt0dDk2U25iTVZwdGZyMmJ0M0x5dFdyS0Nzckl5QkF3Y3ljK1pNSEJ3Y2xJNVdvNVdYbDVPUWtFQlVWQlR4OGZHa3BhV2gxK3N4TnpmSHg4ZW5jdWYrdG0zYlltbHBxWFJjSVlTb2RhUXdDeUZFRmRMcjlSUVdGbkw4K0hFMmJOaEFjbkl5Y0h2RTJkN2VuczZkT3pOaHdnVGF0Mjh2STg3M0tERXhrV25UcHBHZm4wOWdZQ0J2dmZXV2xETUZ4Y1RFRUJvYVNuWjJObjUrZnF4WXNRSjNkM2VsWTlWWWVyMmVpSWdJTm0zYXhKVXJWeW8zR3dUbzFLa1R6enp6REw2K3ZqZzRPTWhOT0NHRXVJK2tNQXNoeEgxaU1CaUlpNHRqdzRZTlhMNThtZno4ZlBSNlBXWm1aclJ2MzU2bm5ub0tIeDhmbkoyZFpiZm5mOEJvTkxKbHl4WSsrdWdqZERvZEV5ZE81TG5ubnBOUk5nV2twYVV4WmNvVXNyS3lhTnEwS2UrLy83NnM0ZjhIeXNyS3lNN09Kakl5a3ExYnQxWnVMR2hwYVltTGl3dWRPblhpc2NjZXc4L1BUK0drUWdoUmQwaGhGa0tJKzB5djEzUGh3Z1ZPbkRqQjRjT0hTVXhNeEdnMG9sYXJhZG15SlYyNmRLRnYzNzc0Ky90TGNmNmJOQm9OYTlldVpjMmFOZGphMnZMc3M4L3k5Tk5QS3gyclRrbElTR0QrL1BsY3YzNGRQejgvRmk1Y1NJc1dMWlNPVmFQazUrY1RHUmxKVEV3TWlZbUpaR2RuQTJCalkwT1BIajBJQ2dyQzM5OGZUMDlQMlJWZUNDRWVNQ25NUWdqeGdCZ01Ca3BLU3JoMDZSTGZmUE1OY1hGeDZQVjYxR28xZG5aMk5HM2FsS2VmZnByZXZYdGpZV0doZE53YVE2dlY4dDU3Ny9IZGQ5OWhiVzFOYUdnb0F3WU1VRHBXblpDV2xzYkNoUXM1YytZTW5wNmVMRnk0RUg5L2Y2VmoxUmhaV1ZtRWhZV3hhOWN1OHZQenFhaW9BTURCd1lIQmd3Y3pkdXhZR2pac2lLMnRyU3poRUVJSWhVaGhGa0lJQlpoTUpwS1NrdGkrZlR1blRwM2krdlhybGNmQ3RHelpraEVqUmhBUUVFQ1RKazNrV0ppN2tKK2Z6NElGQ3poMjdCaHVibTRzV3JRSWYzOS9LUm4zVVc1dUxnc1dMQ0FtSmdabloyY1dMRmdnUjN6OUJaUEpSSFoyTnFtcHFlemR1NWVJaUFoS1Nrb0FjSEp5d3RQVGs3NTkrekowNkZCY1hGd1VUaXVFRUFLa01Bc2hoS0tNUmlQcDZlbkV4Y1Z4N05neFRwdzRRVmxaR1NxVkNnOFBEN3AxNjBhUEhqM28zTGt6OXZiMlNzZXQxcEtUazFtd1lBR1hMMSttZmZ2MkxGMjZWSGJPdms5dTNyeEphR2dvY1hGeHVMcTZNbmZ1WENuTGY4SmdNSERwMGlXaW9xS0lqWTBsS1NrSmpVWURRT1BHalFrS0NxcWNkdTNvNktod1dpR0VFSGVTd2l5RUVOV0F5V1NpcEtTRXRMUTBObTdjeVA3OSt6RWFqYWhVS3VyVnE0ZUhod2RqeDQ1bDZOQ2hNbDM3VDF5K2ZKbEpreVpSVmxhR3Y3OC9IMzMwa1l6UVY3R2lvaUlXTDE1TVJFUUU5ZXJWWS9yMDZRd2ZQbHpwV05WV2NuSXlYMzMxRlltSmlSUVdGcUxYNndGd2QzZG40c1NKOU96WkUyZG5aL2wzS29RUTFaUVVaaUdFcUlZeU16UDUzLy8rUjFSVUZCa1pHWlNYbHdQZzR1TEN5SkVqNmQyN04wMmJOc1hPems3aHBOVlBSRVFFeTVZdEl6OC9ueUZEaGpCanhnd1puYThpR28yRy8vNzN2MnpkdWhXMVdzMUxMNzNFRTA4OElUZHg3cURWYXJseDR3WUpDUW5zMkxHRHhNUkU0UGJSY2cwYk5zVFgxNWZCZ3dmVHUzZHZPUTVLQ0NGcUFDbk1RZ2hSVFpsTUpxNWZ2MDVDUWdMUjBkRWNQWHEwY3Ixam8wYU42TkNoQTRHQmdmVHAwd2NuSnllRjAxWWZHbzJHelpzMzg5bG5uMkZtWnNiRWlST1pOR21TbEpON1ZGRlJ3YWVmZnNxbVRadFFxOVdWTzVMTE1WNjNhVFFhWW1KaWlJNk9KaUVoZ2JTMHRNcGo1QjU2NkNGNjl1eEpseTVkYU5PbWpZd21DeUZFRFNLRldRZ2hhZ0NkVGtkQlFRR2JObTFpKy9idEZCWVdBbUJ1Ym82OXZUMGpSNDVrM0xoeE5HalFRT0drMVlOZXIyZlpzbVhzMkxFRFMwdExWcTFhSld0czc0RmVyK2UvLy8wdm16WnRRcVZTTVdYS0ZKNSsrbWs1NGdnb0xTMGxQRHljOWV2WGs1T1RnMWFyQlc1L2JYYnYzcDFKa3laVmxtVFpoRTRJSVdvZUtjeENDRkhENU9UazhPT1BQM0x3NEVFeU1qSW9LaW9DYnUreU8zandZUHIzNzArelpzMm9YNzkrbmY0RlhhZlRNV3ZXTEtLaW9qQTNOMmYxNnRYNCsvdEx5ZnViREFZRFlXRmhmUFRSUjVTV2xqSnMyRENtVDU5ZXA1Y0RGQlVWa1pHUndlSERoL254eHgrNWVmTW1BTGEydGpSdTNKZ09IVG93ZXZSb3ZMMjk1ZCtiRUVMVWNGS1loUkNpaHNyUHorZmt5Wk9WMDdWemNuSUFzTE96bzBPSER2VG8wWU9lUFh2aTRlR2hjRkxscEtlbnMzanhZazZkT2tXclZxMllOMjhlRHozMGtOS3hhcFJ0MjdieDhjY2ZVMUJRUUVoSUNOT21UY1BWMVZYcFdJcTRjZU1HUjQ4ZUpTWW1odE9uVDVPWGx3ZmMvcG9MREF5a1o4K2VkT3pZa1NaTm1paWNWQWdoUkZXUndpeUVFRFdjWHErbnBLU0UzYnQzczJiTkd2THo4NEhiVTBKdGJHd0lEZzdteFJkZnBGR2pSZ29uVmNhbFM1ZVlOR2tTNWVYbGRPellrZFdyVjJOdGJhMTByQnBoejU0OXpKOC9INzFlVDNCd01HKzk5VmFkM09Bckp5ZUh6ei8vdlBMYzVKOTN1cmF4c1dIOCtQR01IVHVXK3ZYcjE4blBqUkJDMUhaU21JVVFvaFlwS3l0ajkrN2Q3TnUzajB1WExsV1daMHRMUy9yMTY4ZkFnUU5wMjdZdHJxNnVkV3E2ZG1Sa0pJc1dMYUtnb0lDaFE0Y3lZOGFNT2oybCtLK1lUQ2FPSFR2R3NtWEx1SG56SmwyNmRPSE5OOS9FMDlOVDZXZ1BoTWxrSWpzN213c1hMckJyMXk0aUlpSXFTN0tUa3hOZVhsNEVCd2N6Wk1nUTJYQlBDQ0ZxT1NuTVFnaFJDNVdXbG5MKy9IbU9IejlPUkVRRXFhbXBtRXdtcksydDhmYjJwbVBIam9TRWhOQzJiZHM2czhaeXg0NGRmUERCQnhRV0ZqSnUzRGhlZWVVVmJHeHNsSTVWTFowNWM0YUZDeGVTbHBaRzI3WnRXYkprQ1Y1ZVhrckh1dThNQmdObnpwemh3SUVESkNZbWtwS1Nna2FqUWFWUzBiUnBVL3IzNzAvWHJsMXAyN1l0RGc0T1NzY1ZRZ2p4QUVoaEZrS0lXc3hnTUZCV1ZzYWhRNGY0NnF1dnVIcjFLZ0JxdFJwcmEyc0NBd1A1MTcvK2hZK1BqOEpKN3orZFRzZW5uMzdLdW5YcnNMUzBaTmFzV1F3Yk5xeE9qYlRmalpTVUZDWlBua3hSVVJFZUhoNnNYYnNXWjJkbnBXUGRWd2FEZ2RqWVdOYXVYVXRTVWhKYXJSYWowUWhBeTVZdG1UaHhJcjE2OWFKZXZYcHlQSmtRUXRReFVwaUZFS0tPME92MUhEbHloTzNidDNQcDBpVnljM014R0F5WW1ablJxVk1ueG93Wmc0K1BEdzBiTnF5MWF6R0xpNHVaTzNjdVVWRlIxSzlmbjdmZmZodC9mMytsWTFVYmx5OWZadDY4ZVZ5NGNJR21UWnN5Zi81OE9uYnNxSFNzKzZLOHZKeWJOMitTbUpoSVdGZ1lGeTVjd0dnMFltNXVUc09HRFduZHVqVWpSNDRrSUNDZzFuNDlDQ0dFK0d0U21JVVFvbzdSYXJWY3VuU0pFeWRPc0hmdlhwS1Rrd0V3TXpQRHk4dXJjcnAycDA2ZGF1WG9hMEZCQVFzV0xDQXFLZ28zTnpkQ1EwUHAwcVdMMHJFVWw1dWJ5NXc1Y3poMTZoUU9EZzRzV3JTSTd0MjcxN29wKzJWbFpVUkZSUkVaR2NuWnMyZkp5TWdBYnMrNjZOeTVNLzM3OTZkRGh3NjBhTkVDYzNOemhkTUtJWVJRbWhSbUlZU29vNHhHSTFxdGxsT25UdkhsbDErU21KaUkwV2hFcFZKaFpXVkZxMWF0bUR4NU1vR0JnYld1T0Z5NWNvVVpNMlp3NWNvVnZMMjllZWVkZCtyMDhWc2FqWVpubjMyVzgrZlBZMmxweWNjZmYweUhEaDFxMVEwVGpVYkR0bTNiMkx4NU16azVPV2kxV3VEMmphTGV2WHZ6N0xQUDR1WGxoWldWVmEzNnVJVVFRdHdiS2N4Q0NDSFE2L1djUEhtUzdkdTNjKzdjT1c3Y3VJRmVyMGVsVXVIcjY4dUlFU01xejVldExkTlREeHc0d05LbFN5a3NMR1Q0OE9GTW16YXRUdTZjZmV2V0xWYXRXc1hldlh0eGRIUmsxcXhaREJ3NFVPbFlWYUt3c0pBclY2NXc2TkFoZHU3Y3lhMWJ0d0N3dHJhbVNaTW1kT25TaFVjZmZaVFdyVnNybkZRSUlVUjFKWVZaQ0NGRUpZUEJRRnBhR3FkT25lTEFnUU1rSkNTZzFXcFJxOVUwYnR5WTl1M2IwNjlmUDdwMTYwYTlldldVam50UFRDWVRlL2JzWWRteVpXZzBHb1lPSGNyczJiTnJ6UTJCdTFGYVdzcXFWYXZZczJjUFJxT1JHVE5tTUd6WU1LeXNySlNPOW8rWlRDYXVYYnZHd1lNSGlZMk41Zno1OHhRV0ZnTGc3T3hNejU0OTZkV3JGMzUrZnJpNnV0YTZLZWRDQ0NHcWxoUm1JWVFRdjJFeW1haW9xQ0FsSllVdnYveVNJMGVPVkw3TjB0SVNEdzhQSms2Y3lKQWhRMnAwNFRDWlRHemJ0bzJWSzFkaU1wbDQ2YVdYbURScFVwMlprdnZPTysrd1pjc1dEQVlEenovL1BNODk5MXlOM2dVNkxTMk5iNy85bGdNSERsQmFXbHA1ZHJLZG5SMWp4NDVsekpneE5HalFvRTdkRkJGQ0NIRnZwREFMSVlUNFMxZXVYT0dubjM0aUppYUd0TFEwS2lvcUFIQnpjMlBJa0NIMDZOR0RsaTFiMXNncHpTVWxKYnovL3Z2czJMRURCd2NIcGs2ZHlpT1BQRktqYndUOGxiS3lNdGFzV2NNMzMzeURyYTB0anovK09LKzg4b3JTc2Y0Mm5VN0g5ZXZYU1U1T1p1Zk9uY1RIeDZQVDZWQ3IxYmk0dU5DcVZTdjY5KzlQLy83OXNiZTNWenF1RUVLSUdrZ0tzeEJDaUx0aU5Cckp5TWdnS1NtSmd3Y1BFaFVWaFVhalFhVlMwYkJoUS96OC9PalZxeGZCd2NFMXJweGtaV1d4YU5FaVltSmlhTnk0TVlzV0xhcTF4eW5wOVhyQ3dzTDQ2S09QMEdnMGpCbzFpcGRmZnJsRy9aMFpqVVlTRWhMWXYzOC9DUWtKWEw1OHVYSTAyZFBUazRFREI5SzFhMWZhdG0xYkkyL2lDQ0dFcUQ2a01Bc2hoUGpidEZvdDE2OWZaOE9HRGV6ZXZidHl4Tm5Dd2dJbkp5Y2VlK3d4eG93Wmc0T0RnOEpKNzE1cGFTa1RKa3pnMnJWck9EbzZzbkhqUnR6YzNKU09WZVVpSWlLWU4yOGVGUlVWQkFVRnNYejU4aHF6SHQxZ01CQWRIYzJhTld0SVNVbEJxOVZpTkJvQmFOV3FGWk1tVGFKMzc5NVlXVm5WNktubFFnZ2hxZzhwekVJSUllNUpabVltTzNmdUpDWW1odFRVVklxS2lvRGJHeXlGaElRUUhCeE15NVl0cVYrL2ZyVmZHM3ppeEFsQ1EwTzVmdjA2WGJ0MlpkNjhlYlhtdUNtZFRrZGtaQ1R6NXMzRFlERFF0MjlmUWtORHNiR3hVVHJhbnlvdkx5Y2xKWVVUSjA2d1o4OGVMbDI2aE1sa3d0emNuS1pObTlLdVhUc2VmdmhoT25mdUxHdVRoUkJDVkRrcHpFSUlJYXBFYm00dVo4NmNJVEl5a2tPSERsRmNYQXlBbzZNalBqNCtCQVVGTVdEQUFCbzFhcVJ3MGorbTArazRjT0FBb2FHaEdJMUdCZzhlek1LRkM1V09kYzlNSmhNUkVSRzgvZmJiNU9Ua0VCQVF3UHo1ODZ2MTMwVkJRUUZSVVZFY09YS0VzMmZQa3AyZGpkRm94TnJhR245L2Y0S0RnL0gzOTZkNTgrYTE3cHh3SVlRUTFZY1VaaUdFRUZXdXRMU1VMVnUyc0hidFdrcExTeXNmdDdDdzRKRkhIdUhsbDErbVFZTUdDaWI4YzF1M2JtWDU4dVVBVEp3NGtWZGZmVlhoUlBjbVBUMmRaNTk5bHZ6OGZCbzNic3dYWDN4UmJhZWJsNWFXc25IalJqWnYza3hCUWNFdjNqWmd3QUJlZU9FRldyUm9vVkE2SVlRUWRZMFVaaUdFRVBkTllXRWhlL2JzSVRJeWt2UG56MWNXSUJzYkcvcjI3Y3VBQVFQdzlmV2xZY09HQ2lmOXJaVXJWN0o5KzNZMEdnMXZ2UEVHano3NmFJMmM4bnYrL0hubXpKbERlbm82clZxMVlzbVNKWGg3ZXlzZHE1TFJhQ1F2TDQvTGx5OFRFUkhCdm4zN0txZjExNnRYRHk4dkw3cDM3ODRqanp4QzA2Wk5GVTRyaEJDaXJwSENMSVFRNHI0ckxDemszTGx6UkVkSGMvRGdRVzdjdUFIY0xrUnQyclNoYytmT0RCZ3dnSll0VzFhYmRjNDVPVGtzWDc2Y1E0Y08wYWhSSTJiUG5rM3YzcjJWanZXM1hMeDRrU1ZMbHBDVWxJUzN0emR6NXN5aGZmdjJTc2VxZFBYcVZmYnMyY09KRXllNGNPRkNaVkYyY0hDZ2YvLytkTy9lSFY5Zlg5emMzS3JOdndzaGhCQjFpeFJtSVlRUUQxUjVlVG5oNGVGODhjVVg1T1RrVkQ1dWJtNU9uejU5bURKbENzMmJOMWN3NGY5MzY5WXR4bzRkUzBGQkFRMGFOT0Q3Nzcrdk1UdEs1K1RrTUh2MmJCSVNFckN6czJQbHlwVUVCQVFvSFF1NFBlcjkyV2VmY2ZqdzRWODg3dUxpd3ZqeDR4ay9manhXVmxZS3BSTkNDQ0grUHluTVFnZ2hGS0hSYURoMDZCQjc5dXpod29VTGxaczZtWnViRXhBUXdDT1BQSUtQancrTkd6ZFdkQ3AwZW5vNnI3MzJHdGV1WGFOMTY5YXNXcldLSmsyYUtKYm5idVRtNXJKOCtYSU9IanlJazVNVDA2Wk40NUZISGxFc2oxNnY1K3JWcXlRbEpiRjM3MTZPSHorT1RxZXJQTVBiMjl1YjRPQmcrdlhyVjZPT0loTkNDRkg3U1dFV1FnaWhxSXFLQ2xKVFV6bDU4aVRidDIvbnlwVXJ3TzBSWjA5UFR6cDA2TURRb1VQcDJMR2pZaG1qb3FKNDY2MjN1SG56SnIxNzkrYk5OOS9FeGNWRnNUeC9KaWNuaDhXTEYzUDA2RkhxMTYvUGpCa3pHRGh3b0NKWktpb3FpSXVMWTgrZVBTUW5KNU9Sa1lIQllFQ2xVdUh0N2MzZ3dZUHAyclVyWGw1ZVdGdGJLNUpSQ0NHRStETlNtSVVRUWxRclVWRlJmUGJaWjV3N2QrNFhqL3Y1K2ZIS0s2L1FwVXNYMUdyMUE4KzFaY3NXVnE1Y0NjQ0xMNzdJNU1tVEgzaUd2MUpSVWNINzc3L1AxcTFic2JLeTRyWFhYbVBzMkxHS2ZMNzI3dDNMWjU5OVJscGEyaThlOS9MeTR2WFhYeWN3TUZDT2d4SkNDRkh0U1dFV1FnaFI3V2kxV3VMaTR0aTFheGZuenAzait2WHJHQXdHek16TWFOZXVIWU1HRGFvOGcvZEJUZGMyR0F3c1g3NmNIMy84RVlDWk0yY3lmUGp3YWxQNktpb3FXTGR1SFY5OTlSVXFsWW9ubm5pQ0YxOTg4WUY5Zm9xTGk3bHk1UW94TVRHRWg0ZHo3ZG8xNFBaUllwNmVudmo3K3pObzBDQTZkZW9rRzNnSklZU29NYVF3Q3lHRXFMWitYdnVha0pCQWVIZzRwMCtmeG1Bd29GYXJjWGQzeDgvUGo0RURCeElZR1BoQXB2UnFOSnJLRVZ4TFMwdG16SmpCaUJFakZDK0FPcDJPRHo3NGdMQ3dNT0QyQ1BpRDJqaXJzTENRWGJ0MkVSVVZSVXBLQ3JtNXVaaE1Kc3pOemVuWnN5Y1BQL3d3dnI2K3VMdTdWNXViQzBJSUljVGRrc0lzaEJDaVJqQWFqWncrZlpyMzNudVBzMmZQL3VKdFhsNWV2UFRTUy9UdjMvKys1OGpOeldYYXRHbWNQWHNXRnhjWDNuMzNYZno4L083NzYvNFJnOEhBK3ZYcitmVFRUOUhyOVl3Wk00WnAwNmJkOTVIbG5Kd2NObTdjeU9iTm05RnF0WldQVzFwYUVoSVN3dlBQUDEvdE4wY1RRZ2doL29vVVppR0VFRFZPY25JeSsvZnZKeTR1amt1WExxSFQ2UUR3OFBBZ0pDU0VvS0FnZkh4OHNMVzF2Uyt2Zis3Y09lYk1tY08xYTlkNDZLR0hXTEZpQlc1dWJyOTV2NHNYTCtMaTRvS3pzL00vZmkydFZvdGVyLy9EajJYTGxpMTgrdW1uRkJVVk1YandZS1pPblVxREJnMys4ZXY5RVpQSnhQWHIxMGxLU3VMdzRjTWNQWHFVNHVKaUFKeWNuR2pUcGczZHVuVWpKQ1NFeG8wYkt6N3FMb1FRUWxRRktjeENDQ0ZxSklQQlFHWm1Kc25KeWV6YXRZdGp4NDVWSGxYazZ1cEs2OWF0NmQrL1B3TUdETGd2eFRrcEtZbHAwNmFSazVORHg0NGRXYjU4ZWVYTzJYcTlucU5Iai9MaGh4L3k2S09QOHRSVFQvM2oxemx5NUFnLy92Z2pNMmZPL00zTzNPSGg0YXhhdFlxaW9pSkNRa0tZT1hQbVBaWHozMk15bWJoNDhTSzdkKzhtTGk2T3RMUTBLaW9xZ052bkpvZUVoTkNyVnkrOHZiMnIvTFdGRUVJSXBVbGhGa0lJVVN1a3BxYnl5U2VmY09qUUlZeEdZK1hqTGk0dVRKbzBpV0hEaGxHdlhyMHFmYzJJaUFqbXo1OVBlWGs1dzRjUFovYnMyVmhaV2JGbnp4NldMbDFLYVdrcDNidDNaL0hpeGRTdlgvOXZYNys4dkp3RkN4Wnc0TUFCT25YcXhOdHZ2NDJqb3lNQWh3OGZadDY4ZVpTVWxOQzFhMWRXcmx4WjVXY1lYN3g0a2RXclZ4TWJHNHRlcjY5ODNNSEJnY21USnpOeTVFaHNiR3lxOURXRkVFS0k2a1FLc3hCQ2lGckRaREp4OWVwVjl1N2RTMXhjSEJjdlhxU2twQVFBVjFkWCt2WHJSNDhlUGZEeDhhbVMwVkN0VnN0WFgzM0ZtalZyc0xLeTRza25uOFRhMnBxdnZ2cUtzckl5QUp5ZG5WbTJiQmxkdTNiOTI5Yy9kZW9VYjc3NUpsbFpXYWpWYWdJREE1azZkU3A1ZVhrc1g3NmN0TFEwT25ic3lKdzVjMmpSb2tXVmZEd3BLU21jT0hHQ0F3Y09jT2JNbWNxM05XblNoUGJ0MjlPN2QyOTY5ZW9sNXlZTElZU29FNlF3Q3lHRXFKV3lzN001Zi80OGUvZnVKU0lpQW8xR0E0Q2pveVBlM3Q3MDdkdVhoeDkrK0o3WCs1YVVsTEI2OVdxKysrNDdiR3hzME9sMEdBd0dmdjd4cWxLcG1EaHhJcSsrK3VyZnZ2WTc3N3pEcGsyYktrZk1WU29WM3Q3ZTZIUTYwdExTYU5hc0dTdFdyTURiMi91ZVBnYTlYcy9odzRmWnQyOGZ5Y25KM0xoeEE3MWVqMXF0cG5YcjFqenl5Q04wN05nUkx5OHZHVkVXUWdoUnAwaGhGa0lJVWV2bDUrZnoyV2VmOGNNUFAxUVdad0FyS3l0R2p4N041TW1UNzNrNjg4Q0JBOG5OelFYZ3poK3RLcFdLK3ZYcnMzLy8vcjk5elI0OWVsQlJVZkdiNndFMGF0U0l6ejc3REU5UHozK2NXYVBSc0cvZlByNzQ0Z3N5TWpKKzhUWmZYMStlZi81NWV2VG9nVnF0L3NldklZUVFRdFJrVXBpRkVFTFVHZG5aMlVSRVJCQWRIYzNaczJjcExDd0V3TTdPanQ2OWU5TzdkMjg2ZE9oQXc0WU43K3A2RlJVVmZQUE5OK3phdFl0cjE2NzlwdGplT2NvOGQrNWNSbzRjZWRkWlY2MWF4ZWJObS9tOUg5TXFsUXAzZDNkZWZQRkYvUHo4OFBMeXV1dnIzcnAxaS9Qbnp4TWZIOC8rL2Z2SnpNekVaREpoYlcxTnk1WXQ4ZmYzSnlRa0JCOGZIemszV1FnaFJKMG5oVmtJSVVTZGs1K2ZUMHBLQ3BHUmtlemJ0Njl5WkxoZXZYcTBhTkdDd01CQUJnMGFSTE5temY3MGVLUXRXN2J3emp2dllEQVlnTnNqeTNlKy81MkZ1V25UcG16WXNPR3VOaDdMeU1qZ3NjY2VRNlBSL09JYXZ5N2s1dWJtUFBUUVE3ei8vdnZZMjl2LzZUVnpjbkxZdTNjdmh3OGZKaVVsaFlLQ0F1RDJ1Y2xCUVVFTUhEZ1FYMTlmUER3ODVFZ29JWVFRNHY5SVlSWkNDRkduRlJjWHMyM2JOalp0MmtSaFlXSGxtYzRXRmhZRUJ3Zno3TFBQNHVucGlaV1YxUytlOStPUFB4SWFHbHBaWXU4c3RuZjYrWEVyS3l1V0xGbEMvLzc5L3pTUHlXVGl5eSsvNUpOUFB2bkxhLzc4dHVlZWU0N25ubnNPQ3d1TFg3eVBUcWNqTnplWHRXdlhzblBuenNyam9Nek56YkcxdFdYUW9FRTg4OHd6TkdyVTZPNCtXVUlJSVVRZEk0VlpDQ0dFNEhaeFBuejRNSWNPSFNJcEtZbnM3R3hNSmhNV0ZoWjA2OWFOaHg5K21IYnQydUhoNFlHNXVUbG56NTVsK3ZUcFpHZG5WeGJhM3l1NFB6K21WcXNaT25Rb2MrYk13ZExTOGc5elpHWm1NbmZ1WEJJVEUvLzBlbmR5ZFhYbDNYZmZ4Yy9QcjNLbjhOT25UeE1WRlVWVVZGUmxVWFp3Y01EUHo0L3UzYnNUSEJ4TTQ4YU43L0d6Sm9RUVF0UnVzamhKQ0NHRUFPenQ3Umt5WkFoOSt2UWhOVFdWbUpnWWR1ell3YzJiTnpsNjlDang4ZkUwYjk2Yzl1M2JNMkxFQ0F3R0E4WEZ4Y0NmVDhXK3MweWZPWE9Hckt5c1A5Mm9LeWtwaVlzWEwxYisrZmVtUi8vNnRkUnFOUzFhdE9ETW1UT0VoNGVUbUpoSWVucDZaVkYyYzNQajRZY2ZKaWdvaUZhdFd1SGs1Q1RUcm9VUVFvaTdJQ1BNUWdnaHhCOHdHQXlFaDRmejdiZmZrcDZlamxhckJXNlhWSHQ3ZTBwS1NpckxzdEZvckN6SWYvU2pWYVZTc1dqUklvWU1HZks3YnplWlRFeWVQSmxUcDA1Vlh2ZlgxN3F6Z1AvOFBpcVZpbWJObW5IMTZ0WEs5N2UwdEtSUm8wWk1tRENCSVVPR1lHdHJXMVdmRmlHRUVLTE9rTUlzaEJCQy9JV3lzakppWTJNNWVQQWdaODZjNGRxMWE1Vm5JOFAvMzVEcnpwSG1QeXE3N2RxMVkrM2F0Yi83T29tSmliend3Z3VWeGZ6WHo3MXp2ZlNkSThRL3Y4M2MzQndQRHc5OGZYM3AxNjhmUVVGQmNtNnlFRUlJY1Era01Bc2hoQkIzU2FmVGtabVp5Wnc1Y3poLy92enZyakgrZWFUNTU4ZC8vV1BXek15TTFhdFhFeEFROEp2cmp4MDdsdFRVMUYrTUx2OTZmZlRQVTdEdmZBeHViMUkyWWNJRWhnMGJob2VIeDUrdWt4WkNDQ0hFM1ZFckhVQUlJWVNvS1N3c0xMQ3dzS2ljaXYxNzdpeXp2eDZGL25ucTlvWU5HMzd6L09qb2FGSlRVMzl6dlordmMrZm1ZWGRlODJjR2d3RUxDd3VhTm0wcVpWa0lJWVNvSWxLWWhSQkNpTHRrTXBtSWo0K3ZQTGNaL25oVHJqdUw3YStkUEhtU2MrZk9WZjY1dkx5Y3NMQ3dYenovMThkVnFkWHFQOTBBekdReWNmejRjVzdkdXZVM1B5b2hoQkJDL0JFcHpFSUlJY1JkS2lzcjQralJvNVc3VC8vczUvWExkNWJjTzZkVi8zcDlzMGFqSVR3OEhJUEJBRUJxYWlwSlNVbS9lYjA3Ti9YNjlXdmMrVG8vUzBwSzRzS0ZDMVgrY1FzaGhCQjFsUlJtSVlRUTRpNFZGUlZ4N05neHpNek1NRGMzLzhWYTVUdVBrTHJ6ejJxMXVuSjAyR0F3Vks1eFRrcEtxaHdOam9xS3F2enZuNmRmLy96Y082OTE1MnY4M3V2cTlYcTJidDM2SUQ4bFFnZ2hSSzBtNXpBTElZU29Wa3dtRThVbHBSUVZGVkZTV29yUllQenJKejBnK2ZtM2VQS3BweWtyTGNWZ05ISXJMdytBdkZ1My83K3dvQkNqMFVoWldSa1ZGZVVZalVZS0Nnb3FuNjlXcXl0SGhUTXpNL2xwWnpqdDJyVm45KzQ5T0RnNGNPdldyZCtkeW0xbVpvYWpveU1BRGc2T21KdWJZMlptaG9PakF3RDE2dGxoYldXRmhZVUZEbzZPbkV1dVBxUE1hak0xOWVyVnc5SEJBWHU3ZW5MK3N4QkNpQnBGZHNrV1FnaWhPTDFlVDFSMERGSFJNVnpOdUU3Vm4xbURBQUFnQUVsRVFWUlpXUmtscGFXVWxaVmhORmIvSDFNL2IrNWxNaG9BRlNiVC81WDhPNlpNRy9RNlRFWURCb1ArOW5NTWV0Um1GbGhhMjZJcEswWjF4MlpoNWhhV2dBb3pjM05VS2pVcUZhRDZ1VWpmTVpMOWY4LzU5Y2h6ZGFKV3E3Q3hzY1hlcmg2MnRyWTBhZXhPbjE0OTZCN1lEVXNMQzZYakNTR0VFSDlLQ3JNUVFnakZtRXdtb3FKaldmWGVmemw3TGxucE9PSUI4bTNiaHVsVC8wMmZua0hWdHV3TElZUVFVcGlGRUVJOGNPWGxGZXpaSDhHR1RWdElQSk9Fd1dDZ25xMHR6WnMzcFlHek00MGF1dUxaeEFPUHhvMHhOek5UT3E2NEJ3YURnY3diTjBtL2RvM3NuRnh1M2NybjhwVTB5c3JLVUt2VmRPelFqc2ZIakdMSW9CQnNiR3lVaml1RUVFTDhnaFJtSVlRUUQxUlJVVEVyMy91UXJmL2JqazZudzhyS2lvZjc5V1hZME1INHRtMkRzM045cksyc2xJNHA3Z09OUnNPdC9BTE9ua3NtZlBjK2R1ODdnRWFqd2NMQ2doSERodkRtclAvZ1lHK3ZkRXdoaEJDaWtoUm1JWVFRRDR4R3EyWHhXNnZZdlBWL0dJMUdtbmcwNXBNUDNzSFB0NjNTMFlRQ0xsMU9aZEx6TDVONTR5WXFsWW9ueDQxbDl2VFhaYVJaQ0NGRXRTSEhTZ2toaEhnZ2pFWWpHN2VFc1NYc2Uwd21FMEdCM2Zqa3YrL2c2OU5HNldoQ0lhMWFlUEhwaCsvU3UyY1FBSnUyYm1QdCtrM0l2WHdoaEJEVmhZd3dDeUdFZUNCMi9CVE92TkJsNlBWNm5oZzNsdWVlZVFxM1JnMlZqaVdxZ1p0WjJhemJ1SVcxNjc3RnpNeU14UXZtTUdMWUVLVmpDU0dFRUZLWWhSQkMzSCtuenlieDBxdlR1Sm1WelF2UFBzUFVmNytFaFJ3cEpPNmcxK3Q1Ky8zVmZQSDFPcHdjSFZuMzVTZjQrY2hVZlNHRUVNcVNLZGxDQ0NIdXE4S2lJbFovK2dVM2JtYlJwblVybm5oOHRKUmw4UnZtNXVZODhmZ1kyai9rUjM1QkFmLzk2RFB5YnQxU09wWVFRb2c2VGdxekVFS0krMnJucmoxRUhqbUtqYlUxYzJkTnA0bUhoOUtSUkRYVjFMTUpzNmU5am8yTk5aRkhqckxqcDNDbEl3a2hoS2pqcERBTElZUzRiOG9yS25qbnZ4K2owK2w1NGJsSmRBL29xblFrVWMxMTY5cUoxMTUrRWExT3g4ZWZmVVY1UllYU2tZUVFRdFJoVXBpRkVFTGNGeWFUaVRWZnJ5Yy92d0RQSmg0TUh6SUlsVXFsZEN4UnphbFVLa1lNZXdUUEpoN2N5cy9uazgrL2tsMnpoUkJDS0VZS3N4QkNpUHNpTlMyZDczLzRDYlZhemREQkEybnM3cVowSkZGRE9OZXZ6eU1EUXpCVHEvbmZqaDlKUzcrcWRDUWhoQkIxbEJSbUlZUVE5MFhVMFdOa1p0N0F3Y0dlUVEvM2w0Mit4RjB6TXpOajBNUDljWFYxSVRzbmw4TlIwVXBIRWtJSVVVZEpZUlpDQ0ZIbEtpb3FPSFg2TEZxZGpxNmRPL0dRcjQ5TXh4WjNUYVZTMGM3UGw0Q3VYZERyOVNTZVNhSzB0RXpwV0VJSUllb2dLY3hDQ0NHcVhIRkpLYWNTRWdGNGN0eFlLY3ZpYjFPcjFZd2VNUXlBeE5ObnVaV2ZyM0FpSVlRUWRaRVVaaUdFRUZVdStjSUZNcTVuNHVEZ1FHQzNMa3JIRVRWVVFOZk9PRGs1a1g3dEd1Y3ZYRlE2amhCQ2lEcElDck1RUW9ncTkxM1lka3dtRThNR0Q1UzF5K0lmczdDd1lQaVFRUmlOUnI3L1lhZlNjWVFRUXRSQlVwaUZFRUpVcWRMU01nNGRpUUtnWDk5ZUNxY1JOZDNBL3YwQWlJcU9vYXhNMWpFTElZUjRzS1F3Q3lHRXFGS3BhV21VbFpYajZPQkFFdzhQcGVPSUdxNVpNMC9zN2Uwb0tTM2xVa3FxMG5HRUVFTFVNVktZaFJCQ1ZLbnpGeTRCMExpeEc3YTJOZ3FuK2EzcjE2K1RsNWYzbThmMWVqMXBhV21VbEpUODdXdG1aR1JRV2xwYUZmSEVyMWhiV2RIWTdmWVozdWZPbjFjNGpSQkNpTHBHQ3JNUVFvZ3FkZjdpN2NMczRlNk9yYTJ0d21sKzYvWFhYMmZObWpXL2VUd25KNGZSbzBjVEdSbjV0NjZuMSt1WlBuMDZreWRQeG1ReVZWWE0zN3pHNjYrL1RsaFlXT1ZqRnk5ZTVPbW5uK2I0OGVPLys1eGJ0MjZSbTV2N3QvNzNUMjRXM0crV1ZwWjROSFlISUNuNWdzSnBoQkJDMURYbS80KzlPNCt2NmM3L09QNitOOXZOSGdTeDFkb1FTeEcwR0d0VnRZcWlhcXBWcFZwTGxZaDlqeTNXMGpCb3gxQWRYWFNaS2twYnJRbHExMW9xSVZScml5VWhJU0t5NTk3ZkgwWitJaGNKU1c3STYvbDQ5UEhJUGVmN1BlZHpMby9KdkgyWFkrc0NBQUNQbHZERFJ5Uko1Y3FWbFdzaEhHRytrL1QwZEVuSzlTdXdGaTVjcU9QSGoydk9uRGt5R0F6YXRtMmJ4b3daYzg5KzNidDNWMEJBZ0NRcE1EQlEyN2R2dDlxdWF0V3ErdUtMTDVTY25LeFBQdmxFVHovOXRQNzFyMy9wbTIrK1VhbFNwWlNTa21LMVg3ZHUzWFQxNnRWY1Bjdnp6eit2NmRPbjU2cFBmbk55ZEZTNWNtVWxTUWQrUDVSbjF6MXo1b3pTMDlOVnBVcVZQTHNtQU9EUlEyQUdBT1NaK0d2WEZIZjFxb3hHbzhxVUxpVkhSMGRibDVSakdSa1praVE3TzdzYzk5bXdZWU0rKyt3emRldldUVzNhdEpFa1BmYllZK3JUcDg4OSs5YXVYVHZ6NXpmZmZGT2RPblhLY2o0cUtrcnZ2ZmVlS2xTb0lFbnEzYnUzQmcwYXBCZGVlRUVPRGc0YU1HQ0FYbnZ0TlRrNU9XbmJ0bTFxMnJScGx0cVhMbDJhK1V3NU1YNzgrQnkzTFVnT0RnNHFVN3FVakVhajR1S3U2bHBDZ3R6ZDNISjFEWXZGb3VUa1pNWEZ4V25mdm4zNjRZY2Z0SHYzYmcwY09KREFEQUM0S3dJekFDRFBKQ1JjVjFwYW11enM3T1R1NFc3cmNqS2RPSEZDb2FHaGtxUXJWNjdveUpFaldyWnNtVXFVS0tGcTFhcHB6NTQ5dW56NXNpUnB5NVl0aW95TXpOSy9kdTNhYXR5NGNaWmptemR2MXBRcFUxUy9mbjJOSERreTgzakZpaFgxMWx0djViaTJqSXdNclY2OVd1M2J0MWVqUm8weWovWHIxMDhlSGg0YVBYcTBKS2x4NDhacTNMaXg5dXpab3hVclZxaEdqUm82ZCs2Y1pzMmFwWjA3ZDJyNDhPRjY5ZFZYTTY5YnJWcTFYSHhEa3Nsa3lsWDdndVR1NFNFSEJ3ZWxaMlFvSWVGNmpnTnpRa0tDL3ZqakR4MDllbFNIRHgvV2dRTUhGQjBkbmMvVkFnQWVKUVJtQUVDZVNVMU5WVWFHV1VhalFVNk9Ucll1SjFOa1pHVG0rdC80K0hnbEpTVXBPanBhVmF0V1ZWSlNrcFl0VzVhNS9qZzBORlNiTjIvTzdKdVdscWFlUFh0bUNjemZmdnV0WnM2Y3FXclZxaWtrSkVUSnljbjY0WWNmMUsxYnQxeFA2VFlhalRJYWpSb3laSWptekptalpzMmFhY2FNR2ZyOTk5ODFkKzVjZVh0N1o3YWRNR0dDL3Y3M3YydkdqQmxxMHFTSlZxNWNLVWRIUjQwWU1VTGR1M2ZQY3QwRkN4Ym9xNisreW5FZEtTa3BxbFNwVXE1cUx5Z21KMGZaMlJsbE5wdnZPQVg5VmlkT25OQVBQL3lnWDMvOVZSY3ZYbFJNVEV6bWFQdk5QK2ZjL2prQkFJb21Bak1BSU0ra3BLYktiTGJJYURESzVGUjRBblBMbGkzVnNtVkxTZExMTDcrc2hnMGJabzdjU3RLcnI3NnFzTEF3OWU3ZFd3c1dMTWdTanYvMnQ3L0phUHovUFRJek1qSzBiTmt5K2ZyNmF0R2lSWEp6YzlQY3VYUDExVmRmeWQvZlgxV3JWczFWYlFhRFFSTW1USkFralJneFFvMGFOZEt1WGJ2MDBrc3Z5ZDdlWHR1MmJjdlMvcVdYWHRLbm4zNnF3NGNQcTMzNzlobytmTGk4dkx5eVhiZHo1ODdaUnNYdlp0YXNXYm1xdXlBNU9Ubkp6bWduaTltaTFOUzBMT2N5TWpKMC9mcDFYYjE2Vlh2MjdORVhYM3loa3lkUFpwN1ByNDNZQUFCRkE0RVpBSkJua3BPVGxaR1JMcVBSS0NkVDRRbk1PWkdjbkN4SjJYYjJOaGdNV2RZRzI5blphZXJVcWZMejg1T0xpNHNpSWlMMDFWZGZxVnUzYmlwZnZyemk0dUp5ZkU5SFIwZTV1TGpJWURCbzRNQ0IyckpsaTNidjNxMWh3NGJwN05telZqY1BxMVNwa21iTW1LRUpFeVpvNTg2ZGF0aXdvVHAxNnBSdHhMUml4WXFxV0xGaWptdHhkWFhOY2R1Q1puSXl5YzdPN3NZSWMrcU5FZWJMbHk4cklpSkNFUkVSMnJObmovNzY2Ni9NVGM2c2hlUmJ2eDlDTkFBZ3B3ak1BSUE4azVxYXBvd01zd3hHbzV3SzBRanozWmpOWmhtTlJsMjdkazFTOXVCb01CaXlqREJMVW9NR0RTUkpTVWxKR2pkdW5EdzlQZlhPTys5b3pabzFtak5uVG83djNhRkRCMDJaTWtVLy9QQ0QzbnZ2UGFXbXBtcisvUGxxMGFLRkpHVVpCYitkajQrUHhvOGZyNmxUcCtxRER6NVE2OWF0MWF0WEx4MCtmRGpIOTc5VmZIeThvcUtpdEduVEprbFNoUW9WVkwxNjlmdTZWbDV6K3QrVTdQU01EQjA1Y2tRYmYvaGVCdzhlVkZSVWxLNWV2U3F6MlN6cDNrSDVka2VQSHRXNmRldnlyVzVKS2xldVhPYmZGd0RBdzRmQURBRElNd2JETFFHbEVJL2lKU1VsNlpkZmZsRjhmTHpDdzhNVkZSV1Z1VW5Xcld1R3Bld2p6RGRaTEJaTm16Wk5aODZjMFR2dnZDTjNkM2MxYnR4WTA2Wk5zM3JQenovL1hDZFBuc3l5RzNYNTh1VTFidHc0YmR5NFVVODg4WVI2OU9paGpJeU1MR3VvNzJidzRNR0tqSXpVWjU5OXB0MjdkMnZ3NE1FS0NncTZhNStNakF5bHBhVlozZVFyTmpZMnMvOUxMNzFVYUFMempiOVROLzVlcGFhazZOS2xTN3AwNlpJU0VoS1VrWkZ4Myt1UmIxK3ZuaDljWFYwMWFkSWtQZlBNTS9sNkh3QkEvaUF3QXdEeWpNbGtrcDJkVVpZY2JzNVVVQklURS9YNzc3OXIvLzc5aW82TzFva1RKL1RkZDkrcGVmUG1hdE9tamI3Ly9udHQyN1pORGc0Tzh2VDB6TkxYYURSYURXU0xGeS9XeG8wYkpVbk96amZlTjMyM2FkQ2JObTFTWkdTazJyZHZuK1g0MWF0WFZhOWVQYjM4OHN1YU1XT0dWcTllbmFNZHE5UFQwMlZ2YjY4ZE8zYW9aOCtlaW91TGs0dUxpM2JzMkNHTHhhSnZ2dmxHN2R1M3p6YkYvRC8vK1k5bXpweXBaY3VXeWMvUEw4dTVNMmZPeUd3MkY3ck52NUpUVXBTUmtTR2p3U2gvL3daNnZlZHJ1bmp4b2xhc1dLR0RCdzhxTmpaVzhmSHhTa3U3c2I3NTFwSG11MjN5VmJwMGFaVXVYVHBmYWs1TFM5T3BVNmVVbHBhbW1KaVlmTGtIQUNEL0VaZ0JBSG5HNU9TVXVkWTB1UkFGNXYvODV6OWFzR0NCN08xdi9OcDc4c2tuTlh6NDhNeFI1VWFOR3VuTk45OVVkSFIwNWlqdHpaSG0yNmRqUzlMQ2hRdjE3My8vVy9YcjE5ZUJBd2NlcUxibXpadG4rVnkrZkhtdFhidjJudjMrK2M5L2F1WEtsWkp1cklVdVZhcFU1cmtqUjQ1bzNyeDVXcjU4dVVhTkdxWFdyVnRuNng4U0VxSi8vdk9mbVovWHJWdW5PWFBtcUdUSmt2cnFxNi9rNE9Cd3Y0K1U1MjZzamMrUW82T0RUUDliRzErcVZDa05IRGhRVjY5ZVZVSkNndUxqNDNYbzBDR3RYNzllWjgrZXpleDdNekJibTY3ZHRtMWJ2ZkxLSy9sU2MweE1qS1pPbmFwejU4N2x5L1VCQUFXRHdBd0F5RE5PdHdUbWxPVENFNWliTkdtaXh4NTdURTgrK2FUZWVPTU5WYXBVS2N0N2lvc1hMNjZyVjYrcVVxVksycnQzcjE1KytXV05IVHRXeno3N3JBd0dRK1lhV2VuR3UzMi8vUEpMdFcvZlhuMzc5dFZMTDcxa2kwZTZxMXExYXVtTEw3N1ExS2xUTldMRUNMVnUzVnF6WjgvT01yWDh0OTkrMDdKbHk5U2hRd2ZObURGRE8zYnNrTCsvdjBhUEhsMm93cklrSlNlbktNT2NJYU9kS2N2YWVBOFBEM2w0ZUdSK2Z1cXBwL1QyMjIvcjZOR2ordnJycjdWejUwNGxKaWJxK3ZYclZvT3poNGVIeXBZdG15ODEyOW5aRmJydkVRQ1Fld1JtQUVDZU1abE1NaHFOTWxzSzF3ano0NDgvcnNjZmYveU81M2ZzMktIazVHUzkrKzY3OHZIeDBaZ3hZM1RseWhWSmtyMjlmZVlPMmxGUlVmTHg4ZEhNbVRQVnJGbXpmQms5VEVwS3l0RzYybE9uVHQzMWZNV0tGYlZzMlRKOStlV1hTazFOMWZYcjE3VjM3OTdNODRNR0RkTGl4WXUxWXNVS2VYbDVhZWJNbVhyMjJXY2Z1UDc4OFA5VHNnMXlkcjczZFBVYU5XcG80c1NKdW5yMXFnNGNPS0NEQncvcStQSGpPbmJzV09hZkt3QUFPVUZnQmdEa0dYYzNWems2T0NnOVBVUHgvOXQxK21Hd1lzVUt1Ym01cVVtVEpqS1pUUHJ5eXk4ejF4R2JUQ1lsSkNSSWt0NTg4MDExNk5CQjc3enpUcjdWRWhzYm0vbGU1cnU1dVliNWJxNWR1NWE1cm5ueDRzVXltODBhUEhpd0pLbHIxNjVLU2tyU1J4OTlwQm8xYXNqZjN6OVA2czhQQ1FrSlNrdTc4Ynp1YnU0NTd1ZnA2YWxXclZxcFJZc1d1bno1c2k1Y3VLRDkrL2ZybDE5KzBjR0RCL094WWdEQW80TEFEQURJTXlhVFNXWEwrT2pZOFQ5MThlSWxwYWFteXRIUjBkWmwzZFYzMzMybnc0Y1BxMy8vL2xsQzhrMmVucDZLaVlsUlltS2lvcU9qNWVYbGxXKzFQUG5ray9MMjl0YUZDeGZVcGsyYmJPdWJKZW12di83U3JGbXoxTEpsUzhYR3htWTdmKzdjT1czZHVsVmJ0MjdWZ1FNSFpEYWJWYjkrZlEwZlBseFBQLzIwdG16Wmt0bDIwS0JCZXV5eHh6Ump4Z3k5K09LTDZ0S2xpN3AwNmFLcVZhdm0yelBtVmxwNnVxS2lMOHBzTnF0OHViSnlkTXo5TkdlajBTaHZiMjk1ZTN1clRwMDZldU9OTjNUeTVFbWxwNmZuUThVQWdFY0pnUmtBa0tmOC9LcHI4eS9iZGU1Q2xCS1RrZ3BkWUw1MVBmS3BVNmMwWjg0YytmajQ2TlZYWDdYYXZtelpzanAwNkpDT0hEa2lTYXBacytaOTNUYytQdDdxQm1LM2F0dTJyU1Rwd3c4L1ZHQmdvSVlNR2FKZXZYcGxuZzhMQzlQUW9VTlZ1blJwUGZmY2M5bGVnWFhwMGlWMTd0eFprbFMvZm4yTkdERkNiZHEwVVlrU0pUTGIzTDU3ZWNlT0hlWHY3NjlGaXhacDFhcFZXclZxbFNwVnFxVCsvZnNYaWluYXFTbXBPbmYrZ2lTcFRxMzcrKzZ0cVZ5NWNwNWRDd0R3NkNJd0F3RHlWQTFmWDBuU2hRdFJTa3BNa3RkdHIybXloVk9uVG1uSGpoMUtTa3JTNmRPbjFhWk5HNTA3ZDA0REJ3NVVTa3FLcGsrZkxqYzNONnQ5bjNycUtmMzg4ODhhT1hLa1hGMWRjeHlZeDQ0ZEsrbkdlM2l2WExtaUF3Y09XTzE3OHVUSkxMczZTemMyN1dyUm9vVTJiZHFVSmRqOTlOTlBrcVJldlhvcElpSWkyN1dhTkdtaTk5OS9YelZyMWxUeDRzVWwzZGl0ZWZiczJYSjNkNWZaYk5hNmRldGtNcG15dkQ2clhMbHltamx6cHZyMzc2L3Z2dnRPZS9iczBaTlBQcG1qNTh4dkthbXB1aEFWSlVtcVZkUHZIcTBCQU1oYkJHWUFRSjZxVWYzRzVscm5vNkowUFNuSnh0WGNrSktTb3ZuejUwdVNmSHg4MUw1OWU4WEh4eXN4TVZIVHBrMVQvZnIxNzlpM1E0Y08yckpsaS9idDI2ZGh3NGJsZU1UOHdvVUxDZ3NMazNSalNuQ1ZLbFUwWXNTSWJPM1dyRm1qVHovOTlJN1hHVHAwYUxaajQ4ZVB0OXIydi8vOXI1bzFhNWJsbUllSGg3NzU1aHRsWkdSSWtyeTh2RFJtekJpcjd5V3VWS21TQmc4ZW5Mbk91VEJJU1VuUmhRczNBM01ORzFjREFDaHFEQlpyTHlZRUFPQStwYVdscTFIenB4VWZmMDJMUSticStXZWZzWFZKbVRJeU1ySzhXaWt1TGk1ZjF5UVhKdW5wNmJKWUxBL2RxNDQyLzdKZGZRY01sb2VIdS9idjNITFBhZTJGUlhSMHRJWU9IYXBUcDA0cElDQWczOTczREFESVh3L0hieDBBd0VQRHdjRmVyVnZjMkt6cXg1Ly9hK05xc3JvMUxFc3FNbUZadXZGNnJJY3RMRXZTZHh0K2xDUzFiTmIwb1FuTEFJQkhCNzk1QUFCNTdxWE9IV1V3R0xUeDUxQ2xwcWJhdWh3OHBKS1RVN1RoeHh2cnRqdTBmODdHMVFBQWlpSUNNd0FnejlYd2ZWeGx5L2dvTlRWVlAvOTN5NzA3QUZaczNycE5hV2xwS2xlMnJIeXJGWjVYWFFFQWlnNENNd0FnejdtNnVxaHVuVnFTcEs5V2Y1dTU0UlNRVXhrWkdWcTc0WHRKVXQwbmFxbFlzYUl6ZlI0QVVIZ1FtQUVBZWM3WjJWbFAxSzR0T3pzN0hRby9va1BoaDIxZEVoNHlCdytGNmVEdjRUSWFqYXBUczZZODNOMXRYUklBb0FnaU1BTUE4a1d6cG8xVnhxZTA0dU92NmFkTm0xbkxqQnhMVDAvWHhrMmJGUk1icStMRmk2bEY4NmEyTGdrQVVFUVJtQUVBK2FKRzljZjF3blBQeW1LeGFPT21VRjJJaXJaMVNYaElYTDV5UlJ0Ly9xL01ack02UFBlc3FqOWV6ZFlsQVFDS0tBSXpBQ0JmR0kxR0Rlci9sbHljblhYcTlCbjkrRlBoZXNVVUNxL3ZmL3haa1dmUHlkWEZSY09HRE9KMVVnQUFtK0UzRUFBZzM3aTV1U3B3eUVEWjI5dHI0WkovYXZmZTMyeGRFZ3E1dmIvdDE5eVFSYkszdDllZ0FXL0p6YzNWMWlVQkFJb3dBak1BSUY5MTdkUlJUWjVxcEtUa1pFME9ucTJUcDA3YnVpUVVVaWRPbnRLTU9mT1VsSlNrSms4MVV0Y1hPOWk2SkFCQUVVZGdCZ0RrcTJMRnZEUjRZRCtWS2xsU2Z4ei9VLzlhc1ZKSlNVbTJMZ3VGVEdwcXFwWjkvSWtPaFIrUnA2ZUhocnpUWDZWS2xyUjFXUUNBSW83QURBRElkdzM5NjJuQTIzM2s0T0NnYjlhc1U4amlEeFViZTluV1phR1F1SHo1aWhZdSthZStXYk5PRHZiMjZ2Zm1HMnBRdjY2dHl3SUFnTUFNQUNnWXIvMjltOTdvMlVOcGFlbGF0dUlUalo4U3JNaXo1MnhkRm16czlKbElUWmt4UngvOGE0WFMwdEwxU3ZlWDlGYnYxMjFkRmdBQWtnak1BSUFDNHVEZ29NRUQzMWJIRjU2VEpQMjhLVlJqSjAzVnhVc3hOcTRNdG5JbExrNmp4Z2RwL1E4YkpVbWRYbmhlUTk4ZElBY0hCeHRYQmdEQURmYTJMZ0FBVUhTNHU3bHBldEI0ZVpjb29XL1dyTlBPM1h2VnNWc1B2ZHpsUmJWcis3UXFWNm9vTjFkMlJYNlVKU1ltNnM4VEo3VXBkS3UrK21hTkxsNjZKSGQzTjNYdStJSkdCUTZScTZ1THJVc0VBQ0FUZ1JrQVVLRGMzZHcwYm1TZ21qWitVcCt1K2txN2R1L1ZrcVhMOWZYcU5hcFR1NmJLbFMwcjd4SWxWS0o0TVJVcjVpVTdvNTJ0UzhZRHlEQm5LQzd1cW1KaVl4VjcrWXJPWDdpZ2c3K0hLeVkyVnZiMjltcmRvcG02djlSRnp6emRVbloyL0ZrREFBb1hBak1Bb01EWjJkbXBUYXNXYXRia0tmMGVkbGh6US82aGZmc1BLblRMTmhrTWt0RmdsTUZvbE5ISXlxRkhnY1ZzbHRsc2x0bGlrY1Zpa1NUVmU2S094b3dZcXJwMWFzbkp5Y25HRlFJQVlCMkJHUUJnTTA1T1RucXlvYjlXZmZ3dmJkcThWZi81ZHAwdVg3bWlsSlJVcGFTa0tEVTFWZi9MVjQ4Y2k4VWlpOFVzU1RJWWpESVlERGF1S0g4WURKS2pvNk9jbkp6azZPZ2dMMDlQdmZKeVY3VnUwVnlPanF4VkJnQVViZ1JtQUlETjJkdmI2N20yYmZSYzJ6YTZscENnYTljU2RQMzZkU1VtSnNsc050dTZ2SHdSZWVhTTFuMjNWaGtaR2VyU3Vhc3FQUGFZclV2S0Z3YWpVYTR1TG5KemM1V3JxNHM4M04xdFhSSUFBRGxHWUFZQUZDcnVibTV5ZDNPemRSbjV6cHlScGpPblR5c2xKVVhseXBWUi9YcFAyTG9rQUFCd0d4YUhBUUFBQUFCZ0JZRVpBQUFBQUFBckNNd0FBQUFBQUZoQllBWUFBQUFBd0FvQ013QUFBQUFBVmhDWUFRQUFBQUN3Z3NBTUFBQUFBSUFWQkdZQUFBQUFBS3dnTUFNQUFBQUFZQVdCR1FBQUFBQUFLd2pNQUFBQUFBQllRV0FHQUFBQUFNQUtBak1BQUFBQUFGWVFtQUVBQUFBQXNJTEFEQUFBQUFDQUZRUm1BQUFBQUFDc0lEQURBQUFBQUdBRmdSa0FBQUFBQUNzSXpBQUFBQUFBV0VGZ0JnQUFBQURBQ2dJekFBQUFBQUJXRUpnQkFBQUFBTENDd0F3QUFBQUFnQlVFWmdBQUFBQUFyQ0F3QXdBQUFBQmdCWUVaQUFBQUFBQXJDTXdBQUFBQUFGaEJZQVlBQUFBQXdBb0NNd0FBQUFBQVZoQ1lBUUFBQUFDd2dzQU1BQUFBQUlBVjlyWXVBQUFBNEZGVHVuUnByVnExeXRabEFBQWVFQ1BNQUFBQUFBQllRV0FHQUFBQUFNQUtBak1BQUFBQUFGWVFtQUVBQUc3eDdydnY2dnZ2djdkMUdRQ0FRb0JOdndBQUFHNnhhOWN1MWFsVEo4K3V0M256WnExWXNVSWZmZlNSN08zdGxaNmVyaFVyVmlnc0xFd2hJU0V5R3JPT1h5UW5KeXNoSVNIWDl5bFdySmpzN096eXFtd0FnQWpNQUFBQTl5MGlJa0s5ZXZXNjQvblpzMmVyV0xGaU9uejRzSDc4OFVkNWVub3FKQ1JFcDArZlZzZU9IWldZbUNnM043Y3NmZGF1WGFzNWMrYmt1cFkxYTlhb1FvVUt1ZTRIQUxnekFqTUFBTUI5S2wrK3ZOVnd1M0xsU29XSGg2dDgrZkx5OWZYVkUwODhvZURnWUtXbXBzcmYzMS9UcDArWG41K2ZZbUppZFByMGFkV3FWU3V6Yjd0MjdWU3ZYcjBjMTNEZ3dBSE5uVHMzVDU0SEFKQVZnUmtBQUJRcG16ZHYxb1FKRSs3YTVxT1BQdExLbFN1dG5pdFJvb1RXclZzblNUcHg0b1JDUTBNMWFkSWtPVGc0U0xveHBmdlFvVVBxMDZlUGZIMTlKVWtCQVFIcTI3ZXZXclZxcFhuejVzbHNObXYxNnRWYXNHQ0JUQ2FUMXE1ZEs1UEpKRW55OHZLU2w1ZFhqcC9uNHNXTE9XNExBTWdkQWpNQUFDaFNxbFNwb3Y3OSs5L3gvSUlGQzlTZ1FRTTFidHpZNm5sblorZk1uMDBtazNiczJLR2hRNGRxM3J4NWlveU0xTGh4NDFTN2R1MHM5NmhYcjU1NjlPaWhWYXRXNmFPUFBsSm9hS2dpSWlMVXVIRmpqUnc1TWpNc1MxSkNRb0xhdFd1WDQrY3htODA1YmdzQXlCMENNd0FBS0ZJcVZxeDQxM1hIQ3hZc1VOMjZkZS9hNXFicTFhdnJndzgrME1DQkE5Vy9mMytkUFh0Vzd1N3U2dGF0bTNidjNwMmxyYisvdjdadjM2N0ZpeGZMeTh0TElTRWhhdDY4ZWJacm1rd216WjgvUDhmUEV4NGVyaVZMbHVTNFBRQWc1d2pNQUFBQUQ2QjY5ZXJxMXEyYmxpOWZycXBWcXlvb0tFajkrdld6Mm5iVXFGRmF2MzY5OXUvZnIyKy8vVmJWcWxWVG1USmxzclN4dDdmWFUwODlsZVA3cDZhbVBsRDlBSUE3SXpBREFBRGNwNHNYTDJyKy9QbjYrZWVmMWJ4NWN3VUhCOHZWMVZVN2R1eTRZNS9ubjM5ZUN4Y3UxS3BWcTdSOSszYjUrL3VyUTRjTzh2UHowOG1USjNOZFEwUkVoQ1JwNTg2ZEtsR2loQ1NwWmN1V21XdXFBUUQzejJDeFdDeTJMZ0lBZ0tKbTM3NTlHanQyckZKU1VqUi8vbncxYU5EQTFpVVZDWjkvL3JrV0xseDQxelpwYVdreUdvMTNmYWV4aTR1TGxpeFpvcjU5KzBxUyt2VHBveXBWcXNoZ01PUzRscFNVRksxYnQwNTc5dXhSVUZDUW9xT2o5ZkhISDkrMVQzSnlzdXp0N1dWdmYvY3hqdzBiTnVScTR6QUFnSFdNTUFNQWdDS2pmdjM2R2pKa2lOVnpack5aSDMvOHNhNWN1U0t6MmF6T25UdXJjdVhLVnR2YTI5dkwxOWRYblR0M1ZvOGVQV1F5bWRTdVhUczVPRGpjTldqZmxKeWNySUNBQUMxWnNrUm56NTVWK2ZMbEpVbHZ2LzIyRGg4K3JLU2tKRFZzMkRCYnY3WnQyNnBXclZvS0NRbkpjdHhpc1dqSGpoMXExcXpaUGU4TkFNZzVBak1BQUNneS9Qejg1T2ZuWi9YY2pCa3pNcWN4bHlwVlNqdDI3RkRmdm4zbDQrTnp4K3VOSERsU2toUVRFeU5KbWpScGt0cTNiMy9QT202ZFVYQXpMTi8wOGNjZkt6UTBWQjA2ZEZCZ1lHQzJrZUp0MjdacDM3NTltZGU0ZE9tU0prMmFwTDE3OXlvb0tFaWRPblc2NS8wQkFEbGp0SFVCQUFBQXRwU2VucTdnNEdCdDNMaFJpeFl0a2lSMTd0eFpkZXZXMVlBQkEzVDY5T2tDcldmMjdOa0tEQXpVcGsyYjFMVnIxMnk3YlV2U2hBa1RkT25TSmExWnMwYmR1blZUV0ZpWUFnSUNjaFRXQVFBNXh3Z3pBQUFvc3VMajR6VjY5R2dkUFhwVWl4WXRVdFdxVlRQUFRaNDhXY09IRDFldlhyMFVIQnljbytuT0VSRVJXZDdUZkQrTVJxTjY5dXlwVnExYWFkR2lSYXBXclpyQ3c4UGw1T1FrU1dyZnZyMk9IRG1pTGwyNktDa3BTUjA2ZE5EZ3dZUGw3ZTM5UVBjRkFHUkhZQVlBQUVYU2poMDdOSFhxVk5uWjJXbjU4dVdxVXFWS2x2Tk9UazRLQ1FuUmxDbFRNa2R2QXdNRFZieDQ4VHRlOCt1dnY5YnExYXZ6cEw2NHVEajUrUGpvalRmZVVGUlVWT1o3b2QzYzNMUmd3UUwxNjlkUGRuWjJhdHEwS1dFWkFQSUpnUmtBQUJRcFVWRlJXcng0c2I3Ly9uczFiZHBVVTZkT1ZiRml4YXkydGJlMzE3UnAwMVMvZm4zTm16ZFB2L3p5aTE1KytXVzk4c29yV1VLcXM3T3pldlRvSVI4ZkgwVkVSR2o4K1BGeWNYSEpkcjI1YytmS3pjMU4xNjlmejdhV09qVTFWYi85OXB1MmJ0MnFyVnUzNnRLbFN5cFJvb1JhdDI2dFo1NTVSdUoyYVpVQUFDQUFTVVJCVlA3Ky9scS9mcjJrRyt1ZVAvMzBVNDBhTlVyanhvM1RKNTk4b2xkZmZWVlBQLzIwVENaVEhuNWJBRkMwc1lZWkFBQVVHZXZXclZQWHJsMjFlZk5tRFI4K1hBc1hMcnhqV0w1VjE2NWQ5ZVdYWDZwaHc0WmFzV0tGWG5ubEZTVWtKR1NlZDNWMTFZZ1JJOVNpUlF1Rmg0ZXJUNTgrT24vK2ZPYjU5UFIwVFpreVJWOSsrYVc4dmIwMVlzUUlOV3JVS01zOTVzMmJwOEdEQjJ2TGxpMXEzYnExbGk1ZHFoOS8vRkZqeDQ1Vm8wYU5aRFFhbFpxYW10bStlUEhpV3JwMHFZS0NnaFFURTZPSkV5ZXFUWnMyQ2d3TVZFcEtTaDU4V3dBQVJwZ0JBRUNSMGJScFU3VnYzMTc5K3ZWVHFWS2xjdFczZlBueW1qZHZuc0xDd3BTU2tpSm5aMmR0MjdZdFc3cytmZnJvL2ZmZjE2Wk5tekpmUzVXUWtLRE5temVyWThlTzh2SHh5ZGF2Yk5teTZ0V3JsOXExYTZkNjllckphTHd4cHJGNjlXcEZSa2JLMmRsWng0NGRVMEpDZ3NxVUtaUFp6MmcwcWxPblRtclhycDIyYk5taURSczJxRTZkT3Bucm5RRUFENGJBREFBQWlneHZiMjlObUREaGdhNVJwMDRkU1ZKaVlxS0dEaDE2eDNZTEZpeklkbXpkdW5WYXQyNWR0dVBkdTNmWDZOR2pWYTVjdVN6SG82S2l0SExsU2ttU25aMmRHalZxcE02ZE8yZnI3K1RrcEhidDJxbGR1M2E1ZWhZQXdOMFJtQUVBQUc2eGI5KytITFZ6Y1hISmNkdjc5YzQ3NzJqQWdBSEt5TWlRbloxZDVzZ3pBS0JnRUpnQkFBQUtNYVBSU0ZBR0FCdmhmMzBCQUFBQUFMQ0N3QXdBQUpESG9xT2oxYU5IRHpWcDBrUmZmUEdGcmNzQkFOd25Bak1BQUFBQUFGWVFtQUVBQUFBQXNJSk52d0FBeUdkSlNVbUtpNHZMY2l3Mk5sWVpHUm15V0N5S2pZM1ZoUXNYc3B6MzlQU1VpNHRMUVpZSkFBQnVRMkFHQUNDZi9mSEhIM3J6elRmdmVIN3MyTEhaamkxZHVsUU5HalRJejdJQUFNQTlNQ1ViQUlCOFZxdFdMWlV0V3piSDdjdVVLYU1ubm5naUh5c0NBQUE1UVdBR0FDQ2YyZHZicTB1WExwSWtpOFVpaThXU3JjMnR4MTk0NFFVNU9EZ1VhSTBBQUNBN0FqTUFBQVdnVmF0V2NuWjJsc0ZndUdNYmc4RWdaMmRuL2UxdmZ5dkF5Z0FBd0owUW1BRUFLQUFsUzVhVW41L2ZQZHY1K2ZubGF2bzJBQURJUHdSbUFBQUtnSXVMaTJyVnFwWDUrZFpwMmJmK1hMdDJiWGw2ZWhab2JRQUF3RG9DTXdBQUJjRE96azZQUC82NFhGMWQ3OWpHWkRLcFJvMGFyRjhHQUtDUUlEQURBRkJBNnRXcnAyTEZpdDN4dkt1cnEyclhybDJBRlFFQWdMc2hNQU1BVUVES2xTdW54eDkvUEhQanIxdDN4allZREtwU3BZcktsU3RueXhJQkFNQXRDTXdBQUJTZ2poMDczdkZjdDI3ZENyQVNBQUJ3THdSbUFBQUtVSk1tVFZTOGVQRXN4d3dHZzd5OHZOU2lSUXNiVlFVQUFLd2hNQU1BVUlBY0hSMzF6RFBQWkhzZmM2dFdyZVRvNkdpanFnQUFnRFVFWmdBQUNsaW5UcDJ5aEdOSFIwYzkvL3p6TnF3SUFBQllRMkFHQUtDQStmajRxRnk1Y2pJWURESVlES3BVcVpMS2x5OXY2N0lBQU1CdENNd0FBQlF3RnhjWCtmbjVaWDZ1VnEyYTNOM2RiVmdSQUFDd2hzQU1BRUFCYzNKeVV2MzY5V1V5bWVUZzRLRDY5ZXZMMWRYVjFtVUJBSURiMk51NkFBQUFpcUxhdFd2THk4dEx5Y25KcWwyN3RxM0xBUUFBVmhDWUFRQ3dBVjlmWDFXc1dGRUpDUW55OWZXMWRUa0FBTUFLQWpNQUFEYlNybDA3blltTTFQWEVSTG02dU5pNkhBQUFjQnZXTUFNQVlBTm1zMWxYNGhQMHhUZnJOUzVvbWk1ZGlyRjFTUUFBNERZRVpnQUFDcGpGWXRINjd6ZHF3WktsdWhBZHJlODIvS2k1Ny85RDhmSFhiRjBhQUFDNEJZRVpBSUFDbEo2ZXJwV2ZmNm5Kd2JOMTlXcTgyclJ1cWVMRml1ay9hOVpweExpSk9uZit2SzFMQkFBQS8wTmdCZ0NnZ053TXk3UG5MZERWK0hpOTFMbWo1Z1JQMXJoUmdmTHk4dFNtMEsyYUhEeGJGNktpYlYwcUFBQVFnUmtBZ0FKaE5wdjE3YnIxV3JEb1F5VW5KK3VaMWkwMWVsaUFpbmw1cVhQSEZ4UXdhSUJjWFYzMDM4Mi9hTlo3N3l2dTZsVmJsd3dBUUpISEx0a0FBT1N6bE5SVWZmeko1MXIwNFRJbEppYXFlOWZPR2o1MGtMeTlTMGlTakVhamV2Ym9MaThQRHdYUG1hZnZ2dCtvK0d2WE5HbmNLRld1V05IRzFRTUFVSFF4d2d3QVFENUtTMHZYb2cvK3BmZi84WUVTRXhQMWN0Y1hOWEhzU0pYMDlzN1N6czVvVktjT3oydjg2T0VxVnN4TFc3ZnQxTGhKMHhSNWpqWE5BQURZQ29FWkFJQjhrcEdSb1MvL3MxckwvLzJwVWxOVDFhNXRHNDBNSEN4WFYrdnZYRFlZRE9yWS9qbU5ESGhYYm02dTJ2UHJQazBKbnEzWXk1Y0x1SElBQUNBUm1BRUF5QmRKU1VsYXNuUzVacjczdmxKVFU5V2orMHVhSGpST0pZb1h2MnMvbzlHbzd0MjZhTWJraWZJcFhVcWhXMzdSa09GakZISDBqd0txSEFBQTNFUmdCZ0FnajZXa3BpcGswWWRhOU9HL2xKS1NxdDZ2djZyeG80YXJlTEZpT2Vwdk5CcjF3dlBQYW5yUWVKWDBMcUZkZTM3VnVLQ3BPdjduWC9sY09RQUF1QldCR1FDQVBKU2VucTdQVm4ybGYzLzJoZExUTS9UQzg4OHE0SjMrY25GeHp0VjFEQWFEV3Jkc3JoRkRCOHZkM1UyL2h4M1dwR2t6RlgzeFlqNVZEZ0FBYmtkZ0JnQWdqeVJjdjY0Rml6L1VuUGYvSVhOR2h0NTQ3UlZOR1Q5Rzd1NXU5M1U5ZzhHZ2JsMDZhZGJVU1NwZnJxejIvTHBQYjc4elZBZC9EOHZqeWdFQWdEVUVaZ0FBOHNEMTY0bDY3LzFGK3VmeWZ5c2pQVjF2OTNsRG80WU5rWmVYNXdOZDEyQXc2TGxubjlIMG9QRXFYYXFrd285RWFQeVU2VHA0S0R5UEtnY0FBSGRDWUFZQTRBR2xwYVhydzJVcjlQbFhYeXNqSTBNdmRteXZnZjNlbE1sa3lwUHJHd3dHTmY5YkU0MGRHU2hQVHc5RkhQMURFNmNFNi95RnFEeTVQZ0FBc0k3QURBREFBNGlQdjZhWmM5L1gwbzgrbG1UUW0yKzhwa25qUnNuTnpUVlA3M1B6bFZQdnpaaW14eXFVMStHSW8zcHp3R0Q5dXU5QW50NEhBQUQ4UHdJekFBRDNLZjdhTmMyYUY2S1ZuMzhoV2FRQmIvZlI4SUIzNWVIdW5pLzNNeGdNZXJwVmN3VlBucURIS3BUWEg4Zi8xTVFwd1lSbUFBRHlDWUVaQUlEN2tKS2Fxa1VmL2t0ZnIxNHJTWHJ0bFpjMW9HOGZtWnljOHZXK0JvTkJmMnZ5bENhT0hTRXZMMC85OGVkZkdqdHBxaUxQbnMzWCt3SUFVQlFSbUFFQXlLVXJjWEdhTm5PdVZxejhYSFoyZG5xcjkrc2FIdkJ1cmw4ZDlTRGF0R3FwK2JPbnEwcmxTanB4OHBUZWVIdVF0dTNZVldEM0J3Q2dLQ0F3QXdDUUMxZmk0aFE4ZTc1V2ZmV05qRWFqM2gzd2xnSUh2eU5YVjVjQ3I2VlY4MllLbmp4QmxTcytwbE9uejJqeTlGbmF1V3RQZ2RjQkFNQ2ppc0FNQUVBT0pWeS9ycEJGSCtyYmRldGxNQmpVdTJjUDllMzl1cHljSEcxVzAxT05HbWppMkpFcVhxeVlUcDQrbzdGQjAzUWs0cGpONmdFQTRGRkNZQVlBSUFjdVhycWtDVk9DOWRrWFg4dlIwVkdEK3ZmVjBIY0h5RG1QWGgzMUlGcTFhS2FGODJicDhXcFZGSG4yblBxL0c2ak5XN2ZMWXJIWXVqUUFBQjVxQkdZQUFPNGhKdmF5cHMxOFQrdlcveUFIQndjRkRPcXZRUVBlbHJOendhMVp2cGVtalovVWpDa1Q1ZnQ0TloyN2NFR1RnMmRwNi9hZHRpNExBSUNIR29FWkFJQzdpTDkyVFhQbkw5VDNHMytXbzRPRDN1ejFtdnE4L3FvY0hSeHNYVm8yRGVyWDA0d3BFMVNoZkRsRm5qMm44VUhUOUh0WU9DUE5BQURjSndJekFBQjNjUGJjZVkyWk1GVmZmN3RXSnBOSlE5OGRxTUVEKzhrcG4xOGQ5U0Q4NjlYVm92Zm5xRTZ0bXJvUUZhMys3dzdUaGg5K2t0bHN0blZwQUFBOGRBak1BQUJZRVgzeG9zWlBucTRmZjk0a2s4bWtZVVBlVWQvZXI4dGtLcnhoK2FZNnRXb3FlUElFMWFsVlV4Y3ZYZExVV1hQMWMrZ1dScG9CQU1nbEFqTUFBTGU1ZWpWZU0rYk0xN1lkdStUazZLaTNldmZVNnoyNnk4SEIzdGFsNVZqdFduNmFPbW1zS2o1V1FURXhzWm80ZFliMi9yYWYwQXdBUUM0UW1BRUF1TVhKMDZjMWZPd0VmZmY5UnJtNXVXcmtzTUVhMVA5dE9UcmE3dFZSOTZ0dW5kcGFIREpYVHpiMFYweE1yQVlPR2E3VmE5Y3JQVDNkMXFVQkFQQlFJREFEQVBBLzU4NWYwSVRKd1FyZHNrMnVMaTZhTUhxRWVyM1d3NmJ2V1g1UU5XdFVWL0RrQ2FwYnA3YmlybDdWekxuejljTlBteGhwQmdBZ0J3ak1BQUJJaXIxOFdkTm16dFd1UGIvS3ljbEovZC9xcmE0dmRwQzluWjJ0UzN0Z1ZhdFUxclNnY2FwY3FhSXVYNG5UNU9tenRXUFhIallDQXdEZ0hnak1BSUFpNzQvamYyckk4REg2NmIrYjVlbnBvVEhEQTlTL2IyL1oyejg4YTVidnBYWk5QLzN6SC9QVitNbUd1aElYcDNlR2p0Q1gvL2xXcVdscHRpNE5BSUJDaThBTUFDalNqaDMvVStPQ3BtblhubC9sNXVhcVNXTkhxbWVQN25Jb2hPOVpmbERWcWxaUjhPUUpxbC8zQ1NVa1hOZWM5eGZxNjIvV01OSU1BTUFkRUpnQkFFWFd4VXVYTkQ1b3V2WWZQQ1JuazBrRDMzNVRuVjU0WG5hUHdEVHNPNmxjcWFKbVRwMm9xcFVyNmVyVmVNMmV0MENidDI1VFJrYUdyVXNEQUtEUWVYVG1tZ0VBa0FzSGZ3L1RsSmx6OVB1aGNIbDVlV3JrME1IcTF2WEZSem9zMytUN2VEWDljOUg3bWpwenJuN1p2bE1CSThacTJKQjMxTzZaMWpJWURMWXU3NUVRRXhPak5LYTdBOEJEejJCaG0wd0FRQkZ6N3Z3RkRSODlRWHYzN1plbnA0ZW1qQitqRHUzYnlXZ3NXaE92emtTZTFhUnBNL1hMOXAzeTh2RFFFeldxNnNxVldGdVg5VWpJeU1oUVRFeU1EQWFEQWdJQzlNb3JyOWk2SkFEQWZXQ0VHUUJRNUtTbXBpb2g4Ym9rcWFTM3R5bytWcUhJaFdWSjh2VDBVSVZ5WldVMEdKU2NrcXhyQ2RjVUd4dDcxMUhtQnoxbjdkL3A3L2VhRDlvM3I2OTUremtQRHc5NWVYbXBhdFdxOTFVSEFNRDJHR0VHQUJSSm9WdC8wWVRKd1lxS3ZxZ3FsU3Rwd3BqaGF0bnNiMFZtU3ZLVnVEak5tUE8rMXE3L1htYXpXYSsvK25jMWFWUmZLY25KbVcxdWZoZTNmaWZXdnA4N25jOXBQMnZ0ckIyeldDejN2UDd0eCs3VTUyN1h5Y2w5YnIvV3pmODdkZnYxaXhjdnJpcFZxbVI3ZGdEQXc0SEFEQUFva2l3V2l3NkZIOVk3QVNOMUlTcEtKVXQ2YS9MNE1YcXU3ZE9QZkdpK2ZDVk9JOFpPMEMvYmQwbVNoZ1VNVXUvWGVzakZ4ZG5HbFFFQVVMZ1V2ZmxuQUFEb3hnaGczVHExTlhYU1dQbVVMcVZMbDJJVVBQczk3VHR3ME9xMDRVZEYzTldybWpwanRyWnUyeWs3bzFGdjlIeEZmZC9vU1ZnR0FNQUt1OG1USjArMmRSRUFBTmhLNVlxUHFXcmx5dHAvOEhlZE8zOUJlMzdkcC9KbHk2aEs1VXFQM0VoejdPWExtalp6cmpiOCtKTU1CcVA2OSsydGdXLzNsYXVyaTYxTEF3Q2dVR0pLTmdBQWtnNUhITlc3UTBmcGRHU2tTcFFvcnNualJxdjljMjBmbWRCODhWS01SbzZkcU8yNzlzaG9OR3BrNEdEMWV2WHZNcGxNdGk0TkFJQkNpeW5aQUFCSXF1VlhRN09EZzFTdWJCbkZ4bDVXOEp6NTJ2UHJ2a2RpZXZibEsxYzBPWGlXdHUvYUxRY0hCdzNxLzVaNnYvNHFZUmtBZ0hzZ01BTUE4RDlQTm15Z0dWTW1xbUtGOG9xS2p0YUlzUlAxNDArYkh1clFISDN4a2laUG42MmZOb1hLYUxUVGdMZDY2KzArdmVUbzRHRHIwZ0FBS1BTWWtnMEF3RzJPSHZ0RFEwYU0wWjkvblZUeFlzVTBjY3dJZFh6aHVZZnVYYzFSMFJjVk9HcTg5djYyVC9iMmRobzlmS2hlKzNzM09UazUyYm8wQUFBZUNnL1hiMzRBQUFwQWplcSttamwxa2lxVUw2ZkxWNjVveHR6NUN0M3l5ME0xMGh3VmZWRkIwMlpwejYrL3ljSEJRUUdEQnVqMUh0MEp5d0FBNUFLN1pBTUFZRVhaTWo2cS9uZzFIUW83b3JQbnptdlByL3RVeXR0YnZvOVhMZlFiZ1YySWl0YUV5ZE1WdW5XYkhCMGNOR2pBVzNxejEydXNXUVlBSUplWWtnMEF3RjM4ZGVLa0JnV08waC9ILzVTbnA0ZkdqUXpVUzUwN0ZkcnAyZWN2UkNsdzFEajl1dStBSEIwY05HbmNLTDNVcFpPY0hCMXRYUm9BQUErZHd2bmJIZ0NBUXFKcWxjcWFOUzFJajFldG9xdFg0elZuL2ovMDAzODNGOHJwMmVjdlJHbmlsR0Q5dXUrQVhKeWROU3hna0Y3dStpSmhHUUNBKzhTVWJBQUE3c0duZENuVnJsVlRCdytGNmV5NWM5cTE5MWQ1ZVhyS3IwWjFHUXZKOU96SXMrYzBZVXF3dG03YklVZEhSNDBjTmtROVgzbVpOY3NBQUR3QXBtUURBSkJEZjUwOHBjQlI0eFYrK0loY25KMDFmc3h3ZGUvYVdYWjJkamF0NjNUa1dRMEtHS0VqUjQvSlpESnA4dmpSNnRLcGd4d2M3RzFhRndBQUR6dW1aQU1Ba0VOVksxZlNqTWtUVktPNnJ4S1RralIzL2ovMGc0M2YwM3oyM0hsTm1qcERSNDRlazV1cnEwWUZEbGJYRnduTEFBRGtCYVprQXdDUUM2VktsVlNkMmpVVmNmU1lUcCtKMU82OXY4cmQzZTNHOU93QzNnanN4S25UR2hjMFhUdDI3Wkd6czBtakFnUDB5c3RkNWNpYVpRQUE4Z1JUc2dFQXVBOVIwUmMxY01ody9SNFdmaU9zRGh1aW5xOTBMN0RwMlNkUG5kYkFnT0g2NC9oZmNuWTI2ZjNad1dyZHNya2NIQndLNVA0QUFCUUZUTWtHQU9BKytKUXVwZURKNDFYTHI0YVNrcEwxL2o4KzBMb05QOHBzTnVmN3ZVK2ZpZFQ0eWRQMXgvRy81TzdtcGpIRGg2cHRtOWFFWlFBQThoaFRzZ0VBdUU4bFMzcXJmdDA2T25yc3VFNmRQcVBkZTM2VnlkbEp0V3Y2NWR0STgvRy9UbWhjMERUdCtYV2ZYRjFjTkc3VU1IWHIrcUxzN1ZtekRBQkFYbU5LTmdBQUR5ajY0a1c5R3poSyt3NzhMaWNuSjcwNzRDMzE3OXM3ejBQc2tZaWpDaGd4Vm4rZFBDVjNOemZObXpWTnJWbzBJeXdEQUpCUG1KSU5BTUFES2wycWxHWk9uYVQ2ZFo5UVNrcUtQbGo2a2I1ZHR5RlBwMmVmUEhWYVk0T202YStUcCtUaDRhNXhvNGFwVGV1V2hHVUFBUElSVTdJQkFNZ0R4WXNYVThNRzlYWHkxR245ZGZLVWR1LzlWWTRPRHFwVnkwLzJEemc5KzhqUlk1b3dlYm9PL2g0bWQzYzNUUmc5UWwwNmRiRDUrNThCQUhqVU1TVWJBSUE4Rkh2NXNzWk9tcXBOb1Z2bDZPaW8vbjE3NjkwQmI5MzNobHhoNFVjVU1IS3NUcDArSTA4UER5MmNOMHROR3o5SldBWUFvQUF3SlJzQWdEeFVvbmh4VFI0L1JrODFhcWpVMUZRdFc3RlMzNno5VGhrWkdibSsxdkUvVDJqc3BLazZkZnFNdkR3OU5YM3llRFZyMnBpd0RBQkFBV0ZLTmdBQWVjemQzVTBOL2V2cDNQa0wrdVBQdjdSNzcyK1NwTHAxYXVWNHpYSFk0U01hUDNtYXdnNUh5TXZUVTBIalIrbjVaNThoTEFNQVVJQ1lrZzBBUUQ2SnUzcFZFNmZPMElZZmZwS0RnNFBlN3ROTGd3ZjJrNU9UNDEzNy9iYi9vRWFPbTZUVFp5TGw1ZVdwUmZObnEvR1RqV1EwTWpFTUFJQ0N4RzllQUFEeWlaZW5wOGFQR3FZbVR6VlNXbHFhbHYvN1UzMzg2ZWQzblo0ZEZuNUVFNmZPME9remtTcGV6RXV6cGs1U2s2ZWVKQ3dEQUdBRFRNa0dBQ0FmdWJtNXFmR1REWFQrZkpTT0hmOVQrL1lmbE1VaTFhbGRNOXRHWUwvdU82QUpVNE4xOU5oeGxTaFJYSlBIamRhenp6eE5XQVlBd0VhWWtnMEFRQUc0ZWpWZVFjR3p0Rzc5RDdLM3QxZnZuajBVT09RZE9adE1rcVJmdHUvVStNblRkZTc4QlpYMDl0YmlrRG55cjFlWHNBd0FnQTN4V3hnQWdBTGc2ZW1oQ2FPR3EyMmIxa3BQVDlmS3o3L1FSLy8rVk9ucDZmcDEzd0ZORHA2dGMrY3Z5S2QwS2MyY05sRU4vZXNUbGdFQXNERkdtQUVBS0VCUjBSYzFmZFo3K243anozSnlkTlRyci8xZG9WdTI2Y1RKVXlwZHFxU21UNTZnMWkyYUVaWUJBQ2dFQ013QUFCU3crUGhybWpwenJsYXYvVTRHZzBFV2kwVmxmSHkwY1A0cytkZDlRZ2FEd2RZbEFnQUFNU1ViQUlBQzUrSGhycEdCZzlXbVZYTlp6R2FWTGVPam1kTW1xa0c5dW9SbEFBQUtFWHRiRndBQVFGRVVmelZPSHM2T3FsdXptbnIwNktIbVRadll1aVFBQUhBYkFqTUFBRFlRSHgrdnNMQkRTa2xKVWRYS2xSaFpCZ0NnRUdKS05nQUFBQUFBVmhDWUFRQUFBQUN3Z3NBTUFBQUFBSUFWQkdZQUFBQUFBS3dnTUFNQUFBQUFZQVdCR1FBQUFBQUFLd2pNQUFBQUFBQllZYkJZTEJaYkZ3RUFBQUFBUUdIRENETUFBQUFBQUZZUW1BRUFBQUFBc0lMQURBQUFBQUNBRlFSbUFBQUFBQUNzc0xkMUFRQUFGSFdiTjIvV2loVXI5TkZISDhuZTNsN3A2ZWxhc1dLRndzTENGQklTSXFNeDY3OXZKeWNuS3lFaElkZjNLVmFzbU96czdQS3FiQUFBSG5rRVpnQUFick5telJyTm5UdjN2dnA2ZVhscHc0WU5tWjhqSWlMVXExZXZPN2FmUFh1MmloVXJwc09IRCt2SEgzK1VwNmVuUWtKQ2RQcjBhWFhzMkZHSmlZbHljM1BMMG1mdDJyV2FNMmRPcm10YnMyYU5LbFNva090K0FBQVVWYnhXQ2dDQTIvenh4eC9hdlh0M3J2dDk5OTEzaW8yTlZXaG9hT2F4YTlldTZiZmZmc3ZXZHVYS2xRb1BEOWRubjMwbVgxOWY5ZW5UUjBlUEhsVnFhcXI4L2YwMWJOZ3crZm41S1NZbVJ0SFIwYXBWcTFabTM3aTRPRVZIUitlNHJnTUhEbWp1M0xrRVpnQUFjb2tSWmdBQWJ1UHI2eXRmWDk5Yzl6dDQ4S0JpWTJPekhEdHg0b1JDUTBNMWFkSWtPVGc0U0pKMjdkcWxRNGNPcVUrZlBwbjNDUWdJVU4rK2ZkV3FWU3ZObXpkUFpyTlpxMWV2MW9JRkMyUXltYlIyN1ZxWlRDWkpOMGF4dmJ5OGNselh4WXNYYy8wc0FBQ0F3QXdBZ0ZYSGp4L1g5ZXZYVmE5ZXZRZTZqc2xrMG80ZE96UjA2RkRObXpkUGtaR1JHamR1bkdyWHJxMysvZnRudHF0WHI1NTY5T2loVmF0VzZhT1BQbEpvYUtnaUlpTFV1SEZqalJ3NU1qTXNTMUpDUW9MYXRXdVg0eHJNWnZNRFBRTUFBRVVWZ1JrQUFDc1dMRmlnSTBlT1pKbGVmVCtxVjYrdUR6NzRRQU1IRGxULy92MTE5dXhadWJ1N3ExdTNidG1tZmZ2Nysydjc5dTFhdkhpeHZMeThGQklTb3ViTm0yZTdwc2xrMHZ6NTgzTmNRM2g0dUpZc1dmSkF6d0VBUUZGRVlBWUFJSjlWcjE1ZDNicDEwL0xseTFXMWFsVUZCUVdwWDc5K1Z0dU9HalZLNjlldjEvNzkrL1h0dDkrcVdyVnFLbE9tVEpZMjl2YjJldXFwcDNKOC85VFUxQWVxSHdDQW9vckFEQURBSGFTa3BHamx5cFU1Ymg4WkdabnQyTVdMRnpWLy9uejkvUFBQYXQ2OHVZS0RnK1hxNnFvZE8zYmM4VHJQUC8rOEZpNWNxRldyVm1uNzl1M3k5L2RYaHc0ZDVPZm5wNU1uVCtiNk9TSWlJaVJKTzNmdVZJa1NKU1JKTFZ1MnpGeFREUUFBckdPWGJBQUFySGozM1hlMWE5ZXVMR3VIN3lVMU5WWHU3dTZaMDdpUEhqMnF2bjM3U3BMNjlPbWpLbFdxeUdBdzVQaDZLU2twV3JkdW5mYnMyYU9nb0NCRlIwZnI0NDgvdm11ZjVPUmsyZHZieTk3Kzd2OG12bUhEaGx4dEhBWUFRRkhFQ0RNQUFIZmc2ZW1acXpYTUV5ZE9WSGg0ZU9ablgxOWZkZTdjV1QxNjlKREpaRks3ZHUzazRPQWdPenU3ZTE0ck9UbFpBUUVCV3JKa2ljNmVQYXZ5NWN0TGt0NSsrMjBkUG54WVNVbEphdGl3WWJaK2JkdTJWYTFhdFJRU0VwTGx1TVZpMFk0ZE85U3NXYk1jUHc4QUFFVWRnUmtBZ0R3eWJkcTBMSitOUnFOR2pod3BTWXFKaVpFa1RabzBTZTNidDcvbnRSbzBhSkQ1ODgyd2ZOUEhIMytzME5CUWRlalFRWUdCZ2RsR2lyZHQyNlo5Ky9abFh1UFNwVXVhTkdtUzl1N2RxNkNnSUhYcTFDbjNEd2NBUUJGa3RIVUJBQUE4YXVMaTR2TDErck5uejFaZ1lLQTJiZHFrcmwyN1p0dHRXNUltVEppZ1M1Y3VhYzJhTmVyV3JadkN3c0lVRUJDUW83QU9BQUJ1WUlRWkFJQThGaElTb3YzNzkrdXJyNzdLdGdZNklpSkN6czdPRDNSOW85R29uajE3cWxXclZscTBhSkdxVmF1bThQQndPVGs1U1pMYXQyK3ZJMGVPcUV1WExrcEtTbEtIRGgwMGVQQmdlWHQ3UDlCOUFRQW9hZ2pNQUFEa3NiTm56K3JhdFd0V053ejcrdXV2dFhyMTZqeTVUMXhjbkh4OGZQVEdHMjhvS2lwS3ZYcjFraVM1dWJscHdZSUY2dGV2bit6czdOUzBhVlBDTWdBQTk0SEFEQUNBRlVhajhiN2VYNXlSa2FHalI0K3FaczJhV1k0N096dXJSNDhlOHZIeFVVUkVoTWFQSHk4WEY1ZHMvZWZPblNzM056ZGR2MzVkZm41K1djNmxwcWJxdDk5KzA5YXRXN1YxNjFaZHVuUkpKVXFVVU92V3JmWE1NOC9JMzk5ZjY5ZXZsM1JqM2ZPbm4zNnFVYU5HYWR5NGNmcmtrMC8wNnF1djZ1bW5uODdWenQ4QUFCUmxyR0VHQU1DS1VxVktLU2twU1JzM2JsUk8zOENZbHBhbTVjdVhLeWtwS2N1bVhaTGs2dXFxRVNOR3FFV0xGZ29QRDFlZlBuMTAvdno1elBQcDZlbWFNbVdLdnZ6eVMzbDdlMnZFaUJGcTFLaFJsbXZNbXpkUGd3Y1AxcFl0VzlTNmRXc3RYYnBVUC83NG84YU9IYXRHalJwbEMvbkZpeGZYMHFWTEZSUVVwSmlZR0UyY09GRnQyclJSWUdDZ1VsSlNIdURiQVFDZ2FPQTl6QUFBV0hIdzRFRzk5ZFpic2xnc09YNFZWRXBLaWl3V2k0b1hMNjdQUC85Y3hZc1gxODZkTzdPMWk0Mk4xZnZ2djYrK2ZmdXFjdVhLa3FTRWhBVE5uajFiclZ1MzF0TlBQNTJ0VDlteVpXVXltUlFkSGExNjllckphTHp4Yjk2clY2OVdaR1NrbkoyZGRlellNVzNac2tVQkFRR1owN052clczTGxpM2FzR0dENnRXcnB6ZmZmUE4rdmhZQUFJb1VBak1BQUhjUUZoYW1uMzc2S2ZPVlVQZGliMit2eHg1N1RKMDdkMWJKa2lXVm1KaW81czJiNTBrdDNidDMxK2pSbzdNZFg3SmtpWll2WHk1SnNyT3prNysvditiTW1TTVBENDg4dVM4QUFFVVpnUmtBZ0llYzJXeFdSa2FHN096c01rZWVBUURBZ3lNd0F3QUFBQUJnQmY4TURRQUFBQUNBRlFSbUFBQnNZTisrZlhyMjJXZlZzbVZMN2R1M3o5YmxBQUFBS3dqTUFBQUFBQUJZUVdBR0FBQUFBTUFLQWpNQUFBQUFBRllRbUFFQUFBQUFzSUxBREFBQUFBQ0FGUVJtQUFBQUFBQ3NJREFEQUFBQUFHQUZnUmtBQUFBQUFDc0l6QUFBQUFBQVdFRmdCZ0FBQUFEQUNnSXpBQUFBQUFCV0VKZ0JBQUFBQUxDQ3dBd0FBQUFBZ0JVRVpnQUFBQUFBckNBd0F3QUFBQUJnQllFWkFBQUFBQUFyQ013QUFBQUFBRmhCWUFZQUFBQUF3QW9DTXdBQUFBQUFWaENZQVFBQUFBQ3dnc0FNQUFBQUFJQVZCR1lBQUFBQUFLd2dNQU1BQUFBQVlBV0JHUUFBQUFBQUt3ak1BQUFBQUFCWVFXQUdBQUFBQU1BS0FqTUFBQUFBQUZZUW1BRUFBQUFBc0lMQURBQUFBQUNBRlFSbUFBQUFBQUNzSURBREFBQUFBR0FGZ1JrQUFBQUFBQ3NJekFBQUFBQUFXRUZnQmdBQUFBREFDZ0l6QUFBQUFBQldFSmdCQUFBQUFMREMzdFlGQUFEd3FFdExTMU5LU2txV1k0bUppYkpZTEprL0p5UWtaRG52Nk9nb1IwZkhBcXNSQUFCa1o3RGMvRzBOQUFEeXhiRmp4N1I4K2ZJc3grTGk0aFFXRmlhejJheTZkZXZLeThzcnkvbmV2WHVyWnMyYUJWa21BQUM0RFlFWkFJQjhGaGNYcHpadDJ1UzR2Y2xrVW1ob3FKeWNuUEt4S2dBQWNDK3NZUVlBSUo5NWVYbXBiZHUya2lTTHhYTFgveVNwY2VQR2hHVUFBQW9CQWpNQUFBV2dmZnYyV1Q0YkRJWXMvOTNxWnJnR0FBQzJSV0FHQUtBQTFLeFpVK1hMbDg4V2ptOWxNQmhVdm54NTFhcFZxd0FyQXdBQWQwSmdCZ0NnQUxpNnVzclB6eS96ODYxYmlOejZzNStmWDdZTndBQUFnRzBRbUFFQUtBRE96czZxWDcvK1hkY20yOXZicTM3OStuSnpjeXZBeWdBQXdKMFFtQUVBS0NDMWE5ZVdwNmZuSGMrN3VycXFkdTNhZDUyMkRRQUFDZzZCR1FDQUF1THI2eXR2YisvTVFIenJ6dGdHZzBIZTN0N3k5ZlcxWllrQUFPQVdCR1lBQUFxSWc0T0RXclJvY2NmejdkcTFrNE9EUXdGV0JBQUE3b2JBREFCQUFYcisrZWZ2ZU83Wlo1OHR3RW9BQU1DOUVKZ0JBQ2hBNWN1WFY1MDZkYktzVXpZWURLcFpzNllxVktoZ2QxemJ3d0FBSUFCSlJFRlV3OG9BQU1EdENNd0FBQlN3YnQyNlpUdldzV05IRzFRQ0FBRHVoc0FNQUVBQmE5Q2dnYnk4dkdRd0dHUXdHT1RsNWFVR0RScll1aXdBQUhBYkFqTUFBQVhNMDlOVGRldld6ZnhjdDI1ZGVYdDcyN0FpQUFCZ0RZRVpBSUFDWmpLWlZMMTZkUm1OUmhrTUJsV3ZYbDF1Ym02Mkxnc0FBTnpHM3RZRkFBQlExQmlOUnZuNStjbmQzVjBaR1JtcVc3ZXU3T3pzYkYwV0FBQzREWUVaQUFBYmVPS0pKMVN5WkVrbEppYXFSbzBhdGk0SEFBQllRV0FHQUJRcUZvdEYxeEt1S3o0K1hnblhyOHVjWWJaMVNmbW1Zc1ZLU2tsSjBma0wwVHAvSWRyVzVlUUxvNTFScnE2dTh2VHdrTHViYTViWGFRRUFVTmdaTEJhTHhkWkZBQUNLdHZUMGRHM2Z1VnZiZC80ZmUvY2RIVldadUhIOG1aSmU2UkNxU0NnSkFlbUNnQUlLMGtSaEZSZFhCQnNvdW9LTElsWXNXSDRxaUtJQ0NpcDJLV0pRQklMMHBxaWdFTW9DRWtBNkthVE5KSk9aK2YwUk0wdGdFaEtZNUlMNWZzN3hISFByTTlrOVozenl2dmU5RzNYZ3owUEt6czVXWmxhV3NyT3o1WEw5ZmIrbThoeTVjcnRjOGdzSU5EcEttVEdiVFFvS0NsWllhSWlDZzROVko2cVdydTV5bFRwZTJWNytmbjVHeHdNQW9GZ1VaZ0NBWWR4dXQ5YXUvMUd2VG41VDI3YnZNRG9PeWxGTTB5WWFPK1pCWGQyNUU2UE9BSUNMRm9VWkFGRHViRGE3bGl4YnJrOCsvMUsvYlUyVTArbFVTSEN3R2pTb3B5cVZLNnRHOVdxcVc2ZTJha2RGeWNwaVdKYzBwOU9wdzBlT2F2L0JnenArNHFSU1VsSzFkMStTc3JPelpUYWIxYXBsbkFiL1k2RDZYbitkZ29LQ2pJNExBRUFoRkdZQVFMbEtUOC9RLzAxK1MzUG1MNURENFZCQVFJQjZkcjlHL2Z2MVZrelRKcXBjdVpJQ0F3S01qb2t5a0pPVG81VFVORzNidmtPTEZpZG9jY0lQeXNuSmtaK2ZuMjdzMzFkUGpIdFk0V0ZoUnNjRUFNQ0R3Z3dBS0RjNXVibDYvcVZYOWNXYytYSzVYS3BUTzBydlRubGRzVEdzRWwwUjdkNzdoNGJmTzBxSGp4eVZ5V1RTdjI2OVdZK05IYzFJTXdEZ29tRTJPZ0FBb0dKd3VWejY3TXU1K25MdTEzSzczZXAwWlh1OSsrYnJpbW5XeE9ob01FaWpocGRwMmx1VDFMVnpKMG5TNTNQbTZjT1BQeGQveXdjQVhDd1lZUVlBbEl0dnZsMmtwNTU5VVhsNWVScHk2ODI2ZTlqdHFsbWp1dEd4Y0JFNGV1eTRabi8ycFQ2Yy9ha3NGb3VlZitaeDNkaS9yOUd4QUFDZ01BTUF5dDd2MnhKMTM3Ly9vNlBIam12RVhjTTA1c0g3NU1jcmhYQ2F2THc4dmZiR1ZMMzN3V3hGUmtSbzlzeDNGZHVNcWZvQUFHTXhKUnNBVUtaT3BhZHI2clQzZE9Ub01UVnAzRWhEQmcraUxPTXNWcXRWUXdiL1F5MmF4eW8xTFUxdnZqMWR5U2twUnNjQ0FGUndGR1lBUUpuNjd2c2xXclZtbllJQ0EvWGt1TEdxVTd1MjBaRndrYXBYdDQ0ZSs4OW9CUVVGYXRXYWRmcm0yMFZHUndJQVZIQVVaZ0JBbWJIWjdYcjl6WGZrY09ScHhOM0QxYkZETzZNajRTTFh2bDFyUFRScXBISWREcjB6Zlpac2RydlJrUUFBRlJpRkdRQlFKdHh1dDk3LzRHT2xwcWFwYnAzYXVxSHY5VEtaVEViSHdrWE9aRExweHY1OVZMZE9iYVdrcHVyZEdiTllOUnNBWUJnS013Q2dUUHlSdEY5ZngzOHJzOW1zZnIxN0thcFdUYU1qNFJKUnVWSWw5ZWwxblN4bXMrWi9zMUJKK3c4WUhRa0FVRUZSbUFFQVpXTHR1ZzA2ZlBpSXdzUERkSDNQSGl6MGhSS3pXQ3k2dm1jUFZhdFdWY2RQbk5UcXRldU5qZ1FBcUtBb3pBQUFuN1BiN2RyOCt6YmxPaHhxMTZhMW1zYzBZem8yU3N4a01pa3VOa1lkMnJWVlhsNmVmdHVhcUt5c2JLTmpBUUFxSUFvekFNRG5Nakt6dEhuTGI1S2tmOTE2TTJVWnBXWTJtelhveHY2U3BOOSszNmFVMUZTREV3RUFLaUlLTXdEQTUzYnMycVUvRHgxV2VIaTRybXpmMXVnNHVFUjFhTmRHa1pHUjJuL3dvSGJ1K3EvUmNRQUFGUkNGR1FEZ2MxL05YU0MzMjYzK3ZYdng3RExPbTUrZm4yN29lNzFjTHBlK2p2L082RGdBZ0FxSXdnd0E4S21zckd5dFhMTldrdFQ5bWk0R3A4R2xybGVQN3BLa3RlczNLanViNTVnQkFPV0x3Z3dBOEtrL2twS1VuVzFUUkhpNDZ0U3ViWFFjWE9McTE2K3JzTEJRWldabGFmZWVQNHlPQXdDb1lDak1BQUNmMnJscnR5UXBLcXFtZ29PRERFNVQ5bWJPbkttbFM1ZVcrWDJPSHo5ZTV2ZVFwQU1IRGlnNU9ibkV4eTlac2tSNzl1d3BzenlCQVFHS3Fwbi9EdS90TzNlVzJYMEFBUERHYW5RQUFNRGZ5ODcvNWhmbTJyVnFLVGc0K0lLdnQzcjFhbVZtWnBiNnZGYXRXcWxXclZvWGZQOXpTVWhJVUt0V3JkU3paODh5dThkamp6Mm1YMzc1UlhQbXpGRmtaR1N4eHlZbUptci8vdjBsdW03Mzd0MFZHQmhZYU52dHQ5K3VQbjM2YU55NGNTVzZ4dU9QUDY1Nzc3MVhqUm8xS3RIeHBlVWY0Sy9hVWJXMGEvY2VKZTdZVlNiM0FBQ2dLQlJtQUlCUGJVdmNMa21xWFR0S0lUNFlZWDdqalRkS1hBQlA5K0tMTHhZcXpKbVptZXJXcmR0NTUzanl5U2MxWU1DQUVoMTcvZlhYS3lNajQ1ekhyVml4UXY3Ky91YzhidENnUVVwSVNOREVpUlAxNnF1dkZudnN0OTkrcTYrKytxcEVPZHUwYVhOV1lUN1Q5dTNiNVhRNml6M20yTEZqMnJwMWE1SDdxMWV2cmhvMWFwUW8wNWtDL1AxVnUzYVVKR256YjcrZjF6VUFBRGhmRkdZQWdNK2taMlFvN2RRcG1jMW0xYXBSdlVSbHNDVDY5dTJycDU5K3VrVEhIajE2MUd1eDlmZjMxNE1QUG5qZUdXSmlZa3A4ck0xbVU2ZE9uWFR0dGRkNjNiOXg0MGJGeDhmTDdYWjd0aTFmdmx5N2QrOHU4cHExYXRWU2FtcXFwaytmN25WL3RXclZOSERnUU4xMjIyMkZScnZIakJtanhvMGI2Nzc3N2p2ckhLdlZxb2NlZWtqRGhnMVRxMWF0dkY3M3Z2dnVPK2NJL3pmZmZLTnZ2dm1teVAzMzNudXZSb3dZVWV3MWl1TG41NmRhTmFyTGJEWXJMZTJVTWpJekZSWWFlbDdYQWdDZ3RDak1BQUNmeWN6TWtzUGhrTVZpVVZoNG1NK3U2M2E3enpuS1dTQXZMOC9yZG45L2Z3MGRPdFFuZVRadjNxeTB0RFJKK1NQWGh3NGQwb29WS3lUOXIxZzNhdFJJdlhyMThucCtXbHFhNHVQakMyMWJ2bnk1dnYvKysySkhmRk5UVTdWanh3NnYrNW8xYTZhQkF3ZXFUcDA2cWxPbmppUnA2OWF0eXNqSVVMOSsvYndXNHBNblQycnQyclhxMDZkUGtmZjgrdXV2NVhLNWl0emZxMWN2L2V0Zi85THR0OTllNURFWE9qVS9MRHhjZm41K3luTTZsWm1aUldFR0FKUWJDak1Bd0dkeWMzUGxkTHBrTnBzVTRCL2dzK3N1V3JSSWl4WXQ4dG4xTHRUMDZkTzFaY3NXU1pMRDRkQ3hZOGYwMDA4L1NaSW1USmh3M3RmMTgvUFR1blhyZkpKUnlsK1F5MnExNnBwcnJqbnZhMVNxVkVtNXVibkZIdVB2NzYrd01POS9JTEZZTExKYUwrdy9Od0lEL0dXeG1PVnl1WlNUazNOQjF3SUFvRFFvekFBQW44bkp6WlhMNVpiWlpGWmdnTzhLYzhlT0hUVnMyTEFTSFp1Y25LekhIMy9jWi9mMlp0cTBhWktrN094czllalJRemZlZUdPaFJiSmVldWtsbjk3djRNR0RTa2hJME5DaFF3dVZ6NHlNRE5udGRsV3JWdTJzYyt4MnU3Nzk5bHRaclZZOSt1aWpaKzEvN2JYWFNuVHZ2WHYzYXZEZ3djVWVNMnZXTE0yYU5jdnJ2dTdkdTUvenVldHpDUWdJa01Wc2tkdmxWbTZ1NDRLdUJRQkFhVkNZQVFBK1k3ZmI1WFRteVd3Mkt5RFFkNFc1U3BVcWF0dTJiWW1PUFh6NDhGbmIxcTVkcS9UMGRKOWt1ZmJhYXozUFpxOWJ0NjdJMGRkWnMyWnA5dXpaWHZjVk5XMWN5aCt4L3Z6enoxVy9mbjFkZmZYVmtxUXRXN2JvN2JmZlZ0dTJiZFdpUlF2UHNVdVhMdFdMTDc2bzExNTc3YXdGelJZdVhLaU1qQXhkZmZYVmhhWkU3OXk1VS92MjdTdjAvSFJ4b3FLaTlOWmJieFc1LzhFSEgxVHYzcjJMbk5aZHBVcVZFdDJuT0lFQmdiSllMUGtqekxtTU1BTUF5ZytGR1FEZ003bTVEam1kTHBuTVpnWDRjSVQ1KysrLzE3Smx5ODc3L0tsVHB4YTdvRlpwZE9yVXlWT1lDeGE2Y3JsYzJyeDVjNkhuaEx0MzcxN2txNmJXclZ1bnI3LysydXMrcTlXcVR6LzlWTkhSMFo3QzNMSmxTMG5TcGsyYkNoWG1uMzc2U1NhVHliTy9nTVBoME1jZmY2eVltQmhObWpTcDBMNzc3cnRQRG9kRFlXRmhKWnJlSEJ3Y3JFNmRPaFY3VE4yNmRjOTV6SVVJK0d0S2RwN1RlYzdwNFFBQStCS0ZHUURnTXlhVFpES1o4bjhvNFFobVNjVEV4S2hmdjM0bE92YlVxVk42NTUxM0NtMmJPWE5tc1F0WFNkTDQ4ZU8xYytmT0lvdHNnZEMvRnB4S1NrclNoZzBiRkJnWXFMVnIxMnIrL1BtYU9IR2lweVEzYU5DZ3lOZFlIVDkrM090MnM5a3NrOG1rVHAwNmFkR2lSY3JNekZSb2FLanExYXVueU1oSWJkcTBTWGZkZFplay9JWFFmdjc1WjhYR3hxcHk1Y3FGcmpObnpod2RPblJJNDhlUEw3VGRicmRyOCtiTnV1R0dHNHI5akFXbVRadW1qei8rK0p6SEZUZWFYcUNrcjlEeUp2Ly9VL24vdnlycHlEZ0FBTDVBWVFZQStFeGdZS0FzRnJQY1BseWM2YW1ubmxKRVJJUWFObXdvU1hyNzdiZVZtWm5wZVdaNDQ4YU5tamx6cGw1NzdUVkZSRVFvSnlkSHpaczM5eHd2U1NFaElZV3VtWkNRb0M1ZHVoUmFrZHBpc2Noa01ua1dyM0s1WEZxM2JwMjZkT25pTmRmMDZkTVZGeGNudTkydVZxMWF5ZTEyNjhrbm41VFpiRDZ2ejJtejJSUVVsUC9lNnE1ZHV5bytQbDVyMXF4Ujc5NjlKVWt0V3JUUVR6LzlKS2ZUS1l2Rm9zVEVSS1dscGVtZi8veG5vZXVrcEtUby9mZmZWOHVXTGVWME9qVmx5aFQ5KzkvL2xzbGswZzgvL0NDSHc2SHJyNysrUkptNmRldW1ldlhxZWQyM2ZmdDJmZjc1NTVLa3l5Njc3Sndya0YvSXdsLzJuQnc1blU2WlRXWUZCVjc0dTcwQkFDaXA4L3RXQndEQWk4Q0FBTSt6cG5ZZkZPWlhYbmxGMzMzM1hhSHl1M2Z2WHUzYXRjdnpjMHBLaW43OTlWYzVIUG1MUVFVRUJDZ3lNbExEaHcvWGI3LzlkdFkxTjIvZXJNY2VlMHp2dnZ0dXNmZWVPM2V1Um84ZXJRVUxGcHkxNy9mZmY5ZlNwVXMxWk1nUXo3WkhIMzFVdlhyMVVrUkVoS1Q4NTVSemNuSzgvdVB0RlZsWldWbWUwZXNPSFRySWFyVnE3ZHExbnYxTm1qU1IzVzdYdm4zN0pNbXo3OHdWc0Y5ODhVVmxaV1ZwL1BqeE9uRGdnR2JQbnExeDQ4WXBKeWRISDM3NG9SbzBhRkRrTzVmUDFLUkpFL1hwMCtlc2Y2S2pvL1hkZDk4cExpNU80OGFOMDk2OWV4VVRFMVBvbUJZdFdtanAwcVZxMkxDaCt2VHBjOTUvU0pBS25vMTN5bXcyS2RDSHo4WURBSEF1akRBREFId200TFRDbkdPLzhNSmN2WHAxVFowNlZlM2J0eS95ZWVBenVWd3VUWnc0VVptWm1aNzNFUmR3T3AxNjVaVlhGQmtaNlpuYVhKUkJnd1lwSVNGQnI3enlpbUppWXRTNGNXUFB2b2tUSjZwUm8wYnEwYU9IWjNWb3M5bXM1NTkvM25OTWNTdEhlNU9lbnU0WjNRNE9EbGJ6NXMyMWNlTkd1ZDF1bVV3bU5XclVTRkwreUc2alJvMjBkdTFhMWFsVHg3Tzk0QnJyMXEzVC9mZmZyK2pvYUVWSFJ5c2lJa0xQUHZ1c2JyMzFWaDA0Y0VEUFBmZmMvNmJObjRmMTY5ZHIvUGp4cWwyN3R0NTQ0dzJGaG9icXE2KyswZ3N2dktCcDA2Yko1WExwczg4KzAzdnZ2U2UzMjYwMmJkcW9hZE9tNTMwL1NiTGJjK1IwT1dXMkJQcjAyWGdBQU02Rndnd0E4Sm5Bd0VDWnpXYTUzTDRaWVI0NmRLaFdyRmloRjE1NFFTMWF0RkRObWpYUGVjNFhYM3loeE1SRVBmMzAwMmV0MER4djNqenQzcjFienovL3ZNTER3NHU5anNWaTBVc3Z2YVFoUTRib2tVY2UwYWVmZnVvWkFXN1FvSUdHREJraWk4VlM1UGtEQmd6UVRUZmQ1SFhmc21YTDlNa25uM2grZHJsYzJyOS9mNkZubnR1MmJhc3RXN1pvNTg2ZGF0YXNXYUhDM0w1OWUrM1lzVU4zM0hGSG9ldUdoNGZyaVNlZUtMUmlkZCsrZlpXWGw2Zm5ubnRPelpzMzkwenhMcTJjbkJ6Tm5EbFRzMmJOa3R2dDl2emhRY3FmTm4vMzNYZHIzTGh4MnJsenAxSlNValJvMENBTkd6Wk1WYXRXUGEvN25lNS9VN0pOQ2dvS1BQY0pBQUQ0Q0ZPeUFRQStFeFlhSW44L1ArWGxPWldla1hIQjE3TllMSHI2NmFlVms1TlRhUFMyS0gvODhZZmVldXN0ZGVyVVNRTUdEQ2kwNzg4Ly85U2JiNzZwOXUzYkYva0twRE5WclZwVkV5ZE8xS0ZEaHpSaHdnVFA5aWVlZU9Lc2xhblBWS05HRGNYRnhYbjlKeW9xcXRDeEJ3OGVsTjF1VjVNbVRUemIyclZySjBuYXNHR0RKS2xldlhwNi9mWFhOV3JVS0MxZnZseVNkTjExMTUxMTMzNzkraFdhL3V4d09MUnc0VUlGQkFTYzlZeTEyV3hXWUdEZ09aOHZYck5talc2NTVSYk5talZMclZ1M2xxUkNDM2kxYk5sU1k4YU0wY3FWSzVXYm02dTVjK2RxN05peFBpbkxrcFNabVNtSEkwOVdxMVZob1dFK3VTWUFBQ1ZCWVFZQStFeGdZS0NpYXRXVTIrM1c4ZU1uZlBJS29FYU5HdW0yMjI1VGFtcnFPZCtsdkdmUEhrVkdSdXFaWjU0cHREMHZMMDlQUFBHRUxCWkxvZUpiRXUzYXRmT01kQmVzQkgydTBlblNXcjE2dFNRcExpN09zNjFGaXhaNjdiWFhQTTlKbTgxbVhYUE5OUW9MQzlQaXhZdFZ0MjVkTld2V3JOanIydTEyUGZ6d3c5cThlYk9lZU9JSlJVZEhGOXBmdVhKbHJWdTNUajE2OVBCNi9vWU5HM1RycmJkcTlPalJzbHF0K3VDREQzVDc3YmVmZFp6YjdWYjc5dTAxYXRRb3BhU2thTXlZTVZxL2ZuMnBmZ2RGY2VUbDZlaXg0M0s1WEtwVE8wcisvbjQrdVM0QUFDWEJsR3dBZ0U4MWE5WkVLMWF2MWFFalI1VnRzNTMzcTRST04yTEVDSTBjT2ZLYzErclpzNmV1dWVhYXM0NmJQWHUydG0zYnBoZGVlRUUxYXRUd2VtNWFXbHFSQzFQZGYvLzkyclJwazFhdlhxM2JicnV0MktuWUJleDJ1OUxTMHJ6dXM5bHNoWDcrOXR0dlZhZE9uVUtqMXY3Ky9sNWZTN1YvLzM0bEppWnE1TWlSeGQ3LytQSGpldlRSUjdWMTYxYU5IajFhZmZ2MlBXZG1oOE1odTkzdStYeGhZV0hLeU1qUTQ0OC9yZ0VEQnNocXRXck5taldlNHc4Y09LREZpeGRyNGNLRmlvaUkwQ2VmZktMTExydE1MN3p3Z2g1ODhFRTFiTmhRdlh2M1Z0dTJiUlVURTNOZUsyWG41dVRxME9FamtxUzQySmhTbnc4QXdJV2dNQU1BZktycFg0dGpIVGx5Vkxac215TC9Xalc2Tkp4T1o1SHZRejU4K0xCc05wdm16cDByU1VwTVRKUWtmZmZkZDJlOVBrcktYK2w1NE1DQkNnd01MUFQ4N2l1dnZLS2pSNDhxTkRSVXFhbXAyclp0bTlxMGFlUDFubGFyVlcrOTlaYkN3OE5Mdk5yejdObXp6L2x1WWttYVAzKys5dXpabzFHalJ1blFvVVA2eHovK1VlenhCZThoZnYvOTl6Vno1c3hDK3padTNDaEordUdISC9UU1N5OHBQVDFkanovK3VBWU5HbFRrOVo1OTlsbEpVbEJRa0hidjNxMjh2RHpQWW1uTm16Zlh3b1VMQzMzbUF3Y09TTXIvSTBKU1VwSWtxVldyVnJyNTVwc2w1YitLcWwyN2RwbzllN2Jtelp1bnQ5OStXMDJiTnRWSEgzMTB6dCtGTnptNXVUcHk5S2drS1RhbStCRjFBQUI4amNJTUFQQ3BwazN5cC8wZVBucFVXV2VNcEphVTArblU1TW1UaXozbTlQMkJnWUdhTVdPRzErTnV2LzEyalJ3NXN0QXJvS1Q4VWQ2Q3FkQldxMVhObWpYVDJMRmppN3hmd1FKWFovTDM5L2M2Y25yVFRUZHA0TUNCWHM5SlNFandsT24xNjllclRwMDZHakpraUJ3T2gwYU1HRkZraHBKSVMwdlRwRW1URkJBUW9HblRwbm1lT1M3S29VT0g5TXN2djBpUy9QejgxS2xUSi9YdjM5K3ovOHcvRUJ6OXE3eGFMQlk5OE1BRDZ0Mjc5MW1Mc1lXR2h1cisrKy9YdmZmZXExOS8vVlZSVVZIbi9SN21uSndjSFRsU1VKZ3ZiTFZ0QUFCS3krUXUrRk0xQUFBKzRIRGtxVjJYN2twUHo5RGJiN3lxM2oydk5UclNSUzB6TTFNSERoeFFUSXp2cGhzZlAzNWN3Y0hCbmxXOVM2TGc5Vlhua3AyZHJXM2J0cWw5Ky9ZWEVySEVWcXhlcTd0R1Bxanc4REQ5dW43bEJiM1BHUUNBMHVKYkJ3RGdVMzUrVm5YcjJrV1N0RGpoQjRQVFhQeENRME45V3BhbC9QZFhsNllzU3lyeHU1bURnNFBMclN4TDBzTHZGa3VTcnU3Y2liSU1BQ2gzZlBNQUFIeHUwSTM5WlRLWnRDUmh1VTlXeWtiRlpMZm42THZGU3lWSi9mcGNiM0FhQUVCRlJHRUdBUGhjMDhiUmlxcFZVN201dVVyNFlhWFJjWENKV3JGcWpSd09oMnBIUmFseG84dU5qZ01BcUlBb3pBQUFud3NKQ1ZiTHVGaEowbGZ6djViVDZUUTRFUzQxVHFkVDMzeTNTSkxVc2tXc0tsWHl2dWdhQUFCbGljSU1BUEM1b0tBZ3RXamVYQmFMUmI5djI2N2Z0eVVhSFFtWG1DMi9iOVdXMzdiSmJEWXJMaVpHNFdGaFJrY0NBRlJBRkdZQVFKbm8zT2xLMWFwWlErbnBHVnE2YkFYUE1xUEU4dkx5dEdUWkNwMU1UbGJseXBYVXRVc25veU1CQUNvb0NqTUFvRXcwYlJLdHZ0ZjNsTnZ0MXBKbHkzWGs2REdqSStFU2taS2FxaVVKUDhqbGNxbmY5VDNWSkxxUjBaRUFBQlVVaFJrQVVDYk1ack5HamJoYndVRkJTdHAvUUl1WDhvb3BsTXlpeFFrNitPY2hoUVFINitGL2orSjFVZ0FBdy9BTkJBQW9NNkdoSVJyejcvdGt0VnIxNWp2VHRmR25uNDJPaEl2Y1R6Ly9xbGZmbUNxcjFhcFJJKzlXYUdpSTBaRUFBQlVZaFJrQVVLWUczdEJmSFR1MGs4MXUxNFNKcjJoZjBuNmpJK0VpOWNlK0pMMzRmNi9MWnJPcFk0ZDJHamlnbjlHUkFBQVZISVVaQUZDbUtsV0sxSVAzM2F2cTFhcnB2N3YzNkwwUFpzdG1zeGtkQ3hlWjNOeGN2Zi9oeC9wOTIzWkZSSVRyMy9lUFVQVnExWXlPQlFDbzRDak1BSUF5MTdiMUZScDV6M0Q1K2ZscDNvSjR2ZkgyTkNVbnB4Z2RDeGVKbEpSVXZmbk9kTTFiRUM4L3ExWDMzbm1IMnJScWFYUXNBQUJrbVRCaHdnU2pRd0FBL3Y1aW16VlZWclpOUC8reVdadTMvSzZrQXdmVk1xNjVJc0xEalk0R0ErMC9jRkF2di9hR1B2dHlycHhPbDI2NzlXYU5mbUNrTEJhTDBkRUFBSkRKN1hhN2pRNEJBS2dZTWpJejllU3pFL1h0b2lXUzI2Mk9WN2JYcEZjbXFucTFxa1pIZ3dGUzA5STA4c0dIOWZPdld5UkovZnRjcjJlZWVGU1ZJaU1OVGdZQVFENEtNd0NnWEdWa1p1cU5xZE0wYjBHODB0TXpWSzFhVmQxODB3RDF1cTY3TG10UVg2RWhySXI4ZDVhZG5hMDlmK3pUc3VXcjlOVzhCVHArNG9UQ3drSjFZLysrZW5UTXZ4VVNFbXgwUkFBQVBDak1BSUJ5NTNRNnRYTE5PbjN5K1ZmYXNQRW41VG9jcWxhMWl1S2F4NmgyVkpTcVZxbWlLcFVycVZLbFNGbk1UTTI5bERsZFRxV2xuZExKNUdRbHA2VHE4SkVqMnZMYk5wMU1UcGJWYWxXWFRsZnFsa0UzNmRydVZ6TU5Hd0J3MGFFd0F3QU1rNU9UbzkrMkp1clZOOTdTTDM5Tnl6V1pKTFBKTEpQWkxMT1p0U24vRHR3dWwxd3VsMXh1dHdyK3MrT0tGbkY2Yk94b3RZeUxWVUJBZ01FSkFRRHdqc0lNQURCY1hsNmVscTFZcGJsZnh5c2xOVlU1T2JuS3ljbFJibTZ1L3E3ZlVtNjNXM0s3NUpaa01wbGxNcG1NamxRbVRDYkozOTlmQVFFQjh2ZjNVMlJFaEc2OWVhQzZkZTBpZjM4L28rTUJBRkFzQ2pNQTRLS1NrWm1wakl4TVpXVmxLVHZiSnBmTFpYU2tNckYvZjVLK1diQkFlWGw1R3ZTUGY2aCsvUVpHUnlvVEpyTlpJY0hCQ2cwTlVVaElzTUxEd295T0JBQkFpVm1ORGdBQXdPbkNRa01WRmhwcWRJd3k1M0k2ZE9qUW44ckp5VkhkT3JYVjZvb1dSa2NDQUFCbjRPRXdBQUFBQUFDOG9EQURBQUFBQU9BRmhSa0FBQUFBQUM4b3pBQUFBQUFBZUVGaEJnQUFBQURBQ3dvekFBQUFBQUJlVUpnQkFBQUFBUENDd2d3QUFBQUFnQmNVWmdBQUFBQUF2S0F3QXdBQUFBRGdCWVVaQUFBQUFBQXZLTXdBQUFBQUFIaEJZUVlBQUFBQXdBc0tNd0FBQUFBQVhsQ1lBUUFBQUFEd2dzSU1BQUFBQUlBWEZHWUFBQUFBQUx5Z01BTUFBQUFBNEFXRkdRQUFBQUFBTHlqTUFBQUFBQUI0UVdFR0FBQUFBTUFMQ2pNQUFBQUFBRjVRbUFFQUFBQUE4SUxDREFBQUFBQ0FGeWEzMiswMk9nUUFBSDluR3paczBBTVBQRkNxY3laUG5xeXVYYnVXVVNJQUFGQVNqREFEQUZER1dyZHVyZXJWcTVmNCtHclZxcWxEaHc1bG1BZ0FBSlFFaFJrQWdESVdFQkNnQVFNR1NKS0ttOWhWc0s5Mzc5NEtDQWdvbDJ3QUFLQm9GR1lBQU1yQk5kZGNJMzkvZjVsTUpxK2wyZTEyeTJReXlkL2ZYMTI2ZERFZ0lRQUFPQk9GR1FDQWNoQVZGYVVtVFpxYzg3Z21UWnFvYnQyNjVaQUlBQUNjQzRVWkFJQnlFQndjckxpNHVDTDNtMHdtU1ZKY1hKd2lJeVBMS3hZQUFDZ0doUmtBZ0hKZ3RWclZxRkVqQlFVRlNTcjhMTFBiN1piYjdWWkFRSUNhTm0wcVB6OC9vMklDQUlEVFVKZ0JBQ2duTFZ1MlZPWEtsWXZjSHhJU290alkySEpNQkFBQWlrTmhCZ0NnbkRSbzBFRDE2dFh6VEw4dUdGbVc4cWRrMTZsVFJ3MGFOREF5SWdBQU9BMkZHUUNBY3RTL2YvOGk5dzBhTktnY2t3QUFnSE9oTUFNQVVJNjZkT21pOFBEd1F0dE1KcFBDdzhQVnJWczNnMUlCQUFCdktNd0FBSlNqNE9CZ1hYdnR0WjVwMlFXdXZ2cHFoWVNFR0pRS0FBQjRRMkVHQUtDYzllL2ZYMWFyMWZPejFXcFZyMTY5REV3RUFBQzhvVEFEQUZETzZ0U3BvNmlvS0psTUpwbE1KdFdyVjQvRnZnQUF1QWhSbUFFQUtHZkJ3Y0dLaVlueC9OeTRjV09GaFlVWm1BZ0FBSGhEWVFZQW9Kd0ZCZ2FxU1pNbXNscXRNcHZOYXRLa2lVSkRRNDJPQlFBQXptQTk5eUVBQU1EWFdyVnFwVXFWS2lrbkowZXRXclV5T2c0QUFQQ0N3Z3dBZ0FIaTR1SlV2MzU5WldabUtpNHV6dWc0QUFEQUN3b3pBT0NpNG5hN2RUSTVSU2RPbmxSS1NxcWNUcWZSa2NwTTNmcVh5ZUZ3YU5XYWRVWkhLVE1XaTBXVktsVlM5V3BWVmFWeUpabk5QQTBHQUxoMG1OeHV0OXZvRUFDQWlpMDMxNkg1M3l6VTEvSGZhdWQvOThqdGNzbnBjc3JsY291dnFVdWJ5V1NTMld5V3hXeVd5V3hXNDhzYjZ1WkJOMnBBdjk0S0NBZ3dPaDRBQU1XaU1BTUFESkhyY0dqZnZpU3RXYmRSbjgrWnAzMUorejM3L1B6OEZCSWNyT0RnSUpsTUpnTlQ0a0s1M1c1bDIyekt5c3FXdytId2JHOVFyNjV1dldXUXJ1bHlsZXJWcTZ0QXlqTUE0Q0pFWVFZQWxMdmtsRlQ5MzZRM3RYN2pqenA4NUtqY2JyZXFWNnVxYmxkM1VYU2p5MVdqZWpWRlJrUW9JanljS2J5WE9KZkxwZlNNREtXbXBlbkVpWlBhODhjK0pmeXdVaWRPbnBUSlpGSlVyWnE2c24wN1BUYjJJVldwWE5ub3VBQUFGRUpoQmdDVXE1UEpLWHBnektQYTlNdXZjcnZkQ2c0TzBoMURidFh0dHcxVzVjcVZaYlZZS01sL1V5NlhTMDZuVXllVFUvVDVWL00wYS9hbnlzN09sc2xrVWx4c2pHWk9lNVBTREFDNHFGQ1lBUURsSmlVMVZlT2ZmazdMbHErUzJXeFNweXM3Nk5rbkgxT0QrdldNamdZRC9IbjRzTVkvOVp4KzNQU0xuRTZuZXZib3BnbFBqRk9OR3RXTmpnWUFnQ1FLTXdDZ25PVGw1ZW14cDU3VjEvSGZ5V3cyNjU3aFF6WDB0bHRWbzNvMW5sT3VvTnh1dDQ0ZFA2NVB2NWlqYWU5L0tMZmJyVDdYWDZmSnIweVV4V0l4T2g0QUFCUm1BRUQ1ZU8yTnFacjIvZ2NLRGdyU3hHZWZWTytlMThwcTVlMkd5UDlqeXNvMTYvVHdvMDhvMjJiVGlMdnUwQ05qL20xMExBQUF4RU5pQUlBeTVYYTd0U1JodVQ3L2FwNnNWcXZHam42QXNveENyRmFydW5YdHJJZi9mYjhDL1AzMThXZGZhZWtQSytSeXVZeU9CZ0NvNENqTUFJQXlkZnpFQ1UyZDlwNVMwOUxVc1VNNzNkQ3ZOMlVaWjdGWUxCclF2Njg2WDlWUm1WbFptdnJ1REIzODg1RFJzUUFBRlJ5RkdRQlFwdDZiTlZ1Sk8zWXFQQ3hNVTE1OVNaRVJFVVpId2tXcVVtU0VYbnZ4T1VXRWgydmI5cDJhK2VISFJrY0NBRlJ3RkdZQVFKblpsN1JmbjgvSm40cjk5UGdrVXBXakFBQWdBRWxFUVZSSEZCNGVablFrWE9UQ3drTDE0ck5QeWM5cTFid0ZDN1huajMxR1J3SUFWR0FVWmdCQW1YQTZuWm84ZFpwc05ydGFYOUZDbmErNjB1aEl1RVIwdXJLOXJtZ1pKNXZkcnRjbXY4V3p6QUFBdzFDWUFRQmxZdk52Vy9YVHBsOWtzVmpVNjdvZXFsYTFxdEdSY0lrSUR3OVR6eDdkWmJWYTllUFB2MmpMNzF1TmpnUUFxS0FvekFBQW4zTzVYRnE3ZnFPU1UxSVVWYXVtZXZYb3hydVdVV0ltazBtOXJ1dXV5eTlyb0l5TVRLMVp0MEZPcDlQb1dBQ0FDb2pDREFEd3VXeWJUVnQrM3lxbjA2aysxL2RVclZvMWpZNkVTMHp0cUZycWVXMTN1Vnd1L2I1MXU5SXpNb3lPQkFDb2dDak1BQUNmUzBzN3BWODMveWFUeWFSYkJnNWdkQm1sWmpLWk5LQi9iNWxNSnYzNjIyODZjU0xaNkVnQWdBcUl3Z3dBOExtVmE5WXBNeXRMamFNYjZiSUc5WTJPZzB0VXd3WU4xTFJKWTUwNmxhNzFHMzgwT2c0QW9BS2lNQU1BZk82cnVWOUxrdnIxN21sd0VsenFCdlRyTFVuNmV1RjNCaWNCQUZSRUZHWUFnRThkUDNGUzI3YnZrTWxrVXRlck9ob2RCNWU0N2xkM2tTUnQzYlpkSjVPWmxnMEFLRjhVWmdDQVQrM2F2VWVTVkxOR2RZV0doaHFjQnBlNjhMQXcxYWhlVFpLVXVHT1h3V2tBQUJVTmhSa0E0Rk03ZHVhWG10cTFveFFTRW56QjExdXpabzBtVFpwMHdkZVJwSlNVRkgzd3dRYzZjdVNJVDY2M1lNRUNiZHUyelNmWEttQ3oyYzdhZHZUbzBWSy9WaWtySzB0SlNVbGV6enQ1OHFUKy9QUFA4OHEzYytmTzh6cnZmUGtIK0t0MjdTaEowdFp0aWVWNmJ3QUFyRVlIQUFEOHZlemN0VnVTVkx0V0xRVUhYWGhoM3JWcmw3Ny8vbnM5L1BERG5tMkhEaDNTZi8vNzMyTFBzMWdzNnRxMWE2RnRKMDZjME5TcFV4VVRFNk5hdFdvcEx5OVBtWm1aSmM0U0dSbFo2T2MzMzN4VGd3Y1BWdlBtelQzYmtwS1NsSk9UVSt4MWF0U29jZGExQ2p6NDRJUEt5OHZUaHg5K0tFbXkyKzBhTkdpUWV2VG9vZWVlZTY3RVdUZHMyS0J4NDhicGh4OStPT3RlVTZkTzFhKy8vcXI0K1BnU1gwK1NsaTVkcXZIangrdjExMS9YTmRkY1U2cHp6MWVBZjRCcTE2cWxYemYvcHNUdE84cmxuZ0FBRktBd0F3Qjh4dUZ3YU0vZXZaS2syclZyS1Nnb3NFenVzM2J0V3YzZi8vMWZzY2Y0K2ZscDQ4YU54UjZ6WmNzV2pSZ3hva1QzTkp2TjJyUnAwem1QZSt5eHg3UnYzejVacmQ2L1l1MTJ1eDU5OUZFTkhqejRySDBwS1NuYXNtV0xicnJwSnMrMnRXdlh5bTYzNjdycnJpdFJ6cExJeThzcjlhdStEaDgrckpkZmZsbE5telpWNTg2ZEpVbkRoZzNUN3QyN3ozbnVraVZMem50NnZyKy92MnBIMVpLVVA5M2Y0WERJejgvdnZLNEZBRUJwVVpnQkFENXpLajFkMlRhN3JGYUxxbFd0S292RlVtYjNLcTdBZnZubGw1bzhlWEtKcnpWbHloUlZxMWF0eVAwclZxelF6Smt6UzN5OW0yKytXV1BIanZXNjc2cXJyaXJ5dk9YTGw4dnRkcXQzNzk2ZWJRc1dMRkJJU0lnYU4yNnNreWRQRm52ZnlNaklJb3Y2Nlp4T1o2bit0OG5LeXRKLy92TWZPWjFPdmZqaWk1NTdEQmd3UU1rbFdJakwzOSsveFBjNms4VmlWclZxVmVYbjV5ZWJ6YTVUNmVtcVdxWEtlVjhQQUlEU29EQURBSHpHYnMrUjArbVUyV3hSOEFXTUxtZG5aMnZ2WHlQVng0NGRVMTVlbnJadTNTcEpxbkllWlduRGhnMDZkT2lRamgwN0ppbi91ZWlEQnc4cUlpSkNrdFN3WVVORlJVVVZlZjcyN2RzOS8yNjMyN1ZxMVNwSmY0Mm83OW1qSlV1V3FGNjllbXJXckptay9JSjUrUERoVXVkY3NHQ0I2dFdycDlhdFcwdVM5dS9mcncwYk5raVMrdlRwYzg3enYvenlTMjNac2tWcGFXbWUzOThubjN5aXdNQkFYWGZkZFZxNWNxVW5jM3A2dXQ1Ly8vMnpyakYwNk5CQ0JkZHV0K3VoaHg3U25qMTdOSG55Wk5Xdi83LzNhcDgrRWw2V2dvT0NaTFZZNUhTNVpMY1hQOTBkQUFCZm9qQURBSHpHbmxOUW1FMEtDQWc0Nyt2czNidFh3NFlOSzdTdDRPZGJicmxGRFJvMGtOdnQxckpseTd5ZXYydFg0ZFdVNTh5WjR5bTVrdlQ1NTU5TGtoNTY2Q0ZKMHFaTm0xUzVjdVVpODV3KzdUZ2pJOFB6TExIZGJ0ZnExYXUxZnYxNkRSbzB5Rk9ZNCtQalMvMTg4STRkTzdSanh3N2RjODg5bm0zdnZmZWUvUHo4TkduU0pCMDZkRWd2di95eUhubmtFVFZwMHNUck5lclVxYU5YWG5sRkJ3OGU5RHhIdlhEaFFwbE1Kc1hHeHVxamp6NVNkbmEyOHZMeTVIYTdDeFZtbDhzbHA5T3BJVU9HZUFwelNrcUtSbzhlcmNURVJFMllNRUdkTzNkV1FrS0Ntalp0cXJwMTY1YnE4MTJJZ0lBQW1TMFd1VjB1NWVUbWx0dDlBUUNnTUFNQWZDWTNKMGN1bDB0bWsvbUNDbk96WnMzMHd3OC9TSkxHakJtamd3Y1BhdTdjdVpMeXkxTjhmTHpjYnJlZWVlWVpyK2VmK1l4dXdTcmJ1M2J0MHBBaFEvVE9PKytvUTRjTyt2bm5ueVhwbk05RG43N1NkTFZxMWJSdTNUcEpVdmZ1M1RWNDhPQkN6MEVQSGp4WU5XdldWTHQyN2J4ZTY5TlBQMVZjWE54WjJ6LysrR05KVW5Cd3NDZnI5OTkvcjF0dnZWV2RPblhTNXMyYkpVbU5HalZTcTFhdGlzejYzbnZ2U1pLV0xWdW1jZVBHNmNzdnYvUXMrclY4K1hKSjBnTVBQS0NzckN4OThNRUhudk5tejU2dEtWT215R3orM3dzMFZxMWFwUjA3ZHVpcHA1NVMvLzc5ZGV6WU1VMllNRUZkdTNiVlN5KzlWR1FHWHdzTURKREZZcGJiclhNdXFBWUFnQzlSbUFFQVBwT1RtL3ZYQ0xOWmdSZFFtSzFXcXlJakkzWHk1RWx0M2JwVmxTcFZPbXVsWjdQWjdDbXVaeXJ0TTh4ejVzd3BOQ1Y3NmRLbGlvK1AxOVNwVXlYbGp6RC8rT09QeFY0aktTbEpkOTU1WjZGdGNYRnhtakpsaXFaTW1hS3Z2dnJLczMzR2pCbHEzcnk1cGsrZkxpbC82dlhTcFVzOSs1MU9wMTU0NFFVRkJRVnArUERoSmY0Y0pXVzMyejNGdkVEQkh4aE9mN2E1Zi8vK3FsbXpwanAyN0NqcGYzOVllT2loaDNUcTFDbTUzZTRTM3pNOFBMeFFHUytOd0lBQVdjd1d1ZHd1NWVZd3dnd0FLRDhVWmdDQXp6Z2NlWEs1M0RLWlRDVmFmT3BjbGk1ZEtyZmJMWnZOcHRHalIydkNoQWxGdm83SmwwNmVQRm5vdWVYbzZHaEZSMGNYZWJ6TDVWSkdSb1pPblRxbFR6NzVSR2F6V1V1WEx2V01DanNjRG5YczJORXpCVHdoSWFIUUZQRjMzMzFYVnF0VkRvZERVdjR6MTl1M2I5ZllzV05WdFdyVlF2ZGF2MzY5MStlalc3Um9vUVlOR2hUN3VWd3VsOHhtc3pJeU1zNmFnbDVRbUU4dnRWYXIxVk9XNTgrZnI1VXJWMnJVcUZHcVdiT211bmZ2cmxPblRoVjd2OU10WExpdzJPZkVpK1BuNXllejJTeEhua09Pdkx6enVnWUFBT2VEd2d3QThCbC9mLysvcHM2NmxlZURZdlA5OTkrcmF0V3FzdHZ0T25yMHFFYU5HdVVabFhXNzNWcTBhSkhYOHhJVEU0dTk3cElsU3pScjFpejE2OWRQVXY2cTFxZkx5OHRUWGw2ZTF4V3RQL3ZzczBJTFg2MVpzMGJ4OGZFYU1HQ0FwUHh5YmJWYXRXWExsa0xuaFlTRWVKNzdyVlNwa21mN3BrMmJsSkNRb0tGRGgycjI3Tm1TcE02ZE8rdjU1NS9YOWRkZmY5YjlQLy84YzY4anRmLzV6Mys4RnVaOSsvWnB4NDRkaW82TzFuUFBQYWQ3N3JsSHljbkphdE9tVGFIanZJMHdGOWl4WTRkZWYvMTFCUVlHNnZiYmI1Y2tQZjc0NDhyMThqengwYU5IOWZiYmI2dFBuejZlc24zbVp5NHRoOE1obHp1LzdQTktLUUJBZWFJd0F3QjhKaURBWHhhTFJTNGZyR2E4YnQwNi9mZS8vOVhOTjkrc0pVdVdhT3JVcWJyampqczBmdng0ZGU3Y1dXNjNXeE1uVHBUVDZaVEQ0VkJnNFA5VzVUN3pHZWF0VzdkcTllclZubEhkYjc3NVJzMmFOZk9NNlA3blAvOVJTRWhJb1h1dldMRkNUejc1NUZtNUxCYUxwaytmcnJWcjErclVxVlBLeWNsUjkrN2QxYlJwVTBsU2p4NDlKT1dYdklKdFVuNzVMMWlrek9sMGVoYnVtak5uanFwWHI2NDc3cmpEVTVpbG9sZkZmdXV0dDlTMmJkc2lmMjlKU1VuNjlkZGZsWkNRSUVtNisrNjdaYlZhOWRKTEw2bEJnd1o2OXRsbkplbXMxMmdWTlYzNnlKRWpHajE2dE94MnUwSkRRejJGOWRwcnIvVjYvSzVkdS9UMjIyK3JXYk5tSlZyWnV5UUtGcE96V3F3WE5OVWZBSURTb2pBREFId21LRER3ZjRYNUFoWm5jcnZkZXVlZGQ5UzllM2ZQRk95cVZhdnF6VGZmVkhaMnRyWnYzKzU1aHZuZ3dZTzY2YWFiOU1ZYmIzZ1cyanA4K0xCKy92bG5IVGh3UVBYcTFkT0VDUk9VbEpUa21kNzgwa3N2cVdmUG5scTBhSkZNSnBNR0RCaFFhR1ExT1RsWmE5ZXVWYTlldmM3SzlzY2ZmK2l6eno3VEZWZGNJWDkvZncwZE9sUWpSb3pRa1NOSFBOT3VUU2FURWhNVHRYUG5UazJjT0ZHVksxZld5SkVqMWIxN2QwblM3Ny8vN2xsNXUyL2Z2dXJmdjcrQ2dvTE8rL2QxdW4vOTYxK3kyV3llWjVSZmVPRUZkZTNhVlNFaEllcmV2YnRtekppaDZkT242OE1QUDFUVnFsWFZ2MzkvU2Q0TGMxSlNrdTYvLzM3WmJEWkZSMGZyeUpFalBzbFlXdm12SzNQSjM4K2tvQXQ0WFJrQUFLVkZZUVlBK0V4Z1lLQXNack5jYnBmc09mYnp2czZtVFp1MGMrZE9QZkhFRTFxL2ZyMW4rK1dYWHk2cDhIdVI2OWF0cXk1ZHVtam16SmxxMTY2ZFhDNlgxcTFicDZsVHB5b3FLa3FmZnZxcDdyampEa1ZIUjh0c05tdklrQ0dlOXk4bkp5Y3JJaUpDTHBkTDJkblpubXZhN1hhNTNXNWxaR1I0dHBsTUpvV0dodXF5eXk3VHlwVXJaVEtaUEFWWWttclZxdVZaSkV6S1g4MzZ5aXV2Vko4K2ZmVGhoeDhXV2huNzlLblRWMTk5dFNUZnJmNDhidHc0eGNURWFOKytmUm8zYnB3NmR1eFlhUFM4b0JqWHFsVkxFeVpNMElvVksvVDAwMDk3UnVRTG5uT1dwRVdMRmlrckswdnZ2UE9PdnZqaUN3TUxzOTN6ZnUvQVFFYVlBUURsaDhJTUFQQ1pvTUJBV2F4V09aMHUyV3puWDVnYk5XcWtuajE3S2lZbXBsQmhMc3JkZDkrdFljT0c2ZDEzMzlYNjlldTFaODhlM1hMTExicnp6anRsTnB0MXd3MDNTRHI3L2N4Ly9QR0g2dFdycCsrLy85NHpWZmwwMTF4emplZmZhOWFzcWUrKys2N1FWTy9UOWUzYlYybHBhVjczalJneHd1dDV2WHIxMHROUFAzM096M2U2VmF0V0tTa3A2YXp0ZGV2V1ZZY09IVHdqeHZ2MjdmTjYvckpseXhRZEhhMVBQdmxFYjczMWxsYXVYQ21yMWVwWnBDMG5KMGU1dWJueTgvUFRvRUdEMUsxYk44LzdwWTFpczlua2REcGxzWmg5TmhJUEFFQkpVSmdCQUQ0VEZoYXFpUEF3T1oxT25UeVovRmZKT1hzUnFYT3BYTG15Smt5WVVPTGpZMk5qZGVlZGQrcjk5OTlYKy9idHRXREJBdFdvVWVPYzUrM2V2VnRYWEhHRnBQeVIxMDgrK2NUcmNYUG56ajFuY1gvNTVaY0xMWFMyYWRNbXpaZ3hRNUtVbTV1cisrNjdUNjFidHk1MHpwa3JWWmZFTjk5ODQzVUY4dTdkdTZ0RGh3N0ZucnQyN1ZydDNyMWJvMGFOa3RWcTFaZ3hZelJ5NUVnRkJRVjVuZ0hQek16VSt2WHI5ZXFycjJyeDRzVWwrajJXSlpmTHBaUEpLWEk0SElxSWlGQllhS2loZVFBQUZRdUZHUURnTTJheldZMmpHK21YemIvcDhKR2pzdG50Q2oxdE9uQnBCSlJ3Y1NlWHk2VVZLMWFvUzVjdSt1MjMzL1Q3Nzc4ck1USHhuRVh2MkxGajJyRmpoNFlQSDY2c3JDeEo4aXpFZGFZelgrM2tUY0dVYTV2TnBoa3padWlycjc3U1F3ODlwRGZlZUVQMzNIT1BacytlTGJ2ZHJydnV1cXZRQW1XbE5XblNwR0lYL1NxSzNXN1g1TW1URlJvYXFsdHV1Y1d6dldERXRtQ2Erc21USjVXVWxDU0x4YUxRaTZDYzV1VG02dERoL0tuZ01VMGJGem5DRHdCQVdmQytKQ1lBQU9lcGFlUDg5eFVmT1hwVXRteGJtZHdqS3l0TGJyZGJIMzMwa1FZTUdLQng0OFlwT1RsWlU2Wk1VWnMyYmZUSUk0L28xVmRmVlVwS1NxSHpDcDRUTnBsTVdyeDRzVUpEUTlXNWMyZWZaZnIwMDA5MTQ0MDNhdlhxMVhyLy9mZlZzMmRQU1ZLblRwMzAvdnZ2YS9YcTFicmhoaHYwM252djZjU0pFejY1YjFGY0xsZWhuMTkvL1hVbEpTVnA1TWlSWG90d3dUdVNkKzNhcGNURVJNWEV4SnpYZmRQVDB5VVZ2ZXAyYWVYbTV1ckkwV09TcEpobVRjOXhOQUFBdnNVSU13REFwMkthNW8vU0hqcDhSTmsyM3hkbXQ5dXRaY3VXZVZiUzd0T25qNFlORytaNU4vS2tTWk0wZGVwVWZmcnBwMXF3WUlHbVRKbWl2WHYzYXYvKy9kcThlYk9rL01YSlB2cm9JL1h2Mzk4emt1MXl1VHlyYkovSjVYS3BaczJha3ZLZmU5NndZWU5zTnB0T25UcWwwTkJRelpzM1Q1TW1UWklrRFJzMlRFT0hEbFZBUUlDT0hUdm11VWJCYzhOejU4N1Z6Smt6TlczYU5QWHExVXN2dnZpaVQzOC84Zkh4c3Rsc1dySmtpVXdtazBKQ1F2VDIyMjlyL3Z6NTZ0U3BrMjY5OVZhdjU5V3ZYMTgxYXRUUTVNbVRsWldWcGZ2dnY3OUU5MXUxYXBVV0xseW80T0JnQlFRRWVLYXUxNmxUeHllZkp5Y25WNGVPSEpZa3RXaCtmaVVlQUlEelJXRUdBUGhVRTg4STh6R2RURTVSL1hwMWZYcDlrOG1rVHAwNnFYYnQyaG83ZHV4WlU2K3RWcXRHang2dFhyMTZhZFdxVldyVHBvM1dyMSt2eFlzWEt5Z29TSGZkZFpjc0ZvdUNnNE4xenozM0ZMcnV1KysrNi9XZUN4Y3UxTTgvL3l3cGY4cDFRVGx1MnJTcGV2WHFKWlBKcE9Ua1pOMXl5eTJlMTJCNTQrZm5wMy8rODU4YU5HaVFFaElTUEt0Kys5S3FWYXM4QzNrTkdUSkVWcXRWaHc4ZlZ2UG16Zlh5eXk4WE9hWFpiRFpyL1BqeGV1YVpaOVMwYVZQOTR4Ly9LTkg5L1AzOXRYTGxTcm5kYmtsU2FHaW9CZzRjcUt1dXVzb25ueWM1SlVWSGp4NlhKTVVhdlBnWUFLRGlNYmtMdnVFQUFQQ1J3YmZmcVUyL2JOWTlkOTZoOFdOSCsvejZicmY3Z3A5bHpjbkpLZkZ6MG1keU9wMHltVXcrbTNic2F3VmY3UVcvbzd5OFBObnQ5b3ZpbWVUU2V1Mk5xWHBueGt5MWE5TktYMzQ4eStnNEFJQUs1dUw4cGdjQVhOSnV2S0d2SkdseHdnOW5QVXZyQzc1WStPbDh5N0lrV1N5V2k3WXNTL20vbjlOL1IxYXI5WklzeTA2blU5OSt2MFNTMUx2WGRRYW5BUUJVUkJmdnR6MEE0SkxWdWVPVkNnME4wY0dEZjJwcjRuYWo0K0FTdFczN0RoMDQrS2RDUWtMVW9WMGJvK01BQUNvZ0NqTUF3T2NpSXNMVm9ubXNKR25lMS9IaTZSK1VsdHZ0MXNKRithUExWN1NJVTdVU3ZOb0xBQUJmb3pBREFId3VKRGhZTFpySHltdzI2NGRWYTNUd3owTkdSOElsNXNEQlA3Vnk5VnFaVENhMWFCNmp5SWh3b3lNQkFDb2dDak1Bd09jc0ZvdXU3TkJPbFNJamRQejRDU1g4c0pKUlpwU1kyKzNXNG9UbG51bllIVHUwazlYS2l6MEFBT1dQd2d3QUtCTWQyN2ZURlMzajVIUTZ0V3pGU3AwNG1XeDBKRndpMHRNenRIemxLdVhsNWFsNWJGT2VYd1lBR0liQ0RBQW9FMzUrVm8xNTRENzUrL3RyODViZnRmSEhUVVpId2lYaXgwMC9hL052VytYdjc2L0h4ejRzUHo4L295TUJBQ29vQ2pNQW9NekVOR3VxUVRmMlY2N0RvUmRlZVYybjB0T05qb1NMWEZyYUtUMzE3SXZLeTh2VGdINTkxRHkybWRHUkFBQVZHSVVaQUZDbVJvMjRXOUdYTjlUSjVHUTlNT1pScGFhbEdSMEpGNm5VMURTTmZmd3BuVWhPVnZUbERUWGk3bUZHUndJQVZIQVVaZ0JBbWFwWm83cEczRDFjNGVGaCt1bm5YL1hsM0srVm01dHJkQ3hjWlBMeTh2VGwzSysxZnNOUENnb0sxSWk3aDZ0KzNUcEd4d0lBVkhBVVpnQkFtVEtielJvNG9KLzZYdDlURG9kRFU5NmVyaVhMbGhzZEN4ZVo1YXRXYThvNzAyWFB5ZEcxM2E3V3dBSDlaTEZZakk0RkFLamdURzdlOHdFQUtBYzJtMDMzUGpCRzZ6YjhLSXZGb2pFUDNLZmIvbm16SXNKNXYyNUZsbmJxbE9iTSswYi9OL2xOT1oxT3RXL2JXaDlNbjZxZ29DQ2pvd0VBUUdFR0FKU2ZnNGNPYTl5VEUvVGpUei9MYXJIb0h3TnYxQ05qSGxCa1JJVFIwV0NBek14TVBmL1NhNHBmOUwxeWN4MjZzbjA3UGZmMGVGMStXUU9qb3dFQUlJbkNEQUFvWjZscGFYcG83SGl0WGI5UmtsUzNUbTJOZm1Dayt2ZTVYbGFyMWVCMEtBOE9oME9MbGk3VHBDbnY2T0NmZjBxUzJyVnBwUmxUMzFCRUJETU9BQUFYRHdvekFLRGM1ZVRtYXVvN00vVGRrZ1FkL1BPUVhDNlhvaHRkcmtFMzlsZWp5eHNxT0NoSXdVRkJDZ3dLbE5sa01qb3VMb0RMN1piZGJsZDJ0azAybTAzNzloL1FGM1BtYTgvZVAyUXltVlMvYmgxZDE2T2JIdjczS1BuNzg3NWxBTURGaGNJTUFEQ0UwK25VM2orU3RHN2pqL3Bpem56dDNyTlhrdVRuWjFWd1VMQ0Nnb0lVRkJRb0U0WDVrdVkrclRCbjIyeHlPQnlTcE1zYlhxWWh0d3hTNTA1WDZySUc5WmxkQUFDNEtGR1lBUUNHeTNVNDlQbVhjL1hHMUdrNmxaNXVkQnlVb2VEZ1lEMzY4SU82WmRCTkNnd0lNRG9PQUFERm9qQURBQzRxeVNtcFNrMU5WV3JhS2FXbnA4dnBkQmtkcVV5Y09IRmNHemVzbDh2bFVxZXJPcXRhdGVwR1J5b1Rack5aNGVGaHFsSzVraUlpSWxTMVNtV2pJd0VBVUdMTWZ3SUFYRlNxVks2a0twVXJHUjJqelAzeXl5LzY2SU9aeXNuSjBaM0RoNmxObXpaR1J3SUFBR2N3R3gwQUFBQUFBSUNMRVlVWkFBQUFBQUF2S013QUFBQUFBSGhCWVFZQUFBQUF3QXNLTXdBQUFBQUFYbENZQVFBQUFBRHdnc0lNQUFBQUFJQVhGR1lBQUFBQUFMeWdNQU1BQUFBQTRBV0ZHUUFBQUFBQUx5ak1BQUFBQUFCNFFXRUdBQUFBQU1BTENqTUFBQUFBQUY1UW1BRUFBQUFBOElMQ0RBQUFBQUNBRnhSbUFBQUFBQUM4b0RBREFBQUFBT0FGaFJrQUFBQUFBQzhvekFBQUFBQUFlRUZoQmdBQUFBREFDd296QUFBQUFBQmVVSmdCQUFBQUFQQ0N3Z3dBQUFBQWdCY1VaZ0FBQUFBQXZEQzUzVzYzMFNFQUFQZzcyN0ZqaHhZdFdsUm8yN0ZqeDdSdTNUbzVuVTUxN2RwVk5XclVLTFMvWjgrZWlvdUxLOCtZQUFEZ0RCUm1BQURLMkpFalI5U3ZYNzlTbmJOdzRVSkZSVVdWVVNJQUFGQVNUTWtHQUtDTTFhcFZTNjFidDVZa0ZmZDM2b0o5TFZxMG9Dd0RBSEFSb0RBREFGQU9CZzRjNlBsM2I2WDU5RzJsSFkwR0FBQmxnOElNQUVBNXVPS0tLeFFaR1NtVHlWVGtNU2FUU1pHUmticmlpaXZLTVJrQUFDZ0toUmtBZ0hJUUVSR2hsaTFibnZPNGxpMWJxbXJWcXVXUUNBQUFuQXVGR1FDQWNoQVlHS2dtVFpySWJNNy82ajE5Q25iQnY1dk5ac1hHeGlvME5OU1FqQUFBb0RBS013QUE1Y0JzTnF0Smt5YkZsdUhBd0VBMWF0UklGb3VsSEpNQkFJQ2lVSmdCQUNnbkxWcTBVTFZxMVR3L3U5MXV6K2l5eVdSU2VIZzQ3MTRHQU9BaVFtRUdBS0NjVks1Y1dhMWF0U3B5NGE4MmJkcW9jdVhLNVp3S0FBQVVoY0lNQUVBNXV1R0dHNHJjTjJqUW9ISk1BZ0FBem9YQ0RBQkFPWXFOalZXZE9uVUtqVEtiVENaRlJVV1ZhQlZ0QUFCUWZpak1BQUNVc3dFREJweTFyVStmUGdZa0FRQUF4YUV3QXdCUXpycDM3NjZnb0NEUHowRkJRZXJhdGF1QmlRQUFnRGNVWmdBQXlsbGtaS1RxMTY4dms4a2trOG1rNk9ob1ZhOWUzZWhZQUFEZ0RCUm1BQURLV1VoSWlHSmpZejAvUjBkSEt5d3N6TUJFQUFEQUd3b3pBQURsek0vUFQ2MWF0VkpJU0lnQ0F3UFZxbFVyQlFZR0doMExBQUNjd1dwMEFBQUFLcUxZMkZoVnFsUkpOcHV0MEdnekFBQzRlRkNZQVFBd1FMMTY5ZFMwYVZObFpXV3BYcjE2UnNjQkFBQmVVSmdCQUNoSEowNmNVSHA2dW13Mm0yclVxS0c4dkR4dDNicFZ3Y0hCQ2cwTlZZMGFOWXlPQ0FBQS9tSnl1OTF1bzBNQUFQQjNkZkRnUWMyZlAxL2ZmUE9OTm0vZUxKZkxKWmZMSmJmYkxaZkxKVWt5bTgweW1Vd3ltODB5bTgyS2k0dlRnQUVETkdEQUFEVnExTWpnVHdBQVFNVkZZUVlBd0lkT25UcWxyVnUzS2o0K1hzdVdMZFBtelpzTDdiZjYrY2xpc2Nwc05zdmZQMENTNUhEa3l1bDB5dVYweXVISTlSenI1K2VuMk5oWWRldldUVGZlZUtQaTR1SlVxVktsY3YwOEFBQlVaQlJtQUFCOElDc3JTL0h4OFpvOWU3WTJidHlvdExRMFNma0Z1WHJOMm1yUU1GcVZxMVZYY0hDby9QejhaYkZhRkJBWUxKTWt1OTBtWjE2ZUhIa08yYkl5bFhMeXVQYnYyNk5qUnc3Smtac2pTUW9QRDFlSERoMDBlUEJnRFI0OFdLR2hvUVorV2dBQUtnWUtNd0FBRjJqTGxpMGFPWEtrdG16Wm9weWMvSUpicTNaOXRiL3FHbDNXcUltQ1FrSThvOG9tazZuWWE3bmRicmxkTHVVNTg1UmpzMm5mbmwzNmFkMUtIVHE0VDVMazcrK3YyTmhZdmZQT083cnl5aXZML0xNQkFGQ1JVWmdCQURoUFI0OGUxZXpacy9YeXl5OHJOVFZWb2VFUnFsVzducTVvMjBsTll1SmtzZnBtYlUyWHk2WGRPN1pwODZaMU9uTG9nTkxUVWhVWkdhbXhZOGRxMkxCaHFsMjd0ay91QXdBQUNxTXdBd0J3SG5idjNxMXg0OFlwUGo1ZUxwZExEYU9icWVQVjF5cXFUbjBGQlllVXlUMXQyZGs2Y2V5d1ZpOWJwRDkyNzVEYjdWYS9mdjAwWWNJRXRXblRwa3p1Q1FCQVJVWmhCZ0NnbEE0Y09LRFkyRmhsWm1aS2t0cDF1a1k5K3crUzFlcFhMdmQzNXVWcCtaSjRyVis1VkpJVUhCeXN4TVJFTldqUW9GenVEd0JBUlVGaEJnQ2doTnh1dDdaczJhTGJiNzlkaVltSnFsS3RoanAzdjE1WHRPMW9TSjV0bXpkcDlRK0xkT0xZVVYxMldRTjkrZVdYYXR1MjdUbWZrd1lBQUNWRFlRWUFvSVMyYjkrdTRjT0hhOU9tVFFvTGo5U050dzVUZzhzYkcxcFFEeWJ0MWNLNW4rakVzU05xMDZhTlpzMmFwUll0V2hpV0J3Q0F2eE1LTXdBQUpkU2pSdzh0WDc1Y2tuVGJYUStxVWROWWd4UGxPL0RISG4zdzdtdVNwTTZkTzJ2cDBxVUtDZ295T0JVQUFKYytzOUVCQUFDNDJPWG01bXJvMEtGYXZueTVnb0pETk9oZmQxODBaVm1TNmpWc3BGdUgzNmZna0ZDdFhidFd3NGNQbDlQcE5Eb1dBQUNYUEFvekFBRG5rSkNRb0MrKytFTCtBWUhxZW0xZnhjUzFOanJTV1pyRXRGUzNYamZJeno5QTgrZlAxN3g1ODR5T0JBREFKWS9DREFCQU1VNmRPcVVaTTJiSTRYQ29ScTNhYXQ2eWpjem1pL1ByTTZaRmE5Vzc3SEk1SEE2OSt1cXJTa2xKTVRvU0FBQ1h0SXZ6R3g4QWdJdkVzbVhMdEdyVktrblNsVjI2S3pROHd1QkVSUXNPQ1ZYcjlsMWtzVnExZmZ0MkxWeTRVQ3hWQWdEQSthTXdBd0JRaktsVHArclVxVk9LYmhhbnhqRVgvK3JUaldQaTFEQzZtYkt6c3pWanhnelpiRGFqSXdFQWNNbWlNQU1BVUlUZHUzZHI1Y3FWTXBsTUd2alA0YkphL1l5T2RFNVdxMVVEaDl3cGs5bXM5ZXZYYTlldVhVWkhBZ0Rna2tWaEJnQ2dDRE5uenBRa05iaThpUUtEZ2cxT1UzS0JnVUdLL21zVjd6bHo1aGljQmdDQVN4ZUZHUUNBSWhRVTV2b05vdzFPVW5yUlRlTWtTVE5tekRBNENRQUFseTRLTXdBQVhxeGZ2MTRuVDU1VVFHQ1FhdGF1YTNTY1VvdXFXMTlCd1NGS1RrNzJMRm9HQUFCS2g4SU1BSUFYeTVjdmx5UkZWcXFpS2xWckdKeW05RUxEd2xXNVNqVkowdHExYXcxT0F3REFwWW5DREFDQUY0bUppWktrOE1oS3FsU2xxc0ZwU2k4ME5GeVYvaXJNR3pkdU5EZ05BQUNYSmdvekFBQmUyTzEyU1pMRllwWEZZakU0VGVtWkxSWlpyVlpKVW1abXBzRnBBQUM0TkZHWUFRQTRRMFpHaHJLeXNpVGxqekJmcW9KRHcyUXltV1N6MlpUMi8rM2QzMitWOVFISDhVL2hRSHNLSE9RQ0ZwbVk0TlFVWEJqSk1ES2hXV0NaYUtJa1JvMGhNVkVNaVNaTGpCZitIMHZVaXkwemhzaVd5SXlMMndqR2pHR0dKSkxRWmFLVDM3OHNBMWxVcEpTMnAvV2NubDFnT3NjZUZDcjRlT0xyZFhuNjQvbWN5L2Z6YmM5ejltelpjd0NnN1FobUFMakkwTkJRUmtaR2tpU2QwenRMWGpONTFXcDMwdEdSMGRGUnA4d0FNQW1DR1FBdThzVVQ1cG0xMlNXdm1id1pNMnVaOHZrSjg4REFRTmx6QUtEdENKN3QzZzhBQUFZN1NVUkJWR1lBdU1nWFQ1aTd1MmVVdkdieXF0My9QV0VlSEJ3c2V3NEF0QjNCREFBWDZlN3VUbGRYVjVKa1pHUzQ1RFdUTnpJeW5MUmE2ZXpzek15Wk04dWVBd0J0UnpBRHdFVnF0ZHBFWUE0T3RPK0haUTBObnN0NHE1VnF0WnJycnJ1dTdEa0EwSFlFTXdCY3BGcXRUcHd3ajQyTmxieG04dXIxZXRKcVpmcjA2Wmt4bzMzL3RCd0F5aUtZQWVBaXRWcHRJakRQRFp3cGVjM2tEWjAvbDVZVFpnQ1lOTUVNQUJmcDZPaElaK2VGeDBrMUdvMDBtODJTRjEyNThmSHhOQnVOSkJmK0o3dWpvNlBrUlFEUWZnUXpBQlM0N2JiYmtpVG56bjZhVHovNXFPUTFWMjVvOE56RTd1WExsNWU4QmdEYWsyQUdnQUtyVnExS2tneWNQWk16YlJqTTV3ZlBUZXhldVhKbHlXc0FvRDBKWmdBbzBOdmJtOW16WjZjK01welRKMCtVUGVlS2ZYanlSSWFIenFkV3EyWDE2dFZsendHQXRpU1lBZUFTTm16WWtDVHBQM2E0NUNWWDd1QytkNU1rVHp6eFJNbExBS0I5Q1dZQXVJVEhIMzg4U1hMOHlJR00xa2RLWG5QNVJ1c2pPWHpnL1NUSlF3ODlWUElhQUdoZmdoa0FMbUh4NHNXNTg4NDcwMncyODhmZnZ6VHhxZFBmWnMxbU02OXR2ckIxMmJKbEV4OWVCZ0JjT2NFTUFGL2lxYWVlU3ExV3k3NzMvcEhEQi9hV1BlY3JIVG53Zmc3dmZ5L1ZhalZQUHZsa3F0VnEyWk1Bb0cwSlpnRDRFbmZkZFZkNmUzdVRKTHZlMnBiemcrZEtYblJwdzBQbjA3ZnJyVFFhalN4YXRDaHIxNjcxL0dVQStCb0VNd0I4aVRsejVtVERoZzJwVkNyNThHUi9EcnovVHNiSHg4dWVWZWpnM25mendkRkRxVlFxZWZycHB6TjM3dHl5SndGQVd4UE1BUEFWN3Jubm50eC8vLzBacmRmejVodC96c0c5NzVZOTZmOGNPYkEzZjMzOXRZeU4xblB2dmZkbTNicDFaVThDZ0xiWDBXcTFXbVdQQUlCdnUzcTlualZyMW1USGpoMnBWQ3BadC80WHVlbldSV1hQU3BLY09INDBMLzM2bDJrMFBzdnk1Y3V6ZGV2V3pKa3pwK3haQU5EMm5EQUR3R1hvNnVyS2M4ODlsNlZMbDZiWmJPWlByMnhLLzdIREtmdSs4OGtUSDJUTEgzNlhSdU96TEZteUpNOC8vN3hZQm9DcnhBa3pBRnltVnF1VlhidDI1YkhISHN2Qmd3Znp2ZXR2eU1xZjNaMGYvbWhaS1h2Mi8vT2Q3TmkyTmFkUG5jaUNCUXV5YWRPbXJGeTVNbE9tdUI4T0FGZURZQWFBSzdSLy8vNHNXN1lzUTBORG1WcXA1STRWcTdMcTdyV3BWS1o5STlkdk5ocDVhL3ZyMmZubUcyazJHcWxXcTltOWU3ZG5MZ1BBVmVZV05BQmNvWjZlbnV6ZXZUdHIxcXhKV3EyOHZXTmJObS84Vlk0ZFBwRDZ5TWcxdSs1b2ZTVC82aitXVjM3N20relk5bnFhalVaV3IxNmQ3ZHUzaTJVQXVBYWNNQVBBSlBYMzkrZUZGMTdJczg4K200R0JnY3lxemM2TkMyL0praC9ma1IvY3VqaFRwMDY5S3RjWkh4L1BzVVA3cytmdnU5Si83SEFHenA1SnJWYkxNODg4azBjZWVTUUxGeTY4S3RjQkFQNlhZQWFBcjZtdnJ5K1BQdnBvOXU3ZE8vSGFEVGN1ekU5Kyt2UGNkRXRQdXFyZGsvcTlZNlAxSEQyMFAyLy83Uy9wUDM1azR2V2JiNzQ1TDc3NFlucDdlNy8yZGdEZzBnUXpBRndGNTgrZnorYk5tN054NDhiczJiTW5nNE9EU1pKcDA2Ym4rdTh2eU1KYkYyWHV2T3RUN2U1T3BUSXRVNlpPVFdkblY1SUxZZHhzTnROb05ESXlQSlJQUHZwM2poN2FsdzlQbnNqWWFEMUpNblBtekN4WnNpUVBQL3h3MXE5Zm4xbXpacFgyWGdIZ3UwSXdBOEJWOVBISEg2ZXZyeTlidG16SnpwMDdzMi9mdm95TmpVMThmZnIwemxRcWxVeVpPalhUTzd2UzBkR1IwWG85NDgxR0dzMUd4a1pISjc2M1VxbWtwNmNuSzFhc3lIMzMzWmZiYjc4OTgrYk5LK050QWNCM2ttQUdnR3ZvK1BIamVmbmxsL1BxcTYrbXI2L3ZzbjVtNmRLbGVlQ0JCL0xnZ3crbXA2Zm5HaThFQUM1Rk1BUEFOK2owNmRNNWUvWnNob2VIYytyVXFiUmFyY3lmUHo4elpzeElyVmJML1Buenk1NElBSHhPTUFNQUFFQUJ6MkVHQUFDQUFvSVpBQUFBQ2dobUFBQUFLQ0NZQVFBQW9JQmdCZ0FBZ0FLQ0dRQUFBQW9JWmdBQUFDZ2dtQUVBQUtDQVlBWUFBSUFDZ2hrQUFBQUtDR1lBQUFBb0lKZ0JBQUNnZ0dBR0FBQ0FBb0laQUFBQUNnaG1BQUFBS0NDWUFRQUFvSUJnQmdBQWdBS0NHUUFBQUFvSVpnQUFBQ2dnbUFFQUFLQ0FZQVlBQUlBQ2doa0FBQUFLQ0dZQUFBQW9JSmdCQUFDZ2dHQUdBQUNBQW9JWkFBQUFDZ2htQUFBQUtDQ1lBUUFBb0lCZ0JnQUFnQUtDR1FBQUFBb0laZ0FBQUNnZ21BRUFBS0NBWUFZQUFJQUNnaGtBQUFBSy9BYzZCZzBKcWpOVnVnQUFBQUJKUlU1RXJrSmdnZz09IiwKCSJUaGVtZSIgOiAiIiwKCSJUeXBlIiA6ICJmbG93IiwKCSJWZXJzaW9uIiA6ICIiCn0K"/>
    </extobj>
  </extobjs>
</s:customData>
</file>

<file path=customXml/item2.xml><?xml version="1.0" encoding="utf-8"?>
<s:customData xmlns="http://www.wps.cn/officeDocument/2013/wpsCustomData" xmlns:s="http://www.wps.cn/officeDocument/2013/wpsCustomData">
  <extobjs>
    <extobj name="ECB019B1-382A-4266-B25C-5B523AA43C14-1">
      <extobjdata type="ECB019B1-382A-4266-B25C-5B523AA43C14" data="ewoJIkZpbGVJZCIgOiAiMjQyNTk2MTY4NjkzIiwKCSJHcm91cElkIiA6ICIxODg3MjA1OTMxIiwKCSJJbWFnZSIgOiAiaVZCT1J3MEtHZ29BQUFBTlNVaEVVZ0FBQTg4QUFBSUlDQVlBQUFCUUVkeDdBQUFBQ1hCSVdYTUFBQXNUQUFBTEV3RUFtcHdZQUFBZ0FFbEVRVlI0bk96ZGQzeFVWZjcvOGZlZERBRVNXb0xVcUloZ1FVQklFQkFGeFFMNFJSQ2w2QW9yWlhFQlFSWVF3WUtyc0tJSWxoVVF4WWFBSUVYcGlLQkJXUkdRa2dLRWhaV0FCR21oaEpCQUVsTG0vdjZJYzM4enlTU1hta25nOVh3OGZKaTVaZkpKSHB6TWVkOTc3a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WxndUh2QWdBQVY2K0lpSWkxa2xyNnV3N0FOTTNUTHBmcm5xMWJ0OGI0dXhZQVFQSGs4SGNCQUlDckdzRVp4WUpoR09VQ0FnSzYrcnNPQUVEeDVmUjNBUUFBUkVWRitic0VYTVhHamgyclJZc1d5ZVZ5N2ZOM0xRQ0E0b3M3endBQUFBQUEyQ0E4QXdBQUFBQmdnL0FNQUFBQUFJQU53ak1BQUFBQUFEWUl6d0FBQUFBQTJDQThBd0FBQUFCZ2cvQU1BQUFBQUlBTndqTUFBQUFBQURZSXp3QUFBQUFBMkNBOEF3QUFBQUJnZy9BTUFBQUFBSUFOd2pNQUFBQUFBRFlJendBQUFBQUEyQ0E4QXdBQUFBQmdnL0FNQUFBQUFJQU53ak1BQUFBQUFEWUl6d0FBWEFicDZlbGF1M2F0MXE1ZG0yOWZVbEpTZ2VkTm5qeFprWkdSU2s5UFYzcDZ1b1lQSDY3aHc0Y3JQVDFka2pSeTVFaU5IRGxTSjArZTlIbiszcjE3TldmT25FdnpRNXluSDMvOFVYdjM3czIzZmN1V0xabytmYnBPbkRqaGg2b0FBTGcwblA0dUFBQUFmMHRKU2RFVFR6eHhRZWN1V3JSSVpjcVV5YmM5TVRGUlE0Y09sU1JGUlVWWjJ5ZFBucXl2di81YUkwYU1VTWVPSGIzTzJidDNyNlpQbnk1Sm1qOS92cXBXcmFvMWE5Wklrckt6c3lWSnExZXZsaVFOSFRwVUlTRWhYdWVucHFicXFhZWVVa1pHaHE2Ly9ucEowcnZ2dmx0by9UTm16RkM1Y3VXVWs1TWowelJsbXFaeWNuS1VsWldsakl3TVpXWm1LajA5WGFkUG45YVpNMmVVbXBxcXBLUWtKU1VscVU2ZE9tcmZ2cjBrS1MwdFRhKzk5cHJTMHRJMFpjb1UzWG5ubmRiM21EbHpwdGF0VzZkVHAwNXB5SkFoaGRZREFFQnhSWGdHQUZ6MVhDNlhqaDQ5ZXNIbm5zK3haOCtlVlZwYW1rYVBIcTFmZi8xVnI3enlpc3FXTFN0SldySmtpU1RwNXB0djFvZ1JJMlNhcG5WdXo1NDlaUmlHOVhyQWdBRnlPcDJhTm0yYUtsYXNxRk9uVGttU09uZnVySysrK2tvelpzeFFseTVkbEpDUVVHaE5PVGs1MnJwMXEvcjI3WHZPUDRkYmt5Wk5yUEE4ZCs1Y3BhV2xxVkdqUnJyenpqdlZzMmRQblQ1OVdsTHV4UW4zTWYvNXozKzgzbVBod29Ybi9YMEJBUEFId2pNQUFCNVdyMTZ0U3BVcWFkbXlaUm85ZXJUcTFLbWpPWFBtS0NBZ3dEb21NVEhSQ28yZTU3MzExbHZXYTg5UTNhWk5HNjlqSFE2SGNuSnl0SExsU3Qxenp6MXExNjZkTWpJeXRIVHBVa2xTbHk1ZE5HN2NPSzl6OXUvZjcvWDY0TUdEa25MRDc2bFRwL1RBQXc5SWtsYXVYS2xiYnJsRjBkSFJPbmp3b0hYWGUvSGl4ZnIxMTEvMTFGTlBxWDc5K21yU3BJbjFYblhyMWxXTkdqVVVHQmlvVXFWS0tUTXowL3ArRlNwVTBIMzMzYWVRa0JDVkwxOWVGU3BVVUZCUWtHclVxS0VxVmFwSXlnM0hYMzc1cFp4T3AxNTQ0UVZKVWtKQ2doV2UzVEl6TTIzRFBBQUF4UlhoR1FDQVBOYXZYNjgzMzN4VGtyUm56eDQxYTliTWEvLzc3NytmNzV5elo4OFcrQ3l6ciszOSsvZFhVRkNRMnJWckp5bDNtTGI3RHUzRER6K3NybDI3S2pVMVZhMWJ0NVlrclZtelJ1WExsN2RDNzdKbHkxU3paazFKVW5KeXN2VytWYXBVVWR1MmJiVjQ4V0l0V2JKRWxTcFYwb01QUHFnUFB2aEFxYW1wNnRhdFc3NWF5cFVycCtYTGx5c3VMazdMbGkzVGloVXJkT09OTjZwcjE2N3EwS0dEcE54bnVHTmpZelZ2M2p6Rng4ZHJ6Smd4YXRTb2thVGNvZWdwS1NucTM3Ky9LbFdxcEFFREJtanMyTEZxMWFxVkpreVlvSG56NXFsbno1NGFNbVNJMXExYko2ZlRxZWJObXhmdzJ3Y0FvSGdpUEFNQTRHSGV2SG1hTm0yYXNyT3pkZTIxMStxcHA1NlNsRHNaMXNhTkd4VWFHcXBxMWFybE82OTkrL1plZDZQMzdkdW5MbDI2U1BKKzVybEZpeGJLek16VXJiZmVxbnZ1dVVkUzdyUEtNMmJNc0k0eFRWT2RPM2MrcDJIYmtqUnQyalN2V2laUG5td05CZi9zczgrMGVQRmluVHg1VXRXclY5ZWFOV3U4N2pxN3paMDdWMisvL2JZa3lUQU1KU1VsNmYzMzM5ZUVDUlB5SFh2ZmZmZnAybXV2bFNRZFBYclVHbnI5M1hmZmFkNjhlVXBPVHRaZGQ5Mmx3TUJBZmYzMTF3b05EZFhUVHordCtQaDREUmt5Uk1IQndabzFhNWF1dSs2NmZPOE5BRUJ4UlhnR0FNRERzV1BIRkJZV3BycDE2MnIxNnRYNjRZY2ZWTFZxVlczYXRFbVZLMWZXNU1tVFZiRml4UXQ2Yi9jRVhGTHVjR2kzcVZPbmV0MDl6c25KeVRlOHVhQmgyNzc4OU5OUE9uejRzTXFWSzZjelo4N296Smt6S2xldW5JNGNPYUtmZnZwSnc0Y1B6M2RPMDZaTkplVU9LYTlVcVpJcVZxeW8wcVZMS3pFeDBkcCsvLzMzcTFPblRycnJycnVzODZwV3JhcWFOV3ZxMEtGRE9uRGdnRnd1bCtyVnE2ZUlpQWdOSGp4WUxwZExMNy84c29LRGcxVzNibDIxYmR0V3ExYXQwc2lSSXpWanhnd0ZCZ2FlNjY4UEFBQy9JandEQU9DaGYvLytPbkRnZ0xadTNhcTFhOWRxeTVZdDFyNjc3NzViaVltSlNrdEx1NkQzZGcvTGxxVHk1Y3Y3M083ZTUzbTMybzVuOFBhVWQzSXVYM2VjM2VyVXFhTlZxMVlwTkRSVU8zZnUxRmRmZmFVZmZ2aEJaY3VXVlljT0hmVGtrMDlxKy9idEdqNTh1SHIyN0tsbm5ubkdPbmZHakJuS3pNeFVqeDQ5ZFByMGFiMzY2cXQ2OGNVWGxaS1NvZ29WS21qRGhnMzY4Y2NmZGViTUdSMDRjRUNTOU50dnYybml4SWthTVdMRU9mK2NBQUQ0RStFWkFBQVBnd2NQMXU3ZHV5VkpRVUZCYXRPbWpVcVZLcVh2di85ZVM1Y3UxZEtsUzlXZ1FRT3ZjejcrK0dOOThza25CYjZucjlENitPT1BTOG9kTGwyL2ZuMXQzcnhaeDQ0ZHMvWWZPblFvMzFKV3ZoUVdzc2VQSDI5N3Z0dVpNMmYweXkrL2FPSENoZHF4WTRkdXZ2bG1QZmZjYytyUW9ZUEtsaTJyMU5SVVZheFlVVTZuVTU5OTlwbU9Ieit1VWFOR3llRndLQ1FrUkVPSERsVnljcktlZWVZWjNYenp6V3JhdEtrU0VoS1VrcEtpQlFzV0tEdzhYREV4TVpKeUowUmJ0R2lSMXExYnAyZWVlVWJseXBVNzV6b0JBUEFYd2pNQUFCNEdEQmlnMk5oWVJVVkY2Y1NKRTBwT1R0YjExMSt2UVlNRzZlVEprOHJNekZUTGxpM1ZyMTgvNjV6U3BVdm5DNEF1bDh1NlErMHJITHBub2k1VHBvd2FOR2lna1NOSEZuZ1h0bGF0V2w2dnM3T3pDeDIyN1RaLy9uemJZOXdHRFJxazdkdTNTOHI5ZWRMVDAvWDU1NTlyOHVUSnlzakl5SGY4NHNXTGRmcjBhYjN4eGh2NjdMUFA5TXN2dnlnb0tFaWxTcFhTZSsrOXAwR0RCbW5Ja0NGcTNicTFBZ0lDOU5sbm4xa1hFVjUrK1dXMWE5ZE9qUm8xc3A3YkJnQ2d1T01UQ3dBQUQ0MGJOMWJyMXEwMWMrWk1iZG15UmZ2MjdkT0dEUnVzcGFlV0xWdm10V3lWSlBYdTNWdTllL2YyMnVZNVlWamU0ZE9tYWVxT08rNlFKSlV0VzFiWFhYZWRUcHc0VVdCTmVkZEN0cnNydlh6NWNpVW5KK3ZCQng5VWFHaW95cFVycDRTRUJHM1pza1U3ZCs3MGVjNGRkOXloblR0M0tpUWtSQlVyVmxTRkNoVjB3dzAzYU8zYXRaS2t4eDU3VEpVclYxYnAwcVZWdW5ScHpadzVVNXMyYlZKQ1FvTCsrT01QU1ZKYVdwb21UWnFrOHVYTDY3bm5ubE5TVXBKeWNuSlVxVktsZk4rdnNDSGtBQUFVUjRSbkFBQTh1Rnd1dFcvZlhpRWhJYXBWcTViYXQyK3Y2dFdyVzJzejE2eFowNXBFNjBLbHBxWmFYd2NIQjlzZWY3NUIwK1Z5YWZ6NDhUSk5VMDJiTnJVQ2MyWm1wcDU2NmlscnlMaW5BUU1HcUYrL2ZwbzRjYUllZSt3eDFhMWIxK3Q3LysxdmYxTm9hS2hHakJpaDl1M2I2NE1QUHBCaEdLcFRwNDY2ZGV1bTIyKy9YZGRkZDUycVZxMXFoZVc0dURoSnNtYm05alI1OG1SVnExWk5IVHAwVUZCUTBIbjlmQUFBK0FQaEdRQUFENGNQSDFhWk1tVzBaODhlN2RxMXkydWZ3K0hRRHovOG9OZGVlKzI4My9mNDhlTTZkZXFVQWdNRHRXelpNa201ZDUzZFMwb1Z4cjNXc2x0NmVycFdyMTd0ODlpNHVEaE5tREJCTzNic1VFaElpSjU5OWxtOThNSUxrbVRWWGFaTW1Yem5wYWFtNm9VWFhsQlVWSlMrKys0N0xWeTRNTjhkNCsrLy8xN3IxNi9YK3ZYcjllaWpqMXJ2Vzd0MmJRVUhCK3ZJa1NQYXNtV0xEaHc0b002ZE8ydng0c1dTcElZTkcrYjdmcnQyN2RMMDZkTlZ0V3BWYXkxckFBQ0tNOEl6QUFBZXdzTEN0SERoUXJsY0xoMCtmRmo3OXUzVDNyMTdGUjhmcjEyN2RxbG16Wm9YOUw2N2QrL1dzODgrNjdXdGVmUG01M1N1KzFsa3QrenM3QUtQRFFrSjBlblRwMVcvZm4yTkhUdFdOV3JVVUk4ZVBmVG1tMi9xaHg5K1VNMmFOZFdpUlF2Tm5EbFRraFFZR0tqVnExZHIzTGh4T25ueXBFcVhMcTNubm50T3BVcVZ5cmM4MWlPUFBLSlNwVXJwOWRkZjErTEZpN1ZyMXk2Tkh6OWVuVHAxeWxmSHlaTW5yZUhxRHozMGtOZSs1T1JrYXlrdTFub0dBSlFVaEdjQUFEdzg4TUFEaGU2UGo0L1hva1dMenZ0OWI3MzFWdXRyaDhPaGlJZ0k2ODZ0bmJ4clBoY21MQ3hNczJmUFZwa3laV1FZaGlTcFhidDJhdE9talI1KytHRVpocUdSSTBkS2txNi8vbm9GQlFVcExpNU9KMCtlMUxYWFhxdTMzbnBMa1pHUitlNnV1KytRLzkvLy9aOXV1T0VHRFJzMlRNZVBINWRwbWdvS0NsSmFXcHBDUTBOVnJWbzFKU1FrYU9YS2xaS2s5dTNicTE2OWVwSnlsK0JLVFUyMWZzY1ZLMVpVN2RxMXovbG5Bd0RBbndqUEFJQ3Juc1BoVUdobzZEa2ZieGlHTldtWXcrRTRwM05DUWtLMGVmTm1aV2RueStsMG52TjVVdjdscU93bURQTTFGTnpoY0NnZ0lFQkhqaHhSY0hDd2JyLzlkajMvL1BPU2NwZm5DZzBOVlpjdVhSUVVGT1FWMWt1WExxMUhIMzFVSVNFaDFyWjY5ZXBwNXN5Wk9uUG1qSzY3N2pwOStlV1hxbGF0bXZWOW82T2o5ZXl6ejZwaHc0WWFOV3FVZFY3Ly92MzE0WWNmV2tGNytQRGg1L1Y3QUFEQW53eC9Gd0FBdUhwRlJFU1lVdUZyRlpkVUxwZExLU2twa3VSenRtbGZNak16SmVVT3BYYTVYRHA1OHFRa3FYTGx5dm5lKzh5Wk01Snk3K1pLVWs1T2ppVGxtd244UW12UHpzNVdRRURBQmIvZjc3Ly9ybHExYXBXSWNEeDI3Rmd0V3JSSUxwZXJYMnhzN0tmK3JnY0FVRHh4NXhrQWdNdkE0WENjYzJoMkN3d005RG8vYjJqMjNPY096VzZYSWpSN3ZyOW5MUmVDNGRnQWdDdE44YjhjREFBQUFBQ0FueEdlQVFBQUFBQ3dRWGdHQUFBQUFNQUc0UmtBQUFBQUFCdUVad0FBQUFBQWJCQ2VBUUFBQUFDd1FYZ0dBQUFBQU1BRzRSa0FBQUFBQUJ1RVp3QUFBQUFBYkJDZUFRQUFBQUN3UVhnR0FBQUFBTUFHNFJrQUFBQUFBQnVFWndBQUFBQUFiQkNlQVFBQUFBQ3c0ZlIzQVFBQXRHL2YzdDhsNENxV21Kam83eElBQUNVQTRSa0E0RGVtYWU0ekRPTUd3Z3VLZ1J6RE1INzNkeEVBZ09LTDhBd0E4SnVUSjAvV0sxZXVYQlYvMTFHU0JRWUc3cGVrN096c1lTNlhhNEcvNnltcE1qTXowMy83N2Jmai9xNERBRkI4RVo0QkFINnpiOSsrREVsLytMdU9raXdpSXNMOVpWSmNYQnkvU3dBQUxoTW1EQU1BQUFBQXdBYmhHUUFBQUFBQUc0Um5BQUFBQUFCc0VKNEJBQUFBQUxCQmVBWUFBQUFBd0FiaEdRQUFBQUFBRzRSbkFBQUFBQUJzRUo0QkFBQUFBTEJCZUFZQUFBQUF3QWJoR1FBQUFBQUFHNFJuQUFBQUFBQnNFSjRCQUFBQUFMQkJlQVlBQUFBQXdBYmhHUUFBQUFBQUc0Um5BQUFBQUFCc0VKNEJBQUFBQUxCQmVBWUFBQUFBd0FiaEdRQUFBQUFBRzRSbkFBQUFBQUJzRUo0QkFBQUFBTEJCZUFZQUFBQUF3QWJoR1FBQUFBQUFHNFJuQUFBQUFBQnNFSjRCQUFBQUFMQkJlQVlBQUFBQXdBYmhHUUFBQUFBQUc0Um5BQUFBQUFCc0VKNEJBQUFBQUxCQmVBWUFBQUFBd0FiaEdRQUFBQUFBRzRSbkFBQUFBQUJzRUo0QkFBQUFBTEJCZUFZQUFBQUF3QWJoR1FBQUFBQUFHMDUvRjREaXJVbVRKcVd5c3JKQy9GMEhBS0J3aG1GVXVQMzIyNnY2dXc0QWdHOXBhV2taOGZIeEtmNnVBeGZPOEhjQktONGlJaUsyU1dybzd6b0FBTGphbWFZcHc2RHJCcFJnV2RuWjJhMjJiZHUyMGQrRjRNSnc1eGwyR2txU2FacUovaTRFd0dWVFVWSnBmeGVCQzJPUXBxNG1wbW1hSnlUbCtMc1FBT2ZITUl4cWtrb0ZCQVMwbGtSNExxRUl6emduTVRFeDFmMWRBNERMSXp3ODNFVUFLN2xNMDVRa1U5SlJQNWVDeThnd2pHcC90dE9ub3FPalYvcTdIZ0RuSnlJaVlyNmticVpwN3ZWM0xiaHdoR2NBdU1xNWcvUFpzMmZMKzdzV1hKaXpaODlteGNmSG4vVjNIYmg4d3NQRFl3M0RhSlNUazVQazcxb0E0R3BGZUFZQVNKSjI3Tmh4MnQ4MUFBQUFGRmNzVlFVQUFBQUFnQTNDTXdBQUFBQUFOZ2pQQUFBQUFBRFlJRHdEQUFBQUFHQ0Q4QXdBQUFBQWdBM0NNd0FBQUFBQU5nalBBQUFBQUFEWUlEd0RBQUFBQUdDRDhBd0FBQUFBZ0EzQ013QUFBQUFBTmdqUEFBQUFBQURZSUR3REFBQUFBR0NEOEF3QUFBQUFnQTNDTXdBQUFBQUFOZ2pQQUFBQUFBRFlJRHdEQUFBQUFHQ0Q4QXdBQUFBQWdBM0NNd0FBQUFBQU5nalBBQUFBQUFEWUlEd0RBQUFBQUdERDZlOENVTHlFaDRkM2xkVFh4L2J2UEY0dWlZbUptVnAwVlFFQUFBQWxSOE9HRFc5ME9wMVRQRFkxbGlURE1GNE9Edy8vMjUvYkVtSmlZZ1lVZlhXNFVJUm5lREVNNDNkSkQvbllibTNMenM1K3UwaUxBZ0RnS2hNZUhuNkhwS2ZjcnczRHFDbEpBUUVCejRXSGh5Zit1ZTIzNk9qb0tRVzhCUUEvMnI1OSs3NklpSWpHa3FwN2JqY01vN0hIUzlwdkNVTjRocGZvNk9qbzhQRHdBNFpoWE90cnYybWFSN2R0Mi9aVFVkY0ZBTURWSkNzcjY0L0F3TUNCeXQ5WGU4SXdEUGZYbzRxMktnRG53ZVZ5dWVZNEhJNWhoUnp3VlZFV2hJdEhlRVplcHFUWmtsNG9ZUC9LUDQ4QlVFSkZSRVQwbHBSdkJFbEVSTVF4ajVlZlJFZEgwekVIL0NRdUxpNHhQRHg4azJFWWR4VjBUSFoyOW9LaXJBbkErVEVNWTdFa24rSFpOTTBEc2JHeDY0dTRKRndrSmd5REwwc0syVGUzeUtvQWNGbGtaV1g5TE9rYWovL2NyRzB1bCt0cmY5UUd3TXZTUXZiRmJkdTI3WDlGVmdtQTh4WVRFN05lMGdsZit3ekQrTTdYZGhSdmhHZmtFeE1UczlFMHpjUzgyMDNUVElxSmlmbmVIelVCdUhTMmI5KytWMUowSVlmc2pZMk5qUzJxZWdENGxwT1RNOXMwVFZjQnU3bnJEQlIvMlNyZ3hsTk9UczZjSXE0Rmx3RGhHYjY0RE1QdzFhQy9sNVJUMU1VQXVQUmNMbGVCbzBoTTAxeFRoS1VBS01DMmJkc09TSXJ5dGM4d0RNSXpVQUtZcHJuSXg3YkVyVnUzcnZGRE9iaEloR2Y0WkpybVloL2I1dm1qRmdDWG5zUGhXRjdRUHRNMHB4VmxMUUFLbGErdG1xYjVXMVJVMUhaL0ZBUGcvR1JtWnE2VmRDclBadVlRS3FFSXovQXBKaVptbldtYVNSNmJVckt5c2xiNHJTQUFsMVIwZFBST1NidnliamROODJCc2JPdzZQNVFFd0lmczdPeFpwbW5tN1dSejF4a29JWGJzMkpGcG11WTNudHNNdzJBT29SS0s4SXlDWkV2eXZOUDh3NDRkT3pMOVZReUFTODgwemRsNXR4bUd3VkowUURIeTV4d0YyenkzTVdRYktIRTgyK3lKNk9qb0gveFdDUzRLNFJtRldlaitJdThWTXdCWGhHVSt0bjFSNUZVQUtKUnBtcDVEdC9kRlIwZjdmQTRhUVBGMDdOaXhOZTRSSktacFJvbzVoRW9zd2pNS2xKcWF1bFpTaW1tYVowNmVQSm52R1dnQUpWdE1UTXcyMHpSL2M3ODJUVE14T2pxYU84OUFNWk9Ua3pQTC9iVnBtb1V0WHdXZ0dEcHc0RUM2WVJpekpjazBUWVpzbDJDRVp4UW9QajcrckdtYVgwdjZjZCsrZlJuK3JnZkFKV2ZLKzA3eldqR0JDVkRzYk4rK2ZaZWtQWCsrWk1nMlVBSzVYSzV2SkoyS2pZMzkxdCsxNE1JUm5sRW8welFYU21MSU5uRGwrczdqNnkvOVZnVUFPd3NsL1JFVEU3UFczNFVBT0gvcDZlay9LbmYyL0N4LzE0SUxaL2k3Z01zbElpSml0YVQ3L1YxSFNXZWFwZ3pqaXYxblVwUlNzck96Nzk2MmJWdWN2d3NCOG5DRWg0ZnZseFFVRXhOVFJUeUhCUlJMNGVIaGpTVDlKU1ltNWlWLzE0S3JELzNxUzROKzlTWGp0MzYxczZpL1lSR2lnVjhDTlBCTHBvTFQ2V3d2aWZDTTRzWmxHTWFucG1sR2lPQ01JaEllSHI3RU1JeEgvRjFIU1JRUkVmR2l2MnNvS1V6VFREWk5zMWxzYk94dWY5ZHlCYUJmZlFuUXI3NWsvTmF2dnBMRHN5UXBLb29KS2VGZm8wYU4wc3FWSytWeXVRNzR1NVlyRVZmREw1MklpQWllZDc1NFI3S3pzeHR0MjdidHFMOExLYzRJemlnS2htRlVNZ3lqdDZSUi9xN2xTa0cvR3Y3bTczNzFGUitlQVZ6eENNNFhpV0ZrbDFSMXd6QmFTNXJ2NzBKS0Fqcml1RnhHang2dFpjdVdTUkozblFGY01vUm5BRmNFT3VId3R6NTkrbWpidG0weURJTlJKZ0FBWElHWWJSc0FBQUFBQUJ1RVp3QUFBQUFBYkJDZUFRQUFBQUN3UVhnR0FBQUFBTUFHNFJrQUFBQUFBQnVFWndBQUFBQUFiQkNlQVFBQUFBQ3dRWGdHQUFBQUFNQUc0UmtBQUFBQUFCdUVad0FBQUFBQWJCQ2VBUUFBQUFDd1FYZ0dBQUFBQU1BRzRSa0FBQUFBQUJ1RTV5Snc4dVJKTFYyNlZIdjI3UEc1UHkwdFRaczJiZEtjT1hOa21xYnQrMjNjdUZGUlVWSFc2NmlvS0czY3VQRzhhakpOVTZ0V3JkS3FWYXZPNmZpNHVEaXYxNW1abVpvd1lZTG16cDBybDh0bGUvNzI3ZHNWR3h0N1hqVjZpbzZPMXVMRmk3Vno1MDZ2N2FacGF1M2F0VnE3ZHUwNS9lNEFBQUJ3WlRGTlUzRnhjZHErZmJ1U2twTE8rL3pNekV4RlJVVXBLaXJxblBxMWVlM1lzVU16WnN6UWpCa3p6dWw0bDh1bG4zLytXWkdSa2VmOXZTVDYxZjdrOUhjQlY0T29xQ2lOR1ROR0hUcDAwSmd4WS9MdFQweE0xRFBQUENOSnV2MzIyMVcvZm4xclgycHFxbEpUVTcyT0h6aHdvTXFVS2FPdnYvNWFrdlNQZi94REdSa1pXclpzV2I3M3JsbXpwcythWEM2WFhuNzVaVWxTdTNidENxMy9oUmRlVUdSa3BGNS8vWFcxYjk5ZWtyUjQ4V0xObXpkUDRlSGgrc3RmL2xMbytaTDA3TFBQNnZUcDAxNmh2M1BuemtwSVNQRGExcVJKRTlXcVZVc0xGeTcwT24vSmtpVmF2bnk1K3ZidHEzcjE2bG5iczdPek5YVG9VRW5TNXMyYlpSaUdiUzBBQUFDNGNpeFlzRURqeG8yVGxOdHZmZnp4eDgvci9LTkhqNnBmdjM2U3BBMGJOaWd3TVBDOHpqOXk1SWdtVFpva2g4T2h6cDA3cTN6NThvVWVmK3pZTVEwZlBseEJRVUZxMHFTSmpoMDdwZ0VEQmhSNnpwdzVjMVN0V2pWSjlLdjlpZkJjQk56L2lHKysrV1pyVytmT25iMk9jVGdjY3JsY0dqWnNtTXFWS3lkSkNnd00xSDMzM2FkUFB2a2szM3RtWkdTb1k4ZU9YdHZ5dnBhazBhTkhhL1RvMFlYVzE2UkprMExydnVlZWV4UVpHYW0zM25wTFRabzBVWmt5WlRSMTZsUkpVa3hNVElIbkwxbXlSTmRlZTIyKzdTKzg4SUoyN2RxbEkwZU9TSkk2ZGVya3RmL2d3WVBxMUttVGV2YnNxUzVkdWhSYXUrZFZNWWVEZ1JRQUFBQlhrejE3OXVqZi8vNjM5WHJ5NU1scTFxeVpicmpoaG5OK2o3Tm56MXBmTzUwRng2TVdMVnI0M083dWo3cGNMclZwMDhabjZOeXdZWVBTMDlPdDBhTDMzbnV2ZnZycEozM3l5U2ZxMkxHalRwMDZWV2lOT1RrNVByZlRyeTVhaE9jaXNHN2RPa25TZSsrOXAvZmVlMCt0VzdkV1FrS0N6Mk5QbkRpaEV5ZE9TTW9OejgyYk4xZEFRSUFjRG9mMWozank1TWtxVmFxVWRZVnE2dFNweXNySzB1REJneVZKdTNmdjFzcVZLOVd6WjAvVnJsM2I2K3JiOGVQSDllT1BQK2I3dm8wYk4vWUs5NTRlZnZoaExWKytYRkZSVWRxd1lZTldyMTV0MjhBbEZYaTE2b1liYnBERDRWQlNVcEt5czdOMTIyMjNXZnNPSERpZ3dNQkEzWGJiYmJybW1tc0tmTy9seTVmbnU0dmZ0R2xUcjllYk4yKzJyUkc0SENaUG5xeDY5ZXJwN3J2dmxpUzk4c29ya3FTeFk4ZXFiTm15R2pseXBDVHBwWmRlVWtoSVNJSHZrNTZlcmkxYnRraVNXclZxNWJVdktTbEpvYUdobDZQOGk2cC8rL2J0eXNuSlVlUEdqUy9vZTBkSFIydi8vdjI2NVpaYnZLNkdtNmFwWDM3NVJaTFVzbVZMcm9iamdxU21waW91THE3QUR2RDV1cFJ0ZE55NGNUcHo1b3lHRFJ1bXlwVXJGM3JzNHNXTDFieDVjOVdvVWNQYVpwcW1saXhab29DQUFKOFgwOTFvbzdpU0pDVWxhZGl3WWNySXlGQ3RXclhrZERxMVo4OGVEUmt5UkY5ODhjVTV0MEgzS00vZzRPQkNRMk5tWnFidGUyVmxaUlc0Ny9qeDR4bytmTGdrYWRxMGFicjMzbnQxMzMzM3FWeTVjbDUzakQyL245M2ZLL3JWUll2d2ZKbHQzNzVkQnc4ZVZKa3laVlMxYWxYdDM3L2ZhcFNCZ1lIYXNHR0R6L1BjZDNNREFnTDAwVWNmcVYrL2ZpcGZ2cnhPbkRpaEJnMGFLQ0Fnd0dyb2Q5MTFsM0p5Y2pScjFpeGxaR1NvVzdkdXFsYXRta3FYTHEwR0RScW9RWU1HT24zNnRPYk5tNmNWSzFaSWtwNTg4a25ObVROSGt2VEFBdzlvelpvMXFsMjd0cnAzNzY0YmI3d3hYejB2dmZTU3NyS3k5TlZYWDJuOSt2VUtDQWpRaHg5K3FGdHV1U1hmc2ZmZmY3OWNMcGNNdzFDL2Z2M3lEUjhaT25Tb0huMzBVU1VtSnVyRWlSTjY5TkZIcmYzLy9lOS9WYmx5WlhYdDJsVk5talRSMnJWcnJlRWprdlQ1NTUvcjg4OC8xK2pSby9NOWszSWh6NmdBbDlyZXZYczFmZnAwU2RMOCtmTlZ0V3BWclZtelJsTHVjQ2hKV3IxNnRTUnA2TkNoaFlibnhNUkU2OSsvWnp1YVBIbXl2djc2YTQwWU1TSmZKM25ldkhtYVBYdTJldlhxbGU4SzgrSERoNjFSTHdYOTdiblkraGxLaHVMcXlKRWordXRmLzZyVTFGUjk4c2tuYXRTb2tlNi8vLzV6T3ZlZGQ5NVJSRVJFdnUwWDBrWUxFaGtacWVUa1pQWHYzNy9ROEx4NDhXSzkvdnJyQ2d3TTFOeTVjeFVXRmlhbjB5bVh5MlZ0ZDMvUHFLZ29wYWFtcW5YcjF0YjV0RkZjS1k0ZlA2NkJBd2ZxNE1HRENnZ0kwT2pSbytWd09QUzN2LzFOQnc0YzBOTlBQNjBQUHZpZ3dFY1lQU1VtSmtyS0RhdFpXVmtxVmFwVW9jY3ZXTEJBTjl4d2cxd3VsMWFzV0tIMjdkdGIvZnN0VzdiSTZYU3FjZVBHMnJkdlg0RjNleHMwYUtCeDQ4YnBpeSsrOExrL2I5dVRSTCs2R0NBOFgyYUxGeStXSkQzMTFGTzY2YWFiTkhMa1NEVnYzbHl2dnZxcXhvMGJwemZmZk5QbmVZOCsrcWlHRFJ1bTMzLy8zZXU5UENjZDI3cDFxODl6Wjg2Y0tVbGFzV0tGYnIzMVZ2MzAwMCtLakl4VVJrYUdRa05ETldIQ0JMVnUzZG9LejJQR2pOR1FJVU8wYU5FaUxWcTBTSFhxMUZIVHBrM1ZwMDhmaFlhR0tqczdXOVdyVjVja25UNTlXbEp1cU05Yis3WFhYcXRKa3laWmpjMHdERld2WGwxaFlXRTZlUENnSktsV3JWcXFXTEdpQmc0Y2FKM24rYldVZTVYc3VlZWUwMy8rODU4Q2Y2OGRPM1pVeDQ0ZGRmejRjYlZyMTA0VktsVFFUei85SktuZ1llaEFVVml5WkltazNNYzBSb3dZNGZ5Q09Vd0FBQ0FBU1VSQlZEVUVxbWZQbmw0ZHlnRURCc2pwZEdyYXRHbXFWS25TT2IyL3krWFMyYk5ubFphV3B0R2pSK3ZYWDMvVks2KzhvckpseThvMFRjMmZQMTlIamh5eDJzSHJyNzl1L1IzeTVObE9QRCtJTDJYOURDVkRjVks5ZW5YVnExZFA2OWV2MThzdnY2dzVjK2FjMHlncXFmQTdTWGtWMUVZN2QrNnNvMGVQNWp2ZTNmN2NuNTJGL2Z2Ky9mZmY5ZTY3Nzhvd0RJMGVQVm83ZCs3VTMvLytkMDJjT05GcjlOaTJiZHYwNmFlZmF2MzY5UW9NRE5Tbm4zNnFCZzBhNUhzLzJpaEtxdDI3ZCt1NTU1N1RvVU9ISk9YK1c3Nzk5dHNsU1NOR2pOQmJiNzJsaElRRTllclZTMlBIamxYejVzMExmYjk5Ky9aSnltM3J2LzMybTlmOFE1NTY5KzR0U2FwWXNhS09IajJxMTE1N1RaczJiZExHalJzMVpzd1laV1JrNk5WWFgxVmlZcUllZlBCQjllclZ5enJIbDRTRWhITzZtKzFHdjlyL0NNK1hXZFdxVmVWME90V3hZMGN0V2JKRTVjcVZVOXUyYlZXK2ZQbENaN3F1V0xHaS92blBmL3JjNTJ0WWg1VDdELy9Rb1VQYXZIbXpkWWVvYTlldVZnTnpPcDI2ODg0N3RXWExGbTNac3NVYXpqMXAwaVRWcWxWTGNYRnhPbnYyclBiczJhTzllL2VxZi8vK1dyaHdvVFVCUTJCZ29GYXZYcTNxMWF0cjFxeFpCUTQ5ZDNNNEhQclh2LzZsWmN1V1djOWRmL3p4eDZwU3BZckdqQm1qb0tBZzZ3NlhKODloNWkxYXRORHExYXMxWWNJRXJWcTFTbi85NjEvVnAwOGZhMzk2ZXJva3FXelpzb1hXQWhTRmpJd01MVjI2VkpMVXBVc1hxKzI0N2QrLzMrdTF1MjI2bjJOYXZYcTEzbnJyTFd1LzUxWGZObTNhZUozcmNEaVVrNU9qbFN0WDZwNTc3bEc3ZHUzMDQ0OC9hdCsrZlhyeXlTZVZsWldsdExRMFhYUE5OYXBWcTVhazNEdERuaCs0bDdyK3ZCaEtodUxteFJkZlZOZXVYWFhreUJIOS9QUFBYcCtueTVjdjEydXZ2YWFLRlN2cSsrKy85L25jNDhXMDBZS3NXTEhDNi9QK2tVY2V5WGZNcWxXcjVISzVOSFRvVUtXbHBlblpaNTlWbXpadHRIbnpaaVVsSlduczJMSFc1MmxtWnFiMU9WbTVjbVYxNjlaTjExOS92Yy92VFJ0RlNiUmd3UUs5OTk1N3lzaklrSlE3Y1c2clZxMDBlZkprU2Jtaks5UFMwalJwMGlRbEpTVnAwS0JCNnRLbGl3WU5HcVFLRlNyNGZNOXQyN1paWDY5ZnY3N0E4RHg0OEdDNVhDNHRYTGhRSDN6d2dWSlRVK1Z3T0t6UDFKeWNIRFZ2M2x6TGxpMVRaR1NrMXE1ZHE2ZWZmbG85ZS9ZczlHZnkvRnZVb2tXTEFnTTEvV3IvSXp4ZlppMWJ0bFJLU29vZWVlUVJPUndPL2ZMTEx5cGR1clRYTVhuRHNLOHJQSGtuRGN0N1RLTkdqVlNtVEJsSnVVdGovZVV2ZjFIdjNyMDFjT0JBN2RxMVMxOSsrYVd5czdPdFlkdUZlZU9OTjNUa3lCR2ZmMkNDZ29JMGJOZ3d6Wm8xeTJzNGw3c2VYME04M0hleUpLbHYzNzc2NktPUEpPVXUwV1UzRzZMVDZWU2xTcFdzNFRPbFM1ZjJ1c1BsdmhQdW5tUU44S2Y1OCtjckpTVkZVdTVjQVYyN2R2VWFNcmxtelJxVkwxL2VhaS9MbGkzekdrNTI5dXpaQXBmWThMVzlmLy8rQ2dvS1VydDI3WlNabWFrcFU2WW9MQ3hNdlhyMVVzK2VQWldWbGFVUFAvelFtczMvMEtGRDFuQk9YOFBCTHFaK2hwS2hKQWdMQzlPQUFRTlV1M1p0cjBCcm1xWm16Wm9sU1dyZnZuMkJFd1pkVEJ0dDJMQ2hjbkp5MUwxN2Q2V2xwZW5kZDk5Vm5UcDF0SDM3ZHR1Nm5VNm54bzhmcndNSERraks3Uk44OE1FSDF2NWR1M1pwd1lJRjF1czc3cmhEWGJwMFVlWEtsYlZod3dabFpHVG8rZWVmcDQyaXhKczZkYW8rL2ZSVFNibnQ0cVdYWHRLamp6NnEvLzczdjFad2JOdTJyWHIxNnFVcVZhcG83Tml4T252MnJMNzU1aHRWcUZCQmd3WU55dmVlWjg2Y1VYUjB0UFg2KysrLzE5Ly8vdmQ4eDdsY0x2M3d3dy82L1BQUHJaR2dZV0ZoR2pObWpNTER3eVZKNWN1WDEydXZ2YVpPblRycHpUZmYxSjQ5ZXpSbHloU3RYTGxTRXlkT3ZDUy9BL3JWL2tWNHZzenExYXVuNjY2N1RuUG56cFdrZk1GWlVvRkR0OTNIdTY5bUhUcDB5R3ZvV1AzNjlWVzFhbFg5OU5OUDZ0U3BrOVVaWHJac21aS1NrcFNTa3FJZVBYcm83cnZ2MXBkZmZtbnRLNGk3VTMzMzNYZGJVK3gzN2RyVit1RE02OUNoUS9sbURmZjh3QXdJQ0ZCc2JLeGlZbUtzYlVlUEh0Vnp6ejBuS1RlSWYvWFZWL25lMS9QRDJ4ZlB1K0Z1ZS9ic3lYZWx1Mm5UcGx6dFJwRkpUVTMxV3QvUk5FMTE3dHo1bklZOVM3bi9ydHUzYjI4dEJ5Zko2MWtwWDFlbGI3MzFWaXNBTEZ5NFVBa0pDYXBZc2FKNjlPaWhFeWRPcUdIRGhucnl5U2Q5MXV2WnBoME9oMzc4OGNlTHFyOUJnd1lNSlVPSjBLdFhyM3pibGl4Wm90MjdkMHVTNHVQamRlYk1HYmxjcm56THpWeE1HM1ZmYUhJUGFhNWF0YXF1dSs0NjFhaFJReTFidHRSOTk5MG5TZnIyMjI4VkhCeXM1T1JrNi9QUTZYU3FXYk5taW95TVZMbHk1VlMrZkhsVnFGREIrbS9qeG8zV3NGT0h3NkgzMzM5ZlpjdVcxYlJwMC9URkYxL281TW1URFBmRUZlRXZmL21MRmk1Y3FNREFRTDM1NXB2V1VHMWYycmR2cjNyMTZtbjA2TkU2ZS9hc3RSUlZYc3VXTFZObVpxWUNBd05sbXFiMjd0MnJYMy85VlhmZWVhZlhjZG5aMlpvNGNhSVNFeFBsY0RqVXZYdDNQZlBNTTliTkswK05HemZXN05tek5YWHFWTTJjT1ZNblQ1NVVhR2lvejBjM3BITnZLL1NyL1kvd2ZKazVISTRDaDRpNGVWNHR6aXN4TWRGNlRtUGx5cFZlNGRuOVRKVWsvZmJiYjZwWXNhSWthZGFzV1hJNm5UNmZUenJYaVV2T1JWWldWcjZoMjU3aDJlbDA2cU9QUHJMV3lzdk16TlNRSVVQVXJGa3pQZjc0NDBwTFM3TnQwTDY0WEM2ZlY3VzU4ZzEvbWpwMXFwS1RrNjNYT1RrNStkcEhRY09lejBkR1JvWTFuTXZ6YjR0N1dUalBaemlIRFJ1bU1XUEc2Tml4WTZwU3BZcTFQVE16VTRaaHFGU3BVanA0OEtBY0RzZEYxNzl3NFVLR2txRlltelJwa3ViUG4yKzlYcnAwcVVKRFEzWGt5Qkd2TzBLYk4yOVdyMTY5VkxwMGFYMzAwVWUybitGNUZkUkdDK0owT3IwbUo2cFNwWW9DQWdLOGhtMDZuVTUxNnRSSnUzYnRzaDdMOG5UdnZmZnF4UmRmMU04Ly82ekV4RVMxYjk5ZWxTcFZzdTVVdThNNWJSUWxYYVZLbFRScDBpUmRmLzMxQ2dvS3NqMitkdTNhbWo1OXVwS1RrMzFPQXBhVWxHVGR5WDdnZ1FlVWxaV2x5TWhJVFp3NFVjMmFOZk42Zmo4d01GQjkrdlRSZDk5OXA0Q0FBTTJhTmNzYXNWS1l6ei8vWEgvODhZZlBHMmh1bm85UzdkKy8zK3ZDdFNmNjFmNUhlQzRHQ25xR1djcWRyZHZ6dzk1VGNuS3lnb09ERlJRVXBQbno1K3ZoaHgrV2xEdHMrOUZISDFYVnFsWHpuVE4rL1BnQ3Y5Y0xMN3h3WG5YN0dyYnQrZXhqcVZLbGxKMmRyWWNlZWtnLy92aWpNak16cmJ0Z25uZmIzM3p6VFowK2ZWb3RXclN3d24xQnN4eW1wYVVwT0RoWVc3WnNrV0VZNnRPbmovV2N5ZzAzM0tCNTgrWVZ1ajRmY0xtNGh6dTdsUzlmdnRDMmZTbStqK2Rkc1lpSUNEMzg4TVBhdDIrZmR1ellvUWNmZkZDTkdqWFMyTEZqMWF0WEwyVm5aK3YrKysvWGZmZmRwNy85N1c4S0RBelVEei84b0FjZWVFQU5HemE4SlBVemxBekZXV1ptcGhYd3BOelJGV2ZPbk5HUUlVT1VrcEtpa0pBUW5UeDVVbEx1aGU5ZHUzYXBYNzkrbWpwMTZqbFA2Q2NWM0VZTGMrellNVW01Lzc0REFnSWtlWCtldXBlcy9QYmJiNzErQnJleVpjdHE5T2pSR2pWcWxONTY2eTBkUG54WUtTa3BDZ29LVXBzMmJYVHZ2ZmRLb28zaXluRHJyYmVlMS9HR1lmaGMyY0xsY21uMDZORktUazZXdytGUW56NTlkUHIwYVVWR1J1cTMzMzdUbENsVHJHVmczYnAxNjZadTNicnBuWGZlOFJycVhaakdqUnZiTGczbitTaFZZYzg4MDYvMlAzNGJ4VUJCUXpXaW9xTFVvMGNQZmZIRkYyclRwbzNpNHVKMCtQQmhhMy9kdW5YMXlDT1BhTXFVS1RwOCtMQTFJM2JwMHFYMXlDT1B5T1Z5NVp2eDhtSTc4Ny8vL3JzMVFVTkNRa0srMmoydmlEdWRUalZvMEVDZE8zZjJXbHU2b0o5M3c0WU5Yc3ZudlBUU1MrcmF0YXYyN2R0bnphYm9uaUc4YWRPbTJyaHhvN1p0MjZZcVZhcW9WcTFhMnJKbGk2Wk1tYUloUTRaYzFNOElYSWo2OWV0cjgrYk5WaWRZOG43R3VEQlJVVkg2K09PUDg4MXQ0TWxYdTNGM2R1Zk9uYXViYnJwSlE0Y09WYmR1M1JRY0hLem5uMy9lZXUvMzMzOWZtelp0VW1Sa3BEVTB0R3pac2pweDRvUmF0bXlwdSs2NlMxbFpXUmRWUDBQSlVOd05HREJBVHozMWxEWHNPams1V2ErLy9ycmk0K05WcGt3WnZmcnFxeG8yYkppazNMdlVQWHYyMU83ZHV6Vnc0RUJOblRwVmMrYk11ZWcyV3BBLy92aERrcXpQY2NrN1BPZnR2TG9meFpKeVYvT1Fjb1BBcGsyYjFMWnRXNnZEbjV5Y2JFMW9SQnNGL2orWHk2Vi8vZXRmV3JkdW5hVGN0bHFuVGgxSjBqMzMzS09mZi81WjA2ZFBWK1hLbGRXOWUvZDg1ei8vL1BQVzU2eFU4Q01jNStwY2gyM1RyL1kvd25NUlc3SmtpUklTRXZTUGYvekQycFozZUxYbk1HNzMybzAxYTlaVVRFeU1OVlJEa243OTlWZjkrdXV2a25Ldmt2LzN2LysxM3UrWFgzN1JHMis4a2UrdWRVRjNzYzlGZG5hMit2VHBZM1V1U3BVcTVUWFowYlhYWG1zTkkzY1BDZTNkdTNlK3EzMTkrL2FWbFB1SGE4R0NCVjVYNmV2VnE2ZTc3cnJMK25yZXZIbWFNR0dDdGQvaGNPajIyMi9YeXBVck5XWEtGRW5TMDA4L3JWdHV1VVY5K3ZUUnpKa3pGUmdZcVA3OSs3TlVCb3BVZ3dZTk5ITGtTSTBZTWNMbi9yeXpXM3ZPZkMzbFh2VEtlOGZHNVhKWmJjclgzUnozblo0eVpjckk1WExwMVZkZlZYSnlzdnIwNmFQRGh3OXI5KzdkbWpsenBwS1NrdFNrU1JPTkh6L2U2b1JYcjE1ZHRXclYwcnZ2dml0SmlvdUx1Nmo2R1VxRzRxNWN1WEplN1dqRWlCRktTRWl3bGw2ODVaWmJySDNWcTFmWHYvLzliejM5OU5QNjMvLytwMDgvL1ZTVksxZStxRFpha05PblQxdDNlbXJYcm0xdGQxK01kamdjK2RaTWRnZG1UKzVKejl4RFMrZk9uYXVaTTJjcU9EaFkwNmRQcDQwQ2YwcEpTZEZMTDcxazlhRnZ1dWttcjM3NWl5KytxTmpZV0tXa3BPamRkOS9WbmoxN05IejQ4SE1hSm42aGZLMkE0UXY5YXY4alBCZUI0OGVQUy9yL1Y3bnlYaUVxYUprWDZmOC9VMWlqUmcyZE9IRkNsU3RYdHZZOS92amphdGl3b2Y3NXozL3ErKysvVjl1MmJTWGxQdjljcmx3NTZ3N3h4UTRmZGIrUHkrVlNhbXFxVWxOVDFhOWZQMVdxVkVsUFBQR0Vmdjc1WjRXRmhTa2tKRVNMRmkyU2xMczhoc1BoOERsTVp1REFnWXFPanRiVXFWT3RZV1hQUC8rODNuampEZTNjdVZOaFlXRjY0b2tuZE91dHR5bzBORlR2dlBPT0dqWnNxSGJ0MnVtT08rN1EvUG56OWY3Nzc4czBUYlZxMVVwZHVuU1JZUmpxM2J1M3Z2amlDMzMyMldmYXZIbXordmZ2Yjd1dUgzQ3BOR2pRUUNkT25DaHdmOTdacmZQZTFlM2R1M2UrdFNBOXIyVG5uYkRITkUzZGNjY2Rrbkx2SXUvZXZkdTZ3dnpGRjE5b3hvd1pHalZxbEZhc1dLRVZLMVpvOXV6WkNna0pzVHJwbmtIaFV0VFBVREtVTk04Ly83eGVlKzAxalJvMVN2ZmVlNjhTRXhPOTl0ZXZYMSt2dmZhYTFxOWZyeUZEaHNqcGRGNVVHODFyNnRTcGlvK1BWNnRXcmJSMTYxWkpVc09HRGEzOTd2RHM2OSs1dTdNczVUNVA2U2s3TzFzZE9uU3c3ampmZmZmZHlzaklvSTBDa3RhdVhhdC8vZXRmMXV6NE5XclUwTVNKRTcyZVI2NVdyWm9tVEppZ3dZTUhLeXNyUzRzWEw5YlBQLytzVWFOR2Fmanc0YmJmbzZBN3dRc1dMTEFleTNCNzg4MDNsWk9Ub3djZmZGQlM3dCtObzBlUHFsU3BVa3BPVGxac2JLeDFiRkJRa005SFNPaFhGeTMrcWhVQnoyVW9XclZxWlUzVzRiWjQ4V0xiYzB1VktxV2NuQnpWcUZIRDJyZHc0VUxyM0k0ZE8rcVJSeDdSenAwN3RXWExGa25TUXc4OXBKWXRXL3A4UHVwY3VBTzN1MFB1Y0RnMGVQQmcvZld2Zi9VNmJzNmNPZHEwYVpQWE52ZlNObmtkTzNaTXZYcjFzam9wNWN1WDE5dHZ2NjJtVFp1cVlzV0tHalZxbENJakl4VVpHYWxYWG5sRmp6MzJtRmF0V3FYUTBGQkp1WGUzdnZubUcwblNuWGZlcWZIangxdFg1QWNOR3FUMDlIVE5uVHRYVzdkdTFUZmZmRU1qUjdGeHFXZWRUVTFOdGI0T0RnN1dOZGRjbzc1OSsrcTIyMjdUTGJmY29tclZxdW5Ja1NOZXM0VjZodDJsUzVkYWF6cEw5c1BNN09wbktCbEttbHR1dVVYTGxpMHI5Szd3UXc4OXBJY2VldWlDM3QrempaWXRXMVpmZnZtbE5tellvRE5uemtpU05WdzBKaWJHV3ZhbVZhdFcxam51Wng3UE40QzZYQzVsWldXcFc3ZHU2dENoZzhxV0xhdGF0V3JSUmdIbFR1TG5ubGl6VHAwNm1qeDVzcXBWcTVidnVLWk5tMnJ5NU1rYU9YS2tVbEpTRkJnWXFFYU5HbDN5ZXR5UFVya1pocUdlUFh0YU45N2N3c0xDZkFabit0VkZqL0JjQkZxM2JxMkdEUnVxWmN1VzZ0dTNiNzdoVjRXdDg5eXlaVXUxYk5sU2Q5OTl0eDU4OEVGZGM4MDFrcnl2T3JzOS9mVFQrdU9QUHpSdzRFQ2xwcWJxaVNlZTBMNTkreTQ0UEx2ZGM4ODlhdGFzbVo1ODhrbXZkVEhkYnJ6eFJtM2F0RWtPaDBObHk1WlZpeFl0dklhL2VLcFNwWW82ZHV5bzZkT242NkdISHRMQWdRT3RQMXF0VzdmVy9Qbno5Y0VISDJqanhvMVdoOFhkd0tYY3RXUTNidHlvUm8wYTZSLy8rSWZYRlR6RE1EUml4QWcxYTlaTW4zLyt1VFc4SENnT09uVG80UFU2UFQxZHExZXZQcS8zT0g3OHVFNmRPcVhBd0VCcjJibXlaY3RhZDdYY3k4eGtabVlxUGo1ZSsvYnQ4eG9LZHVMRUNXc1lhVmhZMkhsMXl1M3FaeWdaU2dMUEVSVC8rYzkvOGkyM2VMRUthcVBCd2NIV0l4UnVZV0ZoYXRHaWhmV29WdlBtelhYOTlkZGIrOTF0MWRlZDM3eDNtejA1blU1OTk5MTMxaEpXdlhyMVVxZE9uVFI0OEdEYUtLNTZqUm8xVXA4K2ZYVHMyREdOR0RHaTBObmhtelp0cXJsejUrcTk5OTVUejU0OUZSSVNrdTltMGZrSUNBaXc1amNvVElNR0RiUm16UnBKdVg4LzZ0U3BVK0FkYi9yVlJZL3dYQVFNdzlDVUtWTVVIQnpzdGIyZ2lVYzhsNHVvVnEyYS92M3ZmOHZoY0dqOCtQSFdsZWk4YXpHNjFhbFRSOTkrKzYweU16TVZGQlNrMmJOblgzVDlBUUVCK3ZEREQvT0ZmcmNSSTBZVStKeWsyemZmZkdNOTg5UzNiMTkxNzk3ZFdsckxVMWhZbU1hTkc2ZXpaOC82bk5JL0lDQkFuMzMyV2FHZC9udnZ2ZGVhV1JRb0xqeEhvRWp5dWR5TW5kMjdkK3ZaWjUvMTJ1YStDcnh1M1RyTm5UdFgrL2Z2MTZGRGgrUnl1WFR2dmZkcTRjS0ZPbjM2dEw3NTVodDkvUEhIWHQrL2UvZnVldXl4eHdwZFB1TmM2K2NSRFJSM0d6ZHUxRnR2dldXOWZ1T05ON1IxNjFZOS92amoxbWlOdkJlejNYZHhjM0p5enVsNXg4TGE2TzIzMzY3RGh3OWJzOTdYcVZOSDc3Nzdya3pUbE1QaDBLQkJnL1RISDM5WXp4RzdSNWI1bXJIYlhXZDZlcnBhdG13cHd6Q3N6K2ljbkJ5cmZicG5BeTVUcGd4dEZGZTAyMjY3N1p3ZlVSd3dZRUNCZmRxOHFsV3I1clZTVGQ1aDErZnJ1dXV1c3dKNFFlODFidHc0dVZ3dUJRWUdGbmpoaVg2MS94Q2VpMGplNEN3VlBGeks4NWtuU2ZuV21MUGpkRG92K1hORzUvcEhwaUNlYTh3R0JnYmEvaHlGZGVaNWhnb2xVZDQxa3krRTUvSWNEb2RERVJFUjFoSnpxYW1wV3I5K3ZhVGM5bHE5ZW5XZE9uVktBd2NPVkV4TWpIWGhyVzNidHFwYXRhcm16WnVudDk5K1c5T21UVlB2M3IydDV4OHZWZjBNSlVOeDgrMjMzeW9uSjBkaFlXRUtDd3ZUcGsyYnRIejVjaTFmdmx4UzdtZVQ1ekpSN3Y4a3FVZVBIdGJNMUlVcHJJMis4Y1liWGtQRTMzdnZQV3VHNis3ZHU2dCsvZm9hTldxVVZxNWM2ZldlZWZzRVV1NmNBd01IRHJTR2dJZUVoTWpoY0todTNicUtqNC9Yd3c4L3JOS2xTMXREeDF1MmJKbnZQV2lqdUZwZGJKLzJZdGtGOEhQcDY5T3Y5aDkrV3dCUUJQSmVFVC9YWmFBOGhZU0VhUFBtemNyT3pwYlQ2ZlM2c0JZZUhxNS8vdk9mdXVtbW0xU25UaDJWS1ZORy8vdmYvOVNqUncrWnBxbmF0V3ZybVdlZTBRTVBQQ0JKNnRxMXE5NSsrMjJ0VzdkT3UzZnZ0dTFNbkcvOURDVkRjZE9sU3hldFc3ZE9IM3p3Z2NMQ3dyUmd3UUl0VzdaTThmSHh5c3pNTEhCZFZVbm4vTnh6WVcwMDc3UFZuVHAxMHFwVnExUy9mbjNyMmVDSWlBaXRYTGxTZ1lHQktsKyt2Sm8xYStaelpGZk5talVWRUJDZ00yZk9xRnExYWhvd1lJQ2szRHRXVTZkTzFaRWpSK1J5dVJRY0hLdzJiZHBZdzY4OTBVWUI0UHo1OTlMTFpSUVJFV0ZLRjcrdU1YQ3gzSGNTWEM1WGo5alkyUHdMYWVLaUZMZTI3dTZBQndZR3l1Vnk2ZVRKazVMa05WTytsRHNjMUgzWHlOZXdUUGN4N21jUWZVMFVjaTVtejU2dHVuWHJxbG16Wmo0RDhwbzFhOVNzV1ROclNPckYxbi9zMkRHNVhDNVZxMVpObVptWlNrOVA5em1VeksyZ29XU1NyQUJTVXJobkczYTVYSGZIeHNhdTkzYzl4Wm0vMm0xQ1FvTFBKV0V5TXpPVmxaV2w3T3hzNWVUa3lEUk5TYmt6M3hxR2tlL2Z2OXZGdHRIRXhFUmRjODAxVnZCMGY5L0xlV2ZzYW1tam8wZVBkajkzM2ljNk9ucTZuOHNwOFlyYlp5MnVYdjd1VnhmUHYzZ0FVRUo1RHAxeU9Cd0Zkcm9kRGtlQm9kbnptQXNOelc0OWV2UW9kSC9lbWZFdnRuNkdrcUU0SzJndDFYUDV0K3JMeGJiUnZMUDhGc1Z3VXRvb0FGdzRwajhFQUFBQUFNQUc0UmtBQUFBQUFCdUVad0FBQUFBQWJCQ2VBUUFBQUFDd1FYZ0dBQUFBQU1BRzRSa0FBQUFBQUJ1RVp3QUFBQUFBYkJDZUFRQUFBQUN3UVhnR0FBQUFBTUFHNFJrQUFBQUFBQnVFWndBQUFBQUFiQkNlQVFBQUFBQ3c0ZlIzQVpkYisvYnQvVjBDcm5LSmlZbitMZ0VBQU9DaTBhK0d2L203WDMzRmhtZlROT01OdzZqcjcxOHc4S2NjMHpUMys3c0lBQUNBODBXL0dzV00zL3JWVjJ4NFRrMU5iVkNtVEptcS9xNmpwQXNNRE53dlNkbloyZi9uY3JsMitMdWVraW83T3p0dDE2NWRKL3hkeDVXTXErSHdOenFWQUs1VTlLc3Zua2VmdXBQTDVZcnhkejBsbVQvNzFWZHNlSTZQano4cjZROS8xMUhTUlVSRVNKSU13MGlNaTR2ajk0bGloNnZoS0diU1hTN1hZWDhYQVFDWEV2M3FpK2Z1VTB1aVQxMkNYYkhoR2NEVmdhdmhGODk5TmR3MHplRlpXVmxmKzd1ZWtzenBkS1p1MjdZdDJkOTFsQlN0VzdmMmR3bTRRcVdtcHZxN0JBQlhJTUl6Z0JLTnErRVh6Mk9FU1JKWHcxRVVUTlBjYkJoR1V3SU9MaWZUTkROemNuSzIrYnNPQUZjT3dqTUFBQ2hTTVRFeGQ5MTY2NjBWL1YxSFNSSVVGSFJja2pJek05dG1aMmRIKzd1ZWtpQWdJT0RzamgwN1R2dTdEZ0JYRHNJekFBQW9hdGxNb25oKzNDTkVBZ0lDVHNYRnhmRzdBd0EvY1BpN0FBQUFBQUFBaWp2Q013QUFBQUFBTmdqUEFBQUFBQURZSUR3REFBQUFBR0NEOEF3QUFBQUFnQTNDTXdBQUFBQUFOZ2pQQUFBQUFBRFlJRHdEQUFBQUFHQ0Q4QXdBQUFBQWdBM0NNd0FBQUFBQU5nalBBQUFBQUFEWUlEd0RBQUFBQUdDRDhBd0FBQUFBZ0EzQ013QUFBQUFBTmdqUEFBQUFBQURZSUR3REFBQUFBR0NEOEF3QUFBQUFnQTNDTXdBQUFBQUFOZ2pQQUFBQUFBRFlJRHdEQUFBQUFHQ0Q4QXdBQUFBQWdBM0NNd0FBQUFBQU5nalBBQUFBQUFEWUlEd0RBQUFBQUdDRDhBd0FBQUFBZ0EzQ013QUFBQUFBTmdqUEFBQUFBQURZSUR3REFBQUFBR0NEOEF3QUFBQUFnQTNDTXdBQUFBQUFOZ2pQQUFBQUFBRFlJRHdEQUFBQUFHQ0Q4QXdBQUFBQWdBM0NNd0FBQUFBQU5nalBBQUFBQUFEWUlEd0RBQUFBQUdDRDhBd0FBQUFBZ0EzQ013QUFBQUFBTmdqUEFBQUFBQURZY1BxN2dKSW1QRHo4TThNd3V2cTdqcUlXRUJEd2MwUkVSSTYvNnlnS3Bta21wNldsTmZ6Zi8vNlg2dTlhQUFBQXJoYmg0ZUVyRE1PNHk5OTFYRTVPcHpQeVN1bFRtNmI1UTB4TVREZC8xMUdVQ00vbjcyK1NESDhYNFFmbC9GMUFVVEVNbzJKUVVOQUVTYy80dXhZQUFJQ3J5RU82OHZ2WlYweWYyakNNcnVIaDRUVmpZbUlPK2J1V29rSjRQaytHWVJpU2xKS1NVdEhmdFJTRm5KeWNza0ZCUWNiWnMyZlQvRjFMVVNoZnZ2eEhobUYwZDdsY2EveGRDNHFYaUlpSWc1S3ErYnVPeThrMHpjOGpJaUkrODNjZHhZRnBtdG5aMmRrMXRtL2ZmdExmdGNDM3hvMGI5NVowajcvcktHcUdZZnl6Y2VQR3gveGRSMUZ6T0J5N29xT2pKL2k3RGx4ZVYzSS8yK0Z3QkFZRUJKVEt5c282NCs5YUxvVUtGU29rU0txVW5wNSsxdCsxRkNYQzh3V0tqNDlQOFhjTlJlUnErVGtsU1JFUkVabityZ0hGVmsxL0YzQzVHWWJCUEJoL01nd2p3RFROVUVtRTUyTEs0WEI4SmluQTMzVVVOWWZEMGNIZk5malJPNUpjL2k0Q2w5OVYxTTh1c1NJaUlreC8xK0FQaEdjQU9BL1IwZEZYYW1mZGtIUlZmaERtRlI0ZXZzY3dqQnNjRGdlZDlPTE4zUmI3K0xXS0ltS2E1bzJTZ2d6RGlQTjNMVVhOTk0xcDdqdVNBT0JQaEdjQU9EOEVxaXNmRnhGS2tPam82T24rcmdHWDE1K1BrMXlwRnk0QmxDQU0wUU1BQUFBQXdBYmhHUUFBQUFBQUc0Um5BQUFBQUFCc0VKNEJBQUFBQUxCQmVBWUFBQUFBd0FiaEdRQUFBQUFBRzRSbkFBQUFBQUJzRUo0QkFBQUFBTEJCZUFZQUFBQUF3QWJoR1FBQUFBQUFHNFJuQUFBQUFBQnNFSjRCQUFBQUFMQkJlQVlBQUFBQXdBYmhHUUFBQUFBQUc0Um5BQUFBQUFCc0VKNEJBQUFBQUxCQmVBWUFBQUFBd0FiaEdRQUFBQUFBRzRSbkFBQUFBQUJzRUo0QkFBQUFBTEJCZUFZQUFBQUF3QWJoR1FBQUFBQUFHNFJuQUFBQUFBQnNFSjRCQUFBQUFMQkJlQVlBQUFBQXdBYmhHUUFBQUFBQUc0Um5BQUFBQUFCc0VKNEJBQUFBQUxCaCtMdUE0cTV4NDhhZERNTjR6UDNhTUl4ZWttU2E1Z3lQYld1aW82T24rNkU4WEtSR2pScUZPUnlPTjl5dkRjTzRXMUpkMHpSL2x2VDduOXVPUmtkSGovUlhqZkNQeG8wYjkzWTRITzk0YktyODUvOVB1RGU0WEs1M1kyTmp4eFZ0WmJqVUdqZHUzTVBoY0V6MDJGUkpVb0JwbXNtR1llVDh1VzFtZEhUMGMzNG9EMytLaUlob1pacG1WL2Ryd3pEK0lVbW1hVTV5YnpOTk15NDJOdlpUZjlTSFN5YzhQUHdPU1U5NWJCcHNHSVpobXVaay9ULzI3ancraHZzTjRQaG5OcGNjZ3JxUENJSTYycUpLcUtQYW9xV29Va2RSOU5Sb2k5YVBscmlQNmtIRjBRdHRGWFcxU090TzFhMmhFUktWdXE5UVJBZzViSkxON3M3dmozU25XYmxjMlUxMm4vZnIxVmV6Yyt4K3grd3pPODkzdmdlby95NkxQSGp3NENMYmwwN2NUNDgrK3VncnFxbytZWG1kMDMyMlRxZGJFQmtadWRzZTVSUC9hZGl3NFJ2LzNpZGJ2S1FvaWp1d1hGWFY5SCtYL1g3dzRNSEZkaWllemJqYXV3Q0ZuYUlvTnl5QmZNdHliWm5aYkE2MWJhbkUvV0kwR3VQZDNkMjdLNHJpazNXNW9paXRnZFlBcXFvdXQwdmhoRjNwZExyZC9KY3daMVU2eXpicmJWY2lVVkJTVWxMV0ZpOWUvTHQvYndJMGlxS1V6UEp5bTQyTEpXNmhxbXFxSldIT0t1c3lWVlZmc1cycFJBSFI1M0t1MzgzeXNyY055eU1LaU1sa3V1SGk0cExuZlhaR1JzYjBXOWNMdXppcktNcThISmIzVnBUTTU3RW1rK2tYMnhiSjlxVFpkajRPSGp6NGg2cXFDWGxza3BpUmtiSEJaZ1VTOTFWTVRJd0IrQzZ2YmN4bTgwTGJsRVlVSmdjT0hEZ0pST2UyWGxYVkV3Y09IRGhrd3lLSkFuTHk1TWtrUlZIK3pHT1R4S1NrcERDYkZVams2T0RCZ3dkVlZZM1BiYjJxcWpjek1qS1cyckpNb21BY1BIandLSEFwajAyU0ZVVlpiYXZ5aUlKak5CclhBMGw1YkJKLzZOQ2h5ODM2ZHdBQUlBQkpSRUZVSTdZcWo4aGRWRlRVRnZLSVMxVlZEVWFqOFRjYkZza3VKSG5PWDRhaUtMaytlVlJWZGN1L0NaZ29vbFJWWFpISHV2am82R2lIdnhDSW5Kbk41aDl6VzZjb2lsU2FPUkN6Mlp4cmJibXFxaitkUEhreVBiZjF3bVpNNUZIWnFTaktRZms5ZGhobVlHNGU2L2RFUmtabTJLb3dvdURFeE1RWVZGWGRrdHQ2czluOFBabXhMK3hQVlZWMWV4N3IxOGJFeEtUWXFqRDJJc256YmNpbldmYlBOaXVJS0JCWHIxNDlDS1RsdEU1UmxKMWsvb2dMSjZUVDZkYmx0aTZ2eEZvVVBXbHBhZDhEeGx4V3l4T3V3aU92U2c1NTZ1eFk4cnIrNWxycExZcWtuL0pZNS9ETmdJc1NzOW44UTI3ckZFWEo2enc2REVtZWIwTktTc3BPY21oU29xcnF6Zmo0ZUFucUl1N0NoUXVwUUk2RGpwak41aVUyTG80b1JBNGNPSEFFT0hycmNsVlZ6MFpGUlVYWW9VaWlnQnc5ZXZRYUVIbnI4bit2ODl0dFh5S1JFNTFPdDE5VjFSczVyRXFOajQ5ZmFPdnlpSUp6NE1DQnY0R3JPYXpTWDcxNlZaSm5CeElmSC8rTHFxbzNiMTJ1cXVxTmpJeU0vZllvazhoWmRIVDBiN2wwbnpHYXplYk5OaStRSFVqeWZCdE9uanlacnFwcXRpZk1pcUpzL1RmeEVrV2NxcXJabmlLcXFubzlLaW9xMTVwdjRSeHkrbTRBRzIxZUVHRUxhMjlkb0NqS0dybk9GeDZSa1pFWmlxTGs5T1FqV3M2VHd6R3FxdnBWRHN2M3lybDJMQmN1WEVoVkZHVnJEcXNXU1ZlTVFzY003TXhoK2Vhb3FLaWNLallkamlUUHQwbFJsR3hOdDFWVmxWRzJIWVJlcno5STlpYWI0VGtzRTA3R2JEYm5OS0syUFBWd1FLcXFmcStxNnEzZE5OYllwVEFpVjZxcTV0U01mcVhOQ3lJS25FNm55K25lUzdyTE9TQlZWYk8xNUhTR2tadUxJa1ZSc25XUk1adk5UaE9Ya2p6ZkpxUFJ1QlhRYWpwVlZVMVBUazUybWkrS296dDI3Rml5cXFwV04xK0tvaXl6VjNsRTRSRWRIUjBGbk11eTZOTEJnd2R6cW5VVlJkekJnd2N2QXRvSTZxcXFHcEtTa25JZHlFYllSM0p5OGo0ZzJmSmFWZFgwbXpkdkxyQmprVVRCK1V0VjFjUXNyOVAwZXIxMHAzSkF5Y25KUDJXWkt4aEFuNUNRRUc2M0FvbGMrZnI2L3BxMSs0eXFxcXJSYUhTYUZubVNQTittUTRjTzNieWxWbXpueVpNbjh4cGFYeFF4cXFvdXpQSjNTbEpTa2xNTWZDRHlwZDR5T05nbVFMVlhZVVNCMDI0QUZFVlpMOWY1d3VmZnJsUlpZL0t2WThlT0plZTZneWl5L20ybW4zVmUyUWc1MTQ3cDMydXRWakd0cXVweWFaNWZPRzNmdnQyb0tNcWVMSXQySEQ1OE9NNXVCYkl4U1o3dlFOWlI1SFE2blRUbGN6eFpCNEFLbDZscGhJWFpiUDdWOHJmSlpNcDE2anBSOUpsTXB2bVd2MVZWbFRFUENpK3Q1WmVpS1BKNzdNQk1KcE4ycm5OcTJpc2NSOVptK2pxZFRycEhGV0ptc3pscjAyMm5PbGVTUE4rQnBLU2tMYXFxR29DTXRMUTBwL3FpT0lOL0J6cllDcUFvaXRNMFB4SDVPM1RvVUFSd0NiZ2FIUjM5dTczTEl3ck9vVU9IemdBSEFXTnFhcXJjcUJkU09wMHVITkFER1hxOS9odDdsMGNVbk1URXhFT3FxcVlBR2FtcHFRdnRYUjVSY05MUzBwYVRPVkJjZWxwYTJoLzJMby9JWFVwS3lpcis3VDVqTXBtY1lwUnRDMG1lNzhESmt5ZVRGRVZacjZycW5waVltQVI3bDBmY2YyYXplUWFRYWpRYTUrVzdzWEFtWnVCSFlETmdzbk5aUk1IN1JWWFZzSCtucnhLRlVHUmtwQjVZcWFwcWpKd254M2IyN05rMFlDRVFLZWZhc2NYRXhDU29xbnBBVVpTZlkySmlVdXhkSHBHN2YxdG4vcUdxNm81L0s1MmRocXU5QzFEVXFLcTZVbFhWOHZZdWh5Z1lhV2xwKzd5OHZQWWVPblFvMjN5RHdybVpUS1pmWEZ4Y1N0bTdIS0xnR1F5R0pXNXVicWZ0WFE2UnJ4WEFCWHNYUWhROFZWV1hxNnA2MGQ3bEVEYXgxbXcySDdSM0ljUnRXWkhEREJVT1Q3RjNBZTdGbzQ4KytqdndsQzAvVTFVenh3bFNGSnYrMHgwNGNPQkFZMXQrWUdIU3FGR2pYeFJGNldLcnoxTlYxYWJuVjFYVjYwYWo4ZkcvL3ZycnFNMCsxSUUwYXRUb29LSW9EUXY2YzJ6OHZUaDU0TUNCMnNqQVpKcEdqUnI5cUNoS0gxdDlubzNQZDZLaUtJMGpJeU5QMmVvREM0b3R6NU90ZjQ5VlZZMkppNHRyZXZIaVJiMU5QckFJc09YMUYyeDJybzhlT0hDZ3JpMCtxQ2l4MWJtMklZYy96L2JJa3dwQW9xcXFqeDg4ZVBCdmV4ZkVvcWczMjdiNUYwSlJGRnNuemdDUDFxeFowOFBXSDFwWTJESngvdmZ6YlBseEtJcFN5dFhWdFkxTlA5U0IyT3JIM01iZmk1bzFhOVlzYnNzUExPeHNtVGovKzNtMi9MZ1NKcFBwSVZ0K1lFR3g1WG15OWUreG9pajFLMVNvNEcrekR5d0NiSG45dGVHNXJ0TzRjV00zVzMxWVVlRmdpVE00eDNrdTZva3pRQW1ndTcwTGtaVkROTnVPakl5MGR4RUtUTE5temNqSXlNRER3OFBwbjBBNTRua2VQSGd3Ky9idFExWFZ5L1l1UzFIbktOK1BWcTFhb2RmcjhmRHdjTHFtVUxmRFVjNnpSZi8rL1ltSmlVRlJGSWZxMytkbzU2bGR1M1lrSkNSZ05CcGxtcVFjT01yNURnd014R2cwMnJzWWhab2puR3RuTzg5Rjlad0ZCd2V6YWRNbVZGVXRWSzJ5aXZxVFp5R0VFRUlJSVlRUW9zQko4aXlFRUVJSUlZUVFRdVJEa21jaGhCQkNDQ0dFRUNJZmtqd0xJWVFRUWdnaGhCRDVrT1JaQ0NHRUVFSUlJWVRJaHlUUFFnZ2hoQkJDQ0NGRVBpUjVGa0lJSVlRUVFnZ2g4aUhKc3hCQ0NDR0VFRUlJa1E5Sm5vVVFRZ2doaEJCQ2lIeEk4aXlFRUVJSUlZUVFRdVJEa21jaGhCQkNDQ0dFRUNJZmtqd0xJWVFRUWdnaGhCRDVrT1JaQ0NHRUVFSUlJWVRJaHlUUFFnZ2hoQkJDQ0NGeWRQcjBhYVpQbjA1WVdGaTJkU2FUaVRsejV2RDU1NS9ib1dTMjUycnZBZ2doaEJBRktUazVtVFp0MmdBUUdSbVo2ektMRlN0VzhPbW5uK2I2ZnVIaDRibXVjM2QzdjdmQ0N1RWtKQzZkbDhGZ29Ibno1bmU4bjcrL1A2dFhyeTZBRW9tOG1NMW1wazZkU2xSVUZBa0pDY1RHeG1ycm1qZHZ6dEdqUjFtNGNDRTZuUTVmWDE5dFhZOGVQU2hSb29ROWlseWdKSGtXUWdqaFVMWnMyY0xhdFd1MTF5YVRTZnQ3Nk5DaHVTNnplUHp4eC9OOC83eHUrc0xDd2loZHV2UWRsVmNJWnlCeEtVVFJZemFibVR4NU1sRlJVUUJzM3J6WmFuMWlZaUxyMTYvWHR2M3FxNiswZFczYnRwWGtXUWdoaENqc0xseTR3TzdkdTNOY2w5UHlXNWZObWpXTGtKQVFEQVlEYTlldXBWS2xTb3dhTllxd3NEQ0dEeC9PakJrekNxVGNRamd5aVV1UmswV0xGbEcxYWxVQVltTmo2ZCsvUHdEYnQyL1h0dG05ZXpkanhveXhSL0djWGxoWUdMLysraXZseTVmbjQ0OC81bzAzM3FCMTY5Wjg4c2tuL1BQUFA4eWJONC9FeEVUOC9mM3AzYnMzbjMzMkdhTkdqYUpidDI3MkxucUJrZVJaQ0NHRVErbmN1VE5ObXpibDBxVkxWS3hZa2RUVVZJWU1HWUtpS015Yk53K0ExTlJVN1dic1RtKzYrL2J0eTQ4Ly9raFFVQkN2di80NkNRa0p0R3ZYRGxkWFY2c21hMEtJLzBoY2lweDRlM3RUdkhoeDdXOEx5eklBVDA5UG01ZExaR3JmdmoxYnRtemgzWGZmeGQvZm53WU5HbkRwMGlXMmJkdkd5SkVqZWZMSkp4azFhaFQxNnRXamRPblNmUDMxMTdpNHVOaTcyQVZLa21jaGhCQU9wWFRwMGl4YnRvd2ZmdmlCRVNORzRPWGxoYSt2TDQ4OTloamx5cFdqVEpreUdJMUdTcFlzQ1dRT2hMSmt5Uko2OSs1Tmx5NWRyTjZyYytmTzJkNi9YTGx5QUp3L2Z4NkFJMGVPQUZDOWVuWGMzTndLOHRDRUtMSWtMa1ZPdW5mdm51UHl4bzBiMjdna0lpZVhMMTltMjdadGJOdTJ6V3I1eUpFakFYSmNOMm5TSkNaTm11U3czU1VrZVJaQ0NPRncrdlRwdzRZTkcvamtrMCtBekJ2M3h4NTdUUHNoVDAxTjVmang0K2gwT3FwV3JZcWlLRXlaTWdVWEZ4ZXJHL09TSlV1aTArbElTVW5CWURBQW1UZmpBREV4TVFEczI3Y1BnQVlOR3RqcytJUW9paVF1aFNpNmNxdm91TldxVmFzS3VDVDJKY216RUVJSWgzTHUzRG0rK09JTDR1TGl0R1h2dlBNTzd1N3V0Ry9mSGdCVlZiWC9EeDgrSEpQSmhFNm5ZL2JzMlZZMzZZc1hMN2JxV3dsUXYzNTlBTTZjT2NPbFM1ZllzbVVMQU0yYU5iUEo4UWxSRkVsY2lweXNYTG1TYXRXcUFYRDI3Rmw2OXV3SndKOS8vcWx0czJQSERrYU1HR0dQNGptOU1tWEtNRy9lUEpZdVhhcWRwL3kwYWRPR1BuMzZPR3gzQ1VtZWhSQkNPSnpkdTNmejRJTVBVcXhZTWFLam80bUtpdUtSUng0aElTSEJhanRWVmEyVzNicis1WmRmMXA1d1daUXNXWkk2ZGVwdzlPaFJnb09EaVl1THc4ZkhKOS9SZ0lWd2RoS1g0bFl1TGk1YUg5bXNmV1d6L3EzVDZXeGVMcEhKM2QyZHhvMGI4K2FiYjFvTjRwWWZSeDdBVDVKbklZUVFEc1hmMzU5dnZ2bUdVcVZLOGRaYmJ3Rnc0c1FKeG8wYlI5ZXVYUUdZTjI4ZTMzenpEUUN6WjgrbVJZc1dPYjdYalJzM2NsemV2bjE3amg0OVNuUjBOQUFkT25UQXc4UGpmaCtLRUE1RDRsSllaSjJTVFBvOEZ5MVRwa3poZ1FjZXlIR2QwV2hreUpBaE5pNlI3VW55TElRUXd1RjRlWG54MWx0dmNlblNKU0J6MEJNTGs4bkV1blhydE5kTGx5N045U2I5MWlseFZGWEZiRGJ6d2dzdk1ILytmRkpUVTNGemMyUGd3SUVGZWp4Q09BS0pTd0dRbHBabTd5S0l1eVJUaGtueUxJUVF3c0dFaDRjellzUUlVbE5UNmRxMUs2R2hvU1FuSjJ2ckZ5NWN5RC8vL0VPZE9uVndkM2RuNzk2OWJOMjZsYWVlZWlyYmUyM2R1cFdVbEJUKy92dHZBRUpDUW1qUW9BSGUzdDRvaWdLQXE2c3JlcjNlTmdjblJCRWxjU2tzc2piRDM3NTlPMTVlWG9EMGVTNEtnb09EYzMzeW5KV3FxbG9zT2hwSm5vVVFRamlVNnRXcll6S1o2TnExSzhIQndmejY2NjlhTThHZE8zZnk5ZGRmQS9EaWl5OVNxbFFwaGc4Znp1VEprL0gzOXljZ0lJRFBQdnRNRzhGMzVzeVoyZDcvNnRXcmpCczNUcnN4VDAxTjVaMTMzbUh1M0xuVXFGSERSa2NwUk5FaWNTa3N6cDQ5QzFqUDhReTU5M2wyMUNTc0tKbzZkZXB0YlJjZUhvNjd1M3NCbDhZK0pIa1dRZ2poVUNwVXFNRDA2ZE5wMHFRSkVSRVJtTTFtdkwyOStlMjMzeGc3ZGl4bXN4bC9mMys2ZE9tQ2k0c0x6WnMzSnp3OG5MZmVlb3ZKa3lkVG9VSUYzTjNkOGZQem8xcTFhdmo3K3hNZUhzNlJJMGNZUEhnd0lTRWhuRDkvSGc4UEQwYU9ITW5NbVRPSmk0dGp3SUFCVEpreWhTZWVlTUxlL3dSQ0ZEb1NsOElpTWpJU0lNL1JtNU9Ta3JoKy9UcHVibTdzM3IwYnNFNm9oWDJNR3pjdXp5ZlB3NFlOczJGcDdFT1NaeUdFRUE0bk1qTFNhdUNTaWhVcjh0RkhINUdSa1lHTGl3c1RKMDdVYnNRbVRweEluejU5dUhyMUtxR2hvVXlhTkltK2ZmdGFqZkI2NGNJRmpodzVnb2VIQndFQkFWeStmSm1QUHZxSU5tM2FVSzFhTmQ1Nzd6M1MwdEtvV2JPbXpZOVZpS0pDNGxLa3BLU3djZU5HQUJvMWFwVHJkdkh4OFZvVGJvdXFWYXNXYU5sRS9pWk5tbVR2SXRpZEpNOUNDQ0VjVGtCQUFDVktsTURkM1oyNmRldHFmUzNmZmZkZDNuenpUUjUrK0dGdDI5S2xTek4zN2x3bVRackV1SEhqY214cVZxZE9IZlI2UFpVclZ5WXdNSkNlUFhzU0dCZ0lRTU9HRFZteVpBa1JFUkZVcmx6WlpzY29SRkVqY1NtOHZMd0lDZ3BpN3R5NWRPelkwV3FkdTdzN3RXdlhCaksvSzlXclYrZjgrZk40ZW5wU28wWU4zbjc3YlhzVVdXVHgxbHR2NVRsLzg2ZWZmbXJEMHRpSEpNOUNDQ0Vjem5QUFBjZHp6ejJYYmZuUFAvK3NEVTZUVmExYXRmamhoeDl5blU5MHdJQUJEQmd3UUhzZEVCQmd0YjV5NWNweWd5NUVQaVF1aFU2bm8yZlBublRvME1HcXZ6TkFwVXFWV0xac21mYjY1NTkvdG5YeFJDNUNRME9CekhPVVYvTjV5N3pxYm01dU5pbVhQVWp5TElRUXdtbmtkSU51a2RzTnVoQ2lZRWxjT3A5YkUyZFJ1UG41K2QzWDdZb3l1U0lKSVlRUVFnZ2hoQkQ1a09SWkNDR0VFRUlJSVlUSWgxTW56My84OFFkLy9QRUhack5aVzVhUWtNQWZmL3loelVGM3Q5TFMwdTZ4ZE9KZTNlczVPSG55Wkw3YldMNURxYW1wOS9SWlFvaWl3V3cyYy9qd1lYc1hRd2lSaGNTbFk1RHpLSW9DcCs3ei9PNjc3d0xXRTNsUG5UcVY3ZHUzTTNEZ1FHMTlWZ2tKQ2F4WnM0WStmZm93YytaTVZxMWF4YkJodytqVXFSUHIxcTJqZCsvZXhNYkcwck5uVDJyWHJtMDE4SUd3RGJQWnpJSUZDMWkrZkRuZmZmY2QxYXBWWS96NDhiZTE3d2NmZkFCQVVGQVFSNDRjWWY3OCtUUm8wQ0RYN1MzZmtWV3JWdVU1WDZFb1BIYnUzTW02ZGVzWU0yWk1qaU5HTm0vZUhJRGx5NWZqNys5dnRXN0ZpaFY1amlRWkhoNmU2N3FjUm9vVkJjZGdNR2puOGs3NCsvdXpldlhxSE5kRlJFUXdldlJvRWhJUytQcnJyMm5TcE1tOUZ0UHBTVHc2RjRsTGtSczVqMFZMMzc1OTgzMXdsRnZNRm5WT21UeGZ1M2FOMHFWTFoxdStaTWtTdG0vZkRzRENoUXRadUhDaDFmb3Z2L3lTcUtnbzVzMmJ4K0hEaHlsYnRpeVErV013ZlBod0RoMDZ4T09QUDg3Ky9mc0JhTnEwYVlFZWg4aVpvaWdjUG55WXhNUkUvdmUvLzdGa3lSTFdyVnQzVy91Kzk5NTdsQ3haa3ZMbHkzUDQ4R0ZHalJyRmloVXJaR0FMQnhJV0ZzYnZ2LzlPV2xvYXMyYk5RbEVVR2pkdW5HMjdidDI2V2IxMmQzZG4yTEJoZWI1M1hqZUZZV0ZoT1Y1M1JPRmxNQmlzWHRlcVZVdGJsbHZGbWlSbGQwYmlVZHdwaVV2SElPZXhhTGg0OFNLZE8zZk90dHpUMDlOcFcxMDZYZkljSEJ6TTc3Ly9UbGhZbU5YeXRXdlhFaElTUXJGaXhTaGZ2cnkyUENNamc0c1hMMnF2WDMzMVZYYnMyRUhuenAzWnUzY3ZrQm5NclZ1M3hzL1BqNENBQUVKQ1FvRE1ZZDAzYk5pZzdUdDkrdlE4bjJLSyswTlJGQ1pQbmt5UEhqMDRjK1lNYTlhc0lUSXlraTFidGpCMjdGaWVmLzU1M256elRZeEdJOTk5OXgyaG9hRVVMMTZjQVFNR2FFOCtoZzhmenA0OWV6QVlEQncvZnB3eFk4YmsrWmx2dlBFR3JxNnVQUExJSTN6eXlTZTJPRXh4bDRZUEg4NnVYYnZZczJjUEsxZXVwRmV2WGxaUHRNNmRPd2RrVG5IaTZ2cmZKZExkM1oxZXZYb1JFaEtDd1dCZzdkcTFWS3BVaVZHalJoRVdGc2J3NGNPWk1XT0d6WTlINUcvUm9rVlVyVm9WZ05qWVdQcjM3dytnVlpZQzdONjkyeXJPOVhvOXJWcTF5dlU5SXlNamMwek9JaU1qNzFPcG5ZUEVvL09TdUhSZWNoNkxEa1ZSY0hkM3gyZzBZamFiY1hWMXRSb0IzM0pPTEpXZWtaR1J0R3paMHFFVGE2ZExucXRVcVVKR1JvWlY4bnoyN0ZtbVRKbUNoNGNId2NIQlhMNThtVmRmZlJXRHdjRElrU081ZVBFaTVjdVhwMjdkdW5UcDBvVXJWNjR3WXNRSWJYOUxzZ3p3di8vOVQzdnluSktTWXZYWlJxT3hnSTlPV0pRb1VZSUpFeVp3L2ZwMW5udnVPVTZmUGszWnNtVnAyclFwUC8zMEUrdlhyOGRvTkdJMEdubjIyV2ZwMWFzWG5wNmUyZ1doZlBueXpKdzVrL3IxNitQdDdjMlZLMWZ5L0x5RWhBUUFybCsvWHVESEp1NU5xVktsR0Rod0lCRVJFVHp4eEJPQWRkTWl5dy9BN05tejc3Z3BmdCsrZmZueHh4OEpDZ3JpOWRkZkp5RWhnWGJ0MnVIcTZwcGprMVJoRzk3ZTNscnJFVzl2YjIxNTFoWWxucDZlTmkrWGtIaDBaaEtYUWhSK0ZTdFdKRHc4blBIang3TnUzVHFtVDU5T3ExYXRhTm15SlVDMmJwSGp4NC9QMXFyQTBUaGQ4dnpVVTAreFlNRUNxeWZDMWFwVjQvUFBQOGZIeDRkRml4YXhmZnQyL3Zubkg0NGNPY0t4WThjb1hydzRNMmZPeE5mWGw0NGRPNUtjbk15dVhidTBoT3JoaHgrbWR1M2FBR3pldkJtRHdVRHYzcjBaTVdJRW16WnRJamc0bUpkZWVpbkhwbWlpNEZnbWFvZk1tNmlzd2F6WDY3Vy9OMnpZb0gwZklpTWpNWnZOcUtwcWRiNGlJeVBac0dFRER6NzRJQUVCQWRweXl6YlM1N2xvTUp2TkdJMUdldlhxUmQrK2ZUbC8vbnl1Y2RtOWUvZHN5N0plTjNKcXhsU3VYRGtBenA4L0Q4Q1JJMGNBcUY2OU9tNXVidmRjZm5GM2NqcVh3RzFmazFlc1dFR1pNbVZ5WFgvKy9Ia0dEaHg0TjBWemFoS1B6azNpVW9DY3g2THUxbTZSdDl0TnNpaHp1dVQ1d1FjZnBHTEZpaHc2ZE1ocWVZc1dMZERyOVFRR0JySjkrM1pDUTBPQnpNVDYwMDgvMVJLbVBuMzZNSHYyYks1Y3VZSk9wOE5zTnBPZW5zNlpNMmNZTm13WUV5Wk1BTkNhSzFnUzdBb1ZLdGpvQ0VWb2FDaVRKMDhHTW11dGQrL2VyYTM3OXR0dkFSZzVjaVRYcmwzVFhyLzExbHRrWkdRQThObG5uN0Z5NVVwdG44aklTRzFnR245L2Z4WXZYbXhWU3k2S2p0V3JWek50MmpUdDlabzFhL0QzOXljOVBSMkR3YUE5OGJBMEZTMVZxaFMrdnI3RXhjV1JscGFHb2lqYXZpVkxsa1NuMDVHU2txSlZ6RlN2WGgyQW1KZ1lBUGJ0MndjZzNUV0t1T0xGaTFPeVpNbGMxOSs0Y2NPR3BYRWNFby9pWGtoY09nWTVqMFdiTk50MkVtUEdqS0ZLbFNvOC8venpBS1NucHpOMDZGQU9IRGlnTmEydVhMa3lmZnIwSVM0dWpzMmJOL1BHRzIvZzR1SkNqeDQ5U0V4TTVObG5uOFhOelkyMWE5ZGlOQnFKam83Vyt1c0FIRHQyRFBodnVpUExqN2l3cjlkZWV5M1AxN2w1N0xISDhQRHc0Tnk1YzB5ZE9wV1BQdnFvSUlvbmJLeHExYXFzWHIyYXhZc1hNM3YyYkNwV3JNaklrU01aTUdBQUFDdFhyc1RGeFlWT25Ub0I0T1BqbysyN2VQRmlxejZXQVBYcjF3Zmd6Smt6WExwMGlTMWJ0Z0RRckZreld4Nld1TVhLbFN1MWxpRm56NTZsWjgrZUFQejU1NS9hTmp0MjdMRHFqaU5zVCtMUnVVaGNDbEg0SlNjbjA2Wk5HKzMxc0dIRHRGWTl6c29waytkbXpacFo5VWYyOFBDZ1JZc1dYTHQyamNEQVFKNTg4a2thTldwa05lcm53SUVEY1hOejQ3SEhIcU5GaXhZWURBYVdMVnRHdVhMbGVPT05Od2dJQ0dEcDBxVWNPM2FNSzFldWNQejRjWktTa3JUK3ozWHIxclhMc1RxajU1NTdqcWVmZnRvcTJDMHNMUU5tenB4SlltS2k5bnJ5NU1tWVRDWUEzbi8vZlo1Ly9ubjY5dTJyN1JjUUVNRElrU09aUEhreW16ZHY1cGxubnRINjU0bWk0OFVYWCtUSko1K2tmZnYyMnJLTEZ5L2k0dUxDNk5HajJiOS9QNlZLbFFKQXA5UGg2K3RMYkd3cy9mcjFJeUVoQVM4dkwyMi9sMTkrV1h2U1pWR3laRW5xMUtuRDBhTkhDUTRPSmk0dURoOGZINnN1Qk1MMlhGeGNjSEZ4MGY3T3V0d2k2d0Fva05tazJLSmp4NDRGWEVMbkpQSG8zQ1F1blplY3g2SkRVUlI4Zkh4SVMwdkRhRFRpNmVtSmo0OFB5Y25KUVBadUZzN1FSZFVwaytkRGh3NFJIQnlzdlQ1Ky9MZzJRTW1lUFh2WXMyZFB0bjM2OWVzSFFKY3VYWWlKaVNFc0xJems1R1NhTkduQy92MzcyYjkvUHk0dUxzeWRPNWRseTVheFlNRUNRa0pDaUl1TG8yYk5tanp3d0FPMk9UaUJtNXZiUGZWbmMzTnpvMWl4WXRtV2QrM2FsZkR3Y0NwVnFrU3JWcTFRVmZWZWlpa0tpYkN3TURaczJNQ3BVNmQ0KysyM3RhNFdGU3RXeE5YVmxSbzFhakJvMEtCcysrWFdsS3g5Ky9ZY1BYcVU2T2hvQURwMDZJQ0hoMGZCSFlESWthVXlETzZ1YitXdEF6NEsyNUI0ZEd3U2x3TGtQQllsUGo0KzdOaXhReHN3Yk5xMGFiUnExU3JiUE0rVzdqVlpaMHR3VkU2WFBNK2JONC81OCtkYjFYcWxwNmRySnowM2x2WGJ0bTNqOE9IRDJ2S0lpQWdpSWlLQXpOcVowYU5IMDZaTkd4WXNXTUF2di93Q1pBNVNKZ29IeTVQbTNGN25aK0xFaVhoNGVHaHpTVnRrclNrWFJjdXZ2LzRLWlBhNyt1bW5uMWl4WWdVQVY2OWV6VGEzYk5aUmdHK2RHa2RWVmN4bU15Kzg4QUx6NTg4bk5UVVZOemMzR2VqRVR0TFMwdTVwZjhzVWhUNCtQbFpqSU9UazBxVkx2UC8rKy9mMGVTS1R4S05qazdnVUlPZlJFZno0NDQ5V3J5MlZYbG12eTQ3SzZaTG52Ly8rRzdQWlRFQkFBS2RPblFJeVI4dmVzMmNQZ3djUDVzeVpNM3ozM1hkYUgyWExsMkhYcmwxNGVYbHg3ZG8xdW5YclJtcHFLbXZXcktGeTVjcE1uanlaME5CUWJiVFB1blhyVXI5K2ZXSmlZbkIxZGMzMmd5L3N4ekt3UWFkT25iaDA2UklSRVJIbzlYcWVmUExKMjNxU0hCb2F5b3daTXloV3JKaFc0K2JoNFdFMU43Z29PcVpPbldwVmNXWnBoZ1Q1VjZwdDNicVZsSlFVL3Y3N2J5Qnp5cm9HRFJyZzdlMnREV1RrNnVwcU5iSzdzQjNMOUhHUU9XK3NwWW52N2ZhdHRBd3k1ZS92bjI5OGx5OWZucTFidDk2M3Nqc3JpVWZISjNFcFFNNmpJOGl0aFVqVzVaWktUVWVqeTM4VHg5S3NXVFBhdG0zTHdvVUxyWllYSzFhTXFsV3JrcFNVeEtoUm8zSk5wTFp0MjRiQllNQmtNdEd2WHo4R0R4NU1hR2dvVmFwVTRiMzMzZ1BneElrVDJvKzgyV3pXUnZnVXRtTzU2VEtaVE5vbzJqa1pPM1lzYmRxMHdXdzJVNlZLRlczNTBhTkh0YitQSHordS9kMmtTUlBNWmpONnZSNVZWWEYxZFdYbzBLRzR1N3NYd0ZHSWdyWjY5V282ZHV4SVpHUWs0ZUhoOU83ZFcxdFh0MjVkSmsrZVRIaDRPSkdSa1VSR1J2TFpaNTlwSS9uT25EbVQrZlBuYytIQ0JXMmZxMWV2TW56NGNPMEdQVFUxbFhmZWVZZlRwMC9iOXNBRVo4K2VCZjZiUzliU3YvTFd2cFdXLzdLTzNBeVowdzZDak14c1N4S1Bqay9pVW9DY3g2THM1NTkvNXFXWFhxSjgrZkw0Ky90ci8xbGtYZWJxNnBqUGFCM3pxUEx3L1BQUFcvMGdaelZxMUNnU0V4TjU1NTEzVUJTRnk1Y3ZhK3NzRi9BWFgzeVJoeDU2aU5HalIzUHUzRGt0TVZaVmxmWHIxK1B2NzA5d2NEQXBLU25hVkZZVEpremcxS2xUQkFVRlNaSmxBK2ZQbjJmbzBLRUFHQXdHZ29LQ2FObXlKUTgrK0NCbXN4bWRUc2ZiYjcvTnpaczNxVnExS3I2K3ZuaDVlZEd4WTBkTUpoTi8vdm1uVlhQdW9LQWdoZzRkU3BzMmJhaFJvd1lyVjY1RVVSUmNYRndvVzdhc1ZuTnVNcGt3R28zU242NlF5eHJYTGk0dStQcjZNbmZ1WE5hdFcwZDhmRHh1Ym00MGFOQ0EvZnYzTTNic1dHYk1tRUgzN3QzcDBhTUhGU3BVd04zZEhUOC9QNnBWcTRhL3Z6L2g0ZUVjT1hLRXdZTUhFeElTd3ZuejUvSHc4R0RreUpITW5EbVR1TGc0Qmd3WXdKUXBVMlNRT1J1eXRETEphLzcxcEtRa3JsKy9qcHVibXphbG5ZdUxDN3QzNzlibUJHN1ZxbFdCbDlXWlNUdzZGNGxMSWVleGFJbU1qT1RUVHovVktoMHRNZm5ISDM5WTNlOUtzMjBINXVucG1lczZEdzhQWnM2Y1NhOWV2Ymg0OGFMV044ZmIyMXNiUUtwNzkrNWF6YW1pS0R6OTlOT2NQSG1TczJmUHNtalJJcXZCVFdiTm1zWDQ4ZU01Y3VRSW16ZHY1cFZYWHBIazJRWmlZMk01ZCs0Y1pjcVVvVWFOR2xvVHNLMWJ0L0xWVjE4QjFxTjhtczFtekdZekN4Y3VwSFhyMXRTcVZZdU1qQXdlZU9BQnZMMjlPWC8rUEJNblRtVGl4SWtvaW9KT3A4dTJyNlVQZmFOR2pWaXdZSUVkamxyY0xxUFJpRTZubzFhdFdnUUhCek42OUdqdGFaV3ZyeTlUcGt5aFJZc1duRHAxaXFWTGw3Smh3d2ErL2ZaYkZpOWV6SysvL2tyZnZuMnRSb0M5Y09FQ1I0NGN3Y1BEZzRDQUFDNWZ2c3hISDMxRW16WnRxRmF0R3UrOTl4NXBhV25VckZuVFhvZnNkRkpTVXRpNGNTT1FHWk81aVkrUDE1cUtXbFN0V2hYSUhPWFh6OCtQSmsyYUZGeEJoY1NqRTVHNEZCWnlIb3NPSHg4ZlRwNDhpYnU3TzgyYU5lT0pKNTdnMTE5L3pYWFdnbHViYzFzcXpCeUoweVhQdCtPaGh4N1N2aWpseTVjbktDaEllL0pjdDI1ZERBWURUenp4Qk4yNmRhTkdqUnFZeldZMmI5N01ZNDg5eG9BQkE2aFVxUkxUcGsyamJObXlmUG5sbDN6NDRZZjA2dFVMWDE5Zk94K1pjMmpldkRsK2ZuNTgvUEhIMUs1ZG05RFFVRFp0MnNTNWMrZElTMHV6U25oVlZiVnFvdCs1YzJlcVY2OU9hR2dvOCtiTm8wU0pFbno3N2JmczNidVhoSVFFakVZakpwTkplOHA4YS9QKzU1NTd6dGFISys2L3QvOWhBQUFnQUVsRVFWUlFnd1lOK095enoyaldyQm5GaWhWanhvd1p2UC8rKzdScjE0NlhYMzZaa2lWTEFwblRrNDBkTzVhZ29DQ1dMbDFLWEZ3Y1pjdVd6ZlorZGVyVVFhL1hVN2x5WlFJREErblpzeWVCZ1lFQU5HellrQ1ZMbGhBUkVVSGx5cFZ0ZXB6T3pNdkxpNkNnSU9iT25adHRHaFIzZDNkcTE2NE5aSjdqNnRXcmMvNzhlVHc5UGFsUm93WnZ2LzAyTldyVVlPalFvVlN2WGoxYnMxRnhmMGs4T2crSlN3SFFzbVZMT1k5RlNFQkFBRk9uVHFWMTY5WmFTOHUvL3ZvcjF4a09uRUdSL3RZKyt1aWpLdHg5clVaY1hCekFIUTMybEpHUmtlYzBTQmN2WHFSaXhZcFdGd1JMVStHNzBheFpNekl5TWtoUFQvZUlpWWt4M05XYkZIRjNjNTV2M0xpaDNYVGRqVXVYTGxHeFlzVjh0MU5WMVNxaDl2VDB2S056UFhqd1lQYnQyNGZaYkg0aEtpb3E5SzRMN01UdTlUcFEyTFJxMVFxOVhrOTZlbnJ4bUpnWW1jL2pYM2R6bnBPVGt5bGV2SGlCbGVsKzZOKy9QekV4TWFpcTJ2Ymd3WU8vMjdzODk4clI0dEdpWGJ0MmxncFV2ME9IRGwzSWZ3L240R2h4R1JnWWlORm9SRkVVOThqSXlOd0hUSEZDamhUYnpuS2VpL281Q3c0T1p0T21UWmpONXI1UlVWRkw3VjBlQzZkKzhudzNJeVRuTjM5d1RxUEszVzNpTE83ZXZTVE93RzBsenBEWmRQOWU1NVVXUWhTTXducURMb1F6azdnVVFoUmxrdFVKSVlRUVFnZ2hoQkQ1a09SWkNDR0VFRUlJSVlUSWgxTTIyellZRE1URnhlSHQ3YzBERHp4dzM5NVhWVlVTRWhKSVNVbXhtdk5NMkpmQllNRFYxVFZiODNtejJZelJhTXh4QkhUTGdHS09Pa2VkK0U5cWFpcjc5KzhIc2srYmtaQ1FrT00xSWo0K251am9hSW9YTDY0TlJtUng0c1FKVHA4K1RmSGl4WE1kalZMWWg4Rmc0SysvL2dJeVIvdTlseTQxc2JHeExGdTJESURldlh2TE5mOCtrWGgwUGhLWDRsYUhEaDJpYnQyNnVMbTVvZGZyK2V1dnY3TEZ0aEQyNHBTWndkOS8vODFycjcxRysvYnRtVFp0R3JObXpTSStQajdmL2FaTW1aTG4rdW5UcDdOOCtYTGMzZDBKQ3d1VGZqMkZ3TW1USnhrelpnd1BQL3d3d2NIQlZ1dFdybHpKb2tXTGVQMzExM24rK2VlMTZhY0F0bXpaUW5Cd01JTUhEK2JsbDE5bTh1VEoycm9XTFZwdzhlSkZ3c1BEMmI5L1AxMjZkTkYrb1B2MTZ5Y0pkeEVURnhmSHNHSERBT3RCTmViTW1jTlBQLzNFaUJFajZOeTVzOVUrSDMvOE1kdTNiK2ZKSjUvRVpESUJtZFBnUGZUUVE0d2NPWkxZMkZoYXQyNmQ3Yk1DQXdPdHZtZkN0cTVjdWNLYmI3NEpRSGg0ZUo1VEJ6WnYzanpic3ZEd2NDQ3pjbTN5NU1rY09IQUFnT3JWcTh0TituMGk4ZWg4SkM2ZHo0b1ZLMWl4WWtXTzY5cTFhOGVDQlF1WVBuMDZack9aR1RObUVCOGZUMGhJQ0MxYXRMQnhTWVhGUC8vOHcrREJnMjk3KzE5KythVUFTMk5mY3BjUDdOaXhnM1BuenVXN25TVjVmdnZ0dDdsMDZWSzI5YW1wcVVCbUxXcXZYcjIwdWFFdHlwUXB3N3g1OCs1RGljWHRpb2lJNE1TSkU1dzRjWUp5NWNyeHhodHZBSEQ1OG1XKytPSUw5SG85NjlhdG8xT25UbFkzVVR0MjdNQnNOaE1SRVVGYVdocnIxcTNUMXVsME9yWnUzWXJCa0RuNCtXKy8vWWJaYkNZOVBaMmVQWHRLOHV3QUxPZFRyOWN6WWNJRTl1N2R5NWd4WS9EMDlHVFpzbVZzMzc0ZGdHM2J0ckZ0MnpZQXFsU3BRdXZXclltTmpRVmc1ODZkN055NTArcDl0Mi9mTHBWcWRwU2VucTc5blYrY1d1STdKOTk4OHcwSERoeWdmUG55SkNVbDhlV1hYOUt5WmNzY0I0d1U5MDdpMGJGSlhEcWZHemR1NUhyZi9mampqN05nd1FMR2poMnIzVmUzYmRzV2YzLy9mR2U4RVFVbkl5T0RDeGRrb2dHUTVObks0c1dMcVZldlhyYmxUejMxRkltSmlkcnJDeGN1NVBzRnNreURsWlhsSWlCczU2V1hYaUltSm9hTkd6Y1NIaDVPLy83OWNYTnpZOXk0Y2VqMWVpcFdyTWowNmRPdGFycFRVbExZc1dNSEFQdjI3U010TFkzSXlFaG16cHpKanovK3lGdHZ2Y1g0OGVQNThzc3YrZmJiYi9uMDAwKzVjdVdLMWROcFVYajkvdnZ2ZlB6eHg5cHJzOW1zL2QydVhUdXJiWFU2SFNhVGlVMmJOdEc2ZFd1cVZLbkM5T25UOGZQelkrclVxWXdiTjQ2elo4L3l6RFBQVUxseVpiNzc3anU4dmIzNS9QUFB1WHo1TXVQSGo4Zkx5NHY1OCtkVHJGZ3h2TDI5YlhhY0lydms1R1FBdkwyOWI2dHBxSStQRHp0MjdLQmJ0MjdhamQ3UFAvL01nZ1VMVUJTRkNSTW1jUExrU1diTW1NSHc0Y1A1NXB0djhQWDFMZEJqY0RRU2owTGkwdms4L3Zqam1NMW1CZzBheE0yYk4rbmZ2eit4c2JGMDZOQ0JCZzBhMEtoUkl3NGVQQWpBMkxGanFWMjdOb01IRCthUlJ4N0p0eFdvS0hpNVRYMTE5dXhadW5mdmJ1UFMySjdUSmMvdnZQT08xc1FuTEN5TXNMQXdyVm5QMTE5L25lTUZOcmVrdDF5NWNtemN1QkhJVEpZSERoeEkyYkpsbVRsekpxVkxseTZnSXhDM1k4eVlNZHE1c1lpT2pzN1c1KzNTcFV0V04yaVJrWkdzV2JPRzFOUlVQdnp3UTNyMDZBRmsvcml2WHIyYSt2WHIwN0ZqUjZ2M2VQZmRkN1cvbHk1ZHl1dXZ2MzYvRDBmY1IrbnA2U1FrSk9TNExxZmxnd1lOd3N2TGkyZWVlUWF6MlV6WHJsMXAwcVFKbzBlUHBrV0xGZ1FIQjFPdFdqVzh2THhZdDI0ZHZyNitQUGJZWXdBc1dyU0k4dVhMVTZkT25RSTlKbkY3TEpXYUJvUGh0cDlnV0pvQkF5eFlzSUN2di80YWdLQ2dJSm8yYlVxVEprMklpb3JpOTk5LzU4MDMzK1N6eno3RHo4K3ZZQTdBQVVrOENvbEw1eE1TRWtKVVZCUkhqaHdoS1NtSjJOaFlxKzUxNzcvL1BnTUdETUJzTnJOaXhRcE9uejZOeVdUUzRsNm1nTFd2NTU5L1BzZmxScVBSeGlXeEQ2ZExudk95WjgrZU85bytMUzJOYnQyNkFabkpWVUpDQWdrSkNWclQ0RnQ5L3ZublZLdFc3VjZMS1FxWXBVWnQzNzU5SEQ1OG1NYU5HM1AxNmxYMGVqMXQyN2JsbVdlZUFXRDM3dDNzMjdlUDd0MjdrNXljVEZoWUdJMGJON1puMGNWdDZOaXhvMVVGU05hYTBxeTFxYzJiTjhkZ01GQ25UaDJ0djZST3B5TTBOSlRRMEZEZ3YzNWIzYnQzWjgyYU5aak5acTVjdVVLVEprMkF6S2RvcDA2ZG9rbVRKc3laTTRkbXpaclo2akJGRHM2ZVBRdGtOajg3ZnZ3NDlldlh6M1A3bEpRVW1qWnRxcjJlUDM4K3Fxb0NzSDc5ZXRhdlg2KzlIMlFPVG5YbXpCbTVTYjhERW85QzR0TDV6Smt6aCtIRGgxdmRkMSs1Y29XK2ZmdHFyMTFkWFRFWURCdy9maHlBOGVQSDA2VkxGNXVYVldUbjdNMjNuUzU1bmp0M0xsRlJVVllEaGxrUzRLek50aTAvMUxrMVRZRE1IK0piKzJ3WWpjWmMrM0ZrN2RjakN0YVVLVk55Yk5yVHRHbFRUQ1lUVTZaTW9VT0hEam51Vzc5K2ZYYnQycVgxblZOVlZXdXRFQkFRUUlrU0pVaE1UQ1FtSmdhQTh1WEw0K0hoQWNDRER6NVlFSWNqYkN3dExVM3JXM2RyYTVUaHc0ZHo4dVJKZnZubEY5cTBhVVBqeG8ycFZhc1dmbjUrL1BEREQxeS9mcDBoUTRZQVdMMnVXcldxelk5RFdEdDA2SkQyOXg5Ly9KSHZUYnBPcDZObXpacWNQWHNXZzhIQUUwODhRYjE2OVpnelowNjI2N3lIaHdjOWUvYk1Oa0swdUhjU2o0NU40dEs1WkdSa3NIYnRXdjcrKzI4Zzg1N3I5T25UT1haMzdObXpKeXRYcmdReUgwQ2xwS1R3NG9zdjVqbW9uQ2dZMWFwVnl6TW5jaVpPbHp4bkZSc2J5eWVmZkVKS1NncGczV3piMHZSZ3pKZ3gydmJQUC8rOFZvTU5tZjF6ZHV6WXdmLys5eisyYmR0R3IxNjlHRHAwcUJiby9mcjFRMUVVV3gyT3lJZXFxbHBUcjd5YS9GaEc4L3o2NjYrWk0yY085ZXJWWThDQUFYaDVlVmsxMGJiNDhzc3ZDNmJBd202U2twSzB2MjluUUtHSEgzNlkrUGg0YmRBNVM3ZU5ySytqb3FKazRCbzd1bm56cGpZS0wyUjIyOG10bFpEbEtaYTN0emZMbGkzVCtsWisvUEhINkhRNkJnNGNpS3FxSEQ5K25FcVZLc21nVXdWTTR0RnhTVnc2bjAyYk52SHBwNThDMEtCQkEyYk5tcFhudVdyWXNDR2ZmUElKaVltSkxGbXlSSHZnSld6bndvVUx2UFhXVzNlOFg5YkJkaDJKMHlYUDQ4YU40NDgvL2dEZzZOR2pIRDE2bEpJbFN3STVOOXZPMm0rMlljT0dOR25TUkJ2UXhOWFZsUU1IRHJCdDJ6YTh2THg0L2ZYWFNVMU5KU1FrQklBK2ZmcklOQmgyWUdsWmtKZlJvMGN6ZXZUb0hOY05IejVjRzVWMXlaSWxsQzFibGw5KytRV2owVWhnWUNDTkdqV2lVNmRPYk51MmpkMjdkOU9uVHg4Q0FnSUE4UEx5dXI4SEkrNnJiNzc1SnM4UjczTnFkdCt6WjA4QWxpOWZUcTFhdFpneFk0YTJidnYyN1d6ZnZwMm5uMzZhc1dQSGFzdXovcDMxOWEzOTVZWHRyRjI3Rm9QQmdMdTdPNnFxY3ZyMGFmYnUzWnRqMDEzTE5mN1d5cyswdERSMjd0eEoxYXBWT1hyMEtGT25UdVhqanorbVhidDJ2UHJxcTdScjE0NlhYbnJKSnNmakNDUWVoY1NsODNudXVlZFl2SGd4WGw1ZVJFZEgwNlpObTl2YXIyWExsano5OU5QWlpySVJCYzlvTk9ZNHk1Q3pjcnJrK2RpeFkxeS9maDJBaWhVcjh1S0xML0x0dDk4Q21YUDdsaXBWQ3NpNzJiWmxBREZ2YjI4dDRkYnI5ZGxHQnMzYUp3ZHlINTFPRkM3Nzl1M1RtaFB0MjdjUGdEcDE2dEMrZlhzZ2MrQXh5eWlRa0RsSW1FWFhybDF0V0ZKeHB6dzhQUER4OGJGYVpqYWIwZXYxQU5uV0FWckxsR0xGaXFIWDYzTnNKdnJiYjcveDBVY2Y1VG1pZms3emt3cmJTRWhJWVA3OCtRQTgvZlRUWkdSa3NHWExGbWJObWtYVHBrMnp0VVN4OUpWTVNVbWhXN2R1WEx4NEVZQXZ2dmlDNWN1WDA3bHpaeTJKaTRxS29rbVRKa1JIUjh1VHpEc2s4ZWpjSkM2ZGswNm40NXR2dnVIY3VYTzg5dHByZUhsNVViWnMyUnkzVlZWVm0yNXUxcXhaV3VzRFlUOVpjNW5MbHk4VEhSMU5xVktsdEp6SEdVYmNkcnJrK2VXWFgrYjY5ZXVFaElUdzhNTVA4K0tMTHpKbnpoemMzZDM1NFljZnVIcjFLcEM5MlhiWnNtVVpPblFvUnFOUm03YXFiTm15bENwVlNodXRHekovK00rZlB3OWd0VnpZVHNPR0RYT3NxQmd5WkloVzJlSHI2OHVxVmF0NDRJRUhjbnlQeFlzWEV4SVN3cHc1YzBoTVRHVE1tREZjdVhKRmU1L0hIMytjNWN1WHMzcjFha2FQSGszRGhnMEw3b0RFZlROdzRFQUdEaHhvdFN6cmhkNHlSWm1GcXFyYVNMMmVucDRrSnlmbitLUUxNdU05ci9uaXBmTE1Qc3htTXhNbVRPREdqUnZvZERwZWVlVVZVbEpTMkxKbEM4ZVBIK2VMTDc3STFoM0RrblRkT3E1Rmp4NDlXTDU4T2R1MmJXUGt5Skc0dWJrUkV4UEQwYU5IQWFoYnQ2N3REc3dCU0R3Nkw0bEw1MWFxVkNudEhMWnMyWkpwMDZibHVGMXljckxWazJucENsbTRyRnUzanErKytvcG5ubmttMndORFIrWjB5WE9uVHAySWlvclNYbHRHakt0V3JSbzdkKzdNOW1OcmFiYnQ3Ky9QMEtGRGlZMk4xWm9PMWFoUmczNzkrdEd2WHo5dCt4czNidkQwMDA4RDhOTlBQMG16N1VMaXh4OS9aTStlUFNpS1Fwa3laWWlQajJmNDhPSE1uVHMzMzdrK0d6VnFSSmt5WlZpMGFCR3VycTZFaElSb1RmTUJQdnJvSSszdlAvLzhVODY1QTdITVB3cVpMVTA4UFQzWnZYczNMN3p3QXZIeDhkU3ZYNS8rL2Z2VHRtMWJyUi9XclgzZ0owNmNtT05BS0tMZ21jMW1KazJhcEZXYTllelpVK3RpMGJwMWEzYnUzTW5DaFFzcFhibzBmZnIwMGZhelZKQUdCQVN3Y3VWS3JXOWx0V3JWYU5La0NSRVJFUnc4ZUpDcVZhdHk0c1FKTFJGNzZLR0hiSHlFemtYaTBURklYSXFzTE5QR2lxSWxQajVlRytOSnI5ZHo1c3dacWxldmJ1ZFMyWWJUSmMrMyt1dXZ2d0I0NUpGSGlJaUlBTExYU0dmdGQ1VzF1ZTdpeFl0WnZIaHhydTk5YXkyTVRxZlRQa1BZaHNGZzRJc3Z2bURKa2lVQWRPL2VuV2VlZVlaQmd3Wng2TkFoK3ZYcng2aFJvM0t0TVZ1d1lBRzFhOWZtbFZkZTRiUFBQcU5SbzBZODk5eHpBR3pkdXBXZE8zZlNyMTgvYXRhc0NlUTlFSmtvR3E1ZXZVcGlZaUx1N3U2c1hic1d5SHpLNWVucENjQzhlZk9JajQ4SDRNeVpNM3p3d1FmMDZkTkhhMDQyZVBCZyt4UmNXRWxLU21MVXFGSHMzYnNYZ0ZxMWFtbWpMZ044K09HSFJFVkZrWlNVeEl3Wk16aDE2aFREaHcvSHk4dUxVNmRPQWRsSGRnYm8wcVVMRVJFUjdOeTVrMTY5ZXVIaDRjR3laY3R3ZFhXVkoxd0ZRT0xSc1VoY0NvdGl4WXJoNysvUHRXdlhTRTFOcFVxVktsYnJyMSsvVGxKU0V1WEtsZFBpWGRqSEF3ODhvTFVFVVZXVnJWdTNNbjM2ZEs1ZHV3YkFybDI3MkxWckYzWHIxcVY5Ky9iTW5qMDd4emgxRkU2WFBLZWxwV2xOc3dGdENxTFdyVnZmVm1LN2VmTm1JTE12VnExYXRVaElTTEJhbjFlemJWZFhwL3ZudHB2MDlIUTJidHpJdDk5K3EvV0xhdE9tRFNOR2pNRFYxWlVQUC95UWFkT21FUnNiUzFCUUVQWHIxNmREaHc0MGJkcVVHalZxYUtPN1JrZEg0K2ZucDdWQWlJaUlvSGp4NG5UdjNoMC9Qejg4UFQxNS9QSEhDUXdNMUViemx2TmN0SjA0Y1lKMzNubkhhbGxnWUNDUU9jamdraVZMZVBiWlo5bTBhUk92dmZZYSsvZnZwMnpac2xwenNxd3RFUUJtenB5cDNkd0wyOWkxYXhlVEprM1NyczhWSzFaazFxeFoycFJ5a0RuRjNLZWZmc3E3Nzc1TFJrWUdvYUdoN055NWsrRGdZS0tqbzRITWEzaFNVaEkzYnR6UTludnl5U2NaUFhvMEhUcDB3TXZMaStUa1pDWk9uRWpkdW5WbCtwUUNJUEhvT0NRdVJWWjE2dFFoSkNTRVhyMTZZVEtaNk4rL3Z6WnVURkpTRXIxNzl5WXBLWW5peFl2ejQ0OC8ycm0wemlzcEtZbmp4NC9qNit0TFRFd01IVHAwMEs2aEZTcFVZUFRvMGV6ZXZadDE2OVp4NU1nUmpodzVncnU3TzIzYnRzVnNOdE9nUVFNN0g4SDk1M1IzK1dQSGptWHIxcTFBWnEzWDNyMTdLVnUyck5YSWpqbU44QW1aelJJc05aODlldlRJOW9NTzBteTdNTGg0OFNKOSsvYlZFbUFYRnhkZWVlVVZCZzBhcEQwWjd0NjlPMlhMbG1YU3BFbGN2MzZkbUpnWVltSmlhTmV1SGRPbVRlUDA2ZE5BNW5tT2pZM2w4T0hEQkFRRThNZ2pqN0JtelJydE82VFQ2UmcyYkJnbWt3bVR5Y1M3Nzc2YnJRK2ZLRnJxMUttai9hM1Q2WGowMFVmNTRJTVBBSEJ6YzZObHk1YTBhOWVPVFpzMjRlN3V6cHc1YzFBVWhkRFFVSUJjUjNFWHR1UHI2MnZWeEhQT25EbVVMMTgrMjNaTm1qUmh6cHc1akJ3NWtxU2tKTnpkM1duUW9JSFdvc2pWMVpVbm4zd1N5S3g1ei9yYmNHdFNGaE1UUStQR2pRa05EY1hQejYrZ0RzM3BTRHc2RG9sTEFabHplZWMwN2Vma3laT1pQSGx5dHVXblRwMnl1a2VYOFFwczYvcjE2d1FGQldsZFZnSGMzZDE1L3ZubkdUeDRNTDYrdnJSbzBZSzMzMzZiTld2V3NHelpNdUxpNHRpd1lRTXBLU25NbkRuVGpxVXZHRTZYUERkbzBJQ2RPM2RTcmx3NXVuWHJ4dE5QUDgzVnExZXRrdHlzVDR5TlJpUC8vUE1Qa0RrTjBlelpzNWswYVJLdnZ2cXF6Y3N1YmsrbFNwWG8xYXNYQ3hZc29GV3JWcnp6emp0YWY2cXNXcmR1VFdob3FEYndWK25TcFprMGFSS0tvdkRCQngvUXVuVnJXclZxeGFoUm95aFRwZ3d6WnN6QXo4K1BIajE2c0duVEpvNGVQY3FOR3pkSVQwL1gzck5EaHc2MlBGUlJBRXFWS2tWRVJBUkdveEZYVjFlcnB2aisvdjZNR3pkT2V3SUMvdzFnWW1sS2Vtdmx5Wm8xYTdRYlJtRWJEUm8wNEpWWFhpRStQcDRSSTBiazJlU3ZTWk1tTEYrK25NOC8vNXorL2Z0VHFsUXBKa3lZd05DaFF4a3laQWpyMTYrbmVQSGl2UEhHRzlySXdIbVJDdFA3UytMUmNVaGNDc2k4bDVZQmRZc09mMzkvT25ic1NGUlVGSFhyMWlVd01KQ25ubnFLRWlWS1dHM240K1BEeXkrL3pFc3Z2Y1Q2OWV2NTZhZWZHRFZxbEoxS1hiQ0s5TEIxano3NnFBcjNyeGJxOHVYTFpHUmtXTlZPbWt3bUxsNjhpSnViR3hVcVZBQXlwMHR3YzNPN0w1K1puMmJObXBHUmtVRjZlcnBIVEV5TXdTWWZXc2pjelhtMk5KKy8zUXUwcXFxa3A2Zm5PSCtnMld6bTZ0V3JsQ3RYN3JZLy8zWU5IanlZZmZ2MllUYWJYNGlLaWdxOTd4L2dCTzcxT21BMm03VldDcFk1MysycFZhdFc2UFY2MHRQVGk4ZkV4S1RZdXp5RnhaMmVaMVZWNzJsa1ZyMWVqNWVYMXoyL1QzNzY5KzlQVEV3TXFxcTJQWGp3NE84RjlrRTI0bWp4YU5HdVhUc1NFaEl3R28xK2h3NGR1bUR2OGhRV2poYVhnWUdCR0kxR0ZFVnhqNHlNekxqdkgxQ0UzZTk3Ym50eWx2TmMxTTlaY0hBd216WnR3bXcyOTQyS2lscWEveDYyNFhSUG52TmlTWTZ6Y25GeHlkYlV4MWFKczdoN09wM3VqbW8yRlVYSk1YRzJ2RmRCSk02aWNORHBkSVhxSmwzY0gvZDZZKzNsNVhWZjNrZmNHWWxIeHlaeEtZUW82bVJvWUNHRUVFSUlJWVFRSWgrU1BBc2hoQkJDQ0NHRUVQbVFadHYvdW5qeG9qYUhaSjgrZlNoZXZQZzl2VjlhV2xxdXpZQ0ZmYVNtcHJKcjF5Nk9IVHRHclZxMWVQYlpaKzFkSkdGblNVbEovUG5ubndBMGI5NGNiMjl2TzVkSTNFK3FxdkxERHovd3lDT1A4TWdqajJqVHlLV2twTEIrL1hxT0h6L080TUdES1YyNjlHMjkzNVVyVjRpTGk2TmN1WEtVTFZ0VzVuVy96eVFlbllQRXBSQ09ZOHVXTFFDMGJkdld6aVd4SFVtZS8zWHAwaVhtelpzSFFPZk9uWE5ObmhNU0VsaXpaZzE5K3ZSaDVzeVpyRnExaW1IRGh0R3BVeWZXclZ0SDc5NjlpWTJOcFdmUG50U3VYWnRseTViWjhqQkVIblE2SFpNblQwYXYxL1BRUXcvbG1Uei8vdnZ2ckZxMWlpbFRwdkRBQXc4QWNPM2FOZHEzYncvOE4vaUNaWXFNc0xDdzIvNmhGNFdEeVdSaTFLaFI3TjI3bDVZdFd4YlloWC9ac21XWVRDYjY5ZXRYSU84dmNuZmt5QkhtekptRFRxZGp3NFlObEMxYkZzZ2NpZm43Nzc4blBqNmVNbVhLRUJRVWRGdnZ0M0xsU3I3Ly9udDhmSHpZdUhHajF2OVMzRHVKUitjaGNTa0FldmZ1amNGdysrUGdybDY5dWdCTEkvTFNyVnUzSEpldlhyMWFtem93NjZCa2xoSHdYM3Z0Tlllc3pKTGsrUTc5OU5OUHpKczNqOE9IRDJzWGZJUEJ3UERod3psMDZCQ1BQLzQ0Ky9mdkI2QnAwNmIyTEtwVHkyMnVib3ZEaHcvbnVzMysvZnRadVhJbCsvZnY1NTEzM21IQmdnWHlZK3hnREFZRG8wZVBadS9ldlFEczNyMDcxKytEajQ4UE8zYnMwRjduOTkzcTBLRURVNlpNd1dnME1uUG1USll2WDQ2aUtEejAwRU0wYk5qdy9oMkV5SmZsdkRWbzBJQkJnd1pacmJ0NTh5WUFTNVlzNGJmZmZ0T1crL3I2c25EaFF2UjZQYTFhdGNyeGZWTlNVbkpjdDJ2WExybFczQVdKUitjaWNTa0F6cDA3ZDBmSnM3Q2ZjK2ZPM2ZhMlAvLzhNMTkvL1RXS29sQ3ZYajFhdEdoUmdDV3pENmRNbnZQN3NlM2N1WE8yWmUzYnQyZmF0R204K3VxcjdOaXhnODZkTzJzLzlPN3U3clJ1M1JvL1B6OENBZ0lJQ1FrQklEUTBsQTBiTm1qdk1YMzZkQm8wYUhBZmowUVVCRVZSbURoeElqMTY5T0RZc1dOODhza25uRHQzaml0WHJtamJkT3JVeVdxZmwxOStHWjFPeDdwMTYyeGRYSEdIWW1OaitmREREemwyN0JpUU9YcXJwU0xNNHViTm0xeTllaFhJak8rc0tsYXNTRnhjSEdhem1YTGx5dUhpNHNLbFM1Y0FLRisrUEtWS2xlTFFvVU5NblRxVmt5ZFA0dTd1enZqeDQrVkczUTRzTjk4ZE8zWms2dFNwT1c2VGxwWm1kV053Njl5VkFGMjdkczN6YzBKRFpaYTV1eVh4Nkh3a0xnVkFlSGg0dnR1Y1AzOCszL01zYktOcjE2NE1IRGlRaXhjdkVoWVdsbU44clZxMWlvOC8vaGlBSVVPR09HVGlERTZhUE4rTExsMjZjT1hLRlVhTUdLRXRzeVRMQVAvNzMvKzBKODhwS2RaVHRCcU5SdHNVVW1oV3JWcEZ0V3JWOHQzdTdObXpkTy9lWFh0ZG9VSUZoZ3dad3Rtelp3a0tDcUpIang1V3liUGw1c3dpTGk3dXZwVlpGSnlkTzNmeXdRY2ZZREFZcUZLbENwY3VYU0k5UFoybm5ucUtWMTk5RlZkWFYzNzk5VmUrK3VvckFDcFhycXo5RUZpc1c3ZU9wNTU2aXNURVJPYk5tNGVmbjU5V0liZGl4UXBXckZqQks2KzhBb0NmbngvVHBrMmpidDI2dGoxUXdaRWpSemgzN2h5S290QytmZnRjbTUzZGp2d1NMYmxKdnpzU2o4NUg0bEpZYk55NFVXdmVteHU1Ynk1Y1FrTkRXYmh3WVk0Vkd0OSsreTFmZnZrbEFBTUhEcVIvLy82MkxwN05PSFh5UEh2MmJDcFhyZ3hrTnVNZFAzNDhBRjk5OVpVMnIrK0tGU3RZdVhLbHRrL0hqaDFKVGs1bTE2NWRXakwxOE1NUFU3dDJiUUEyYjk2TXdXQ2dkKy9lakJneGdrMmJOaEVjSE14TEw3MlU3eE52VWJqMDZORkQrM3ZqeG8zUzU5a0JCQVlHVXE5ZVBSbzJiTWlnUVlQNDY2Ky9tREJoQXQ5Ly83M1dueW94TVpGaXhZb3hjT0JBWG52dHRUdHU3dGVuVHg5Mjd0eEp2WHIxR0RKa0NBRExseStuWjgrZUR0bjNwN0JhdFdvVmtObVN4TWZIaDdWcjF6Smh3b1I4OTh2YWI4dmlkdllUZDA3aTBmbElYQXFMcEtTa08yb09MQXEzU3BVcUFSQVVGTVRycjc5dTU5SVVMS2RPbml0WHJxdzlsYngyN1pxMnZFcVZLdHFYb0dUSmtsYjc5T25UaDltelozUGx5aFYwT2gxbXM1bjA5SFRPbkRuRHNHSER0SXQ1YW1vcWdKWmdWNmhRb1lDUFJtUzFmZnQyQUx5OXZmT3R0S2hkdXpaTGx5N1ZtaERObmoyYnhZc1hhK3NqSWlLQXpCRkNBYm5oS3NJdVhyeklDeSs4UUZ4Y25OYU0weEtqaVltSjJuWkdvNUZ0MjdaeDVNZ1JTcGN1amErdkw2MWJ0eVl3TUREZnovRHk4bUxod29Yb2REb1NFaEo0NzczM09IejRNR2ZQbnVYRER6OHNzR01ULzBsS1NtTFRwazFXeTN4OGZQRDM5NytyOS92b280L3lYRDk2OU9pN2VsOW5KL0hvWENRdVJWYTlldldpVjY5ZWVXNGp6YmFMamc0ZE9sQ3BVaVduNko3cTFNbnpuVEtiemZUbzBZUEV4RVNlZmZaWjNOemNXTHQyTFVhamtlam9hS3NtQ3BiK1d5ZFBuZ1NnZXZYcWRpbXpzN3FUcWNZVVJVRlJGSzB2bmNsa3dtdzJaOXN1SXlNRGtPUzVLTHR5NVlyV3dzU2lkT25TQkFZRzBxWk5HL1I2UFR0MjdPREFnUU9jTzNmT3FsYThTNWN1Yk5pd2diRmp4MnJMYnYxUmI5T21EWkQ1bE9UUW9VT01HaldLeTVjdlU3VnFWWWV2aVMxTVZxNWNxVlZnM2c5eUUxNHdKQjZkaThTbEFGaTZkQ2t6WnN5NDQvMHNEMEp5YW9VZzdDUHJ3Nm1jSGxRMWJ0eFltOG5Ja1RoMThueno1azJTazVNQjBPdjFPUzdQT2hLZ1RxZmpzY2NlbzBXTEZoZ01CcFl0VzBhNWN1VjQ0NDAzQ0FnSVlPblNwUnc3ZG93clY2NXcvUGh4a3BLU3RQN1Awc2ZLZm02OTBCNDhlSkJwMDZaeDZ0UXA2dGF0eTdoeDQ2eld2L2ZlZXd3YU5FZ2J0VE5yYzIzSWZBcHk2MFVpNjNxNXNCZGVUWnMycFd2WHJwUXFWWXBhdFdwUnIxNDkvUHo4QUhqcXFhY0ErT0dISDZoU3BRci8vUE1QSjArZTVOeTVjK2oxZWg1ODhFRXVYYnBFeFlvVnVYejVNcXFxVXI1OGVYUTZuZFVBUlJrWkdYeisrZWNzVzdZTXM5bE03ZHExbVR0M3JqVHJ0eUdUeVpSdFdVcEt5bDAzRWN4dllKdm16WnZmMWZzNk80bEg1eUp4S1NCejVIUi9mMy8wZWoxcGFXbmFkS0R3MzZqT2xTdFgxdWIvaHN4N2RCa3h2ZkR4OS9mWHpsbjU4dVdKaTR1alZLbFMrUHI2QW83YjZ0YXBrK2ZjT3JQMzd0MDcxMzNxMWF0SFRFd01ZV0ZoSkNjbjA2UkpFL2J2MzgvKy9mdHhjWEZoN3R5NUxGdTJqQVVMRmhBU0VrSmNYQncxYTlhMHVqaUlnbVUybTdYcExtNzF4eDkvTUhyMGFIUTZIYSs4OG9vMlNyYWxzZ1N5UDdYVzZYUlVyRmlSNU9Sa1VsSlNjSGQzMTI2OHN0Nmt5UlBwd2s5UkZFNmNPRUZLU2dwYnQyNjFXbWRwSnZyMjIyOWIvV2hiQkFVRjBhWk5HOXEwYVVOZ1lDQkdvNUhseTVmajYrdHJOVURSNnRXcm1UMTdOZ0JQUFBFRVU2Wk1vVml4WWdWOFpDSXJmMzkvbWpkdmJuVnozYmx6NXh4blVyZ2RjcFZiVVRvQUFDQUFTVVJCVkJOZU1DUWVuWXZFcFlETTJVcWVlZVlaQmc0Y3lObXpaeGs4ZUxBMnI3c2xka2VQSGsyelpzMEEyTHAxS3hNblR1VEREei9VV3BNSSswaExTN082SHE5ZXZWbzdaMTkrK1NYZHUzZm5rVWNlNGZQUFA3ZFhFVzNDcVpQbnU3RnQyellPSHo2c3ZZNklpTkQ2eENxS3d1alJvMm5UcGcwTEZpemdsMTkrQWY2clFSZTJjZUxFQ2ZyMDZaUG5ObWF6bWUrLy81N3Z2LzgrMjdwYm54eVhLbFdLZGV2VzhlYWJieElaR1VtN2R1MllOR2tTOE4rRmZ2SGl4ZklrbzRnNGQrNWN0cEh3cy9ybm4zL3kzUC82OWVzWWpVWmNYVjN4OGZISnRuN0FnQUVjUDM2YzJyVnIwNzkvZjQ0ZlA4Nm9VYU9ZTkdrU0R6MzAwRDJYWCtTdmF0V3F2UFhXVzFZMzZaY3ZYMmJ3NE1INTdtc1pxTXJWMVRYSHZuYVJrWkhFeGNYUm9VTUhGRVhSbGwrNmRDbkhKRS9rVGVMUmVVaGNDZ3MzTnpkZWZQRkZwazJieHFoUm82aGV2YnAyTHczdzRZY2ZNbVhLRlBiczJjTlBQLzJFcXFxc1g3OWVrbWM3Y1hkM3g5WFZsWFBuenVIbDVZV25wMmUyaDRMVnFsV2pjdVhLN05xMWl4TW5UbENyVmkwN2xiYmdPZVVWeFRJeTl0aXhZeWxmdmp3QTBkSFIydlJUaXhZdDBwb2EvUGJiYjRTRmhXa0RpMzMrK2VkMDY5YU4xTlJVMXF4WlErWEtsWms4ZVRLaG9hRmE3V25kdW5XcFg3OCtNVEV4dUxxNjN0TlVES0p3Mkxkdm41WlVOMm5TeE02bEVmZGl4NDRkQUd6YXRJbmx5NWN6ZS9ac3E2ZFZxMWF0UWxFVXBrNmR5cnZ2dnN2RER6OXN0ZitaTTJlQXpPWkl1YlUyc014ZCt2ZmZmek5reUJDdVg3L09wNTkreWc4Ly9HQjFZeWNLUnQyNmRiUDlPMmRrWk54Ujg5QU5Help3N05neCt2WHJ4Nnhac3dENDRvc3YrT3V2dnpBWURKUW9VWUtoUTRlaXFpcURCZzBpS2lxSzJOaFlhdGFzZVYrUHhkRkpQRG9QaVV1UjFRc3Z2RUNKRWlYNDdydnZlTys5OTZ3cXlwS1RreGs2ZENnQW5wNmVEQjgrbkJkZWVNRmVSWFY2NGVIaFhMOStuWTRkTzJJd0dIQjFkZFhtYTgrcVM1Y3VmUFhWVjR3ZlA1NXZ2LzBXVDA5UE81UzI0RGxsOHJ4czJiSnN5MHFVS0tIOVhhcFVLZTBwWXUvZXZhMmFjVy9idGcyRHdZREpaS0pmdjM3VXJWdVhmZnYyVWFWS0ZkNTc3ejBnODhtbjVjZkFiRGF6Yjk4K09uWHFWSkNISkxKNDhNRUhjKzEzYkprVzQ0RUhIc2d4OEMyeVhzVDFlajN4OGZGNGVIaWcwK2w0OHNrbjczdVpoZTNvOVhwQ1FrSzBLVk8rK09JTFJvMGFaYlhON05temlZeU01TlZYWDZWSGp4NE1HVEpFYStwNTRNQUJnSHh2eG43NzdUY21USmhBV2xvYTVjcVY0N1BQUHBNYmRSdko3OS81MXV0RFRpTzZidHk0a1NOSGpwQ2FtcXFOQUszVDZmam9vNDk0K2VXWE1abE1mUG5sbDdpN3UvUHd3dzhUR1JuSnh4OS96SUlGQys3dndUZzRpVWZuSVhFcExKS1RrL25sbDE5WXZueTUxdjJ0YmR1MmJObXlCWUFSSTBZd2UvWnMwdFBUOGZiMi9uOTdkeDRYVmIzM0Fmd3pNekFzQ2dxcGlJaW9YREd2NFJybW5vcTRaZGNuUmIycG9lYVdsRkdpcVJjUlMxeTc5WUNvMTFLNzd1V2FLYWJpa3VZVzZTaHFXQzRZaTZLNGdDd2lNd3hubmo5NDVzU3dJekFIWmo3djE4dlhDODQ1TTN6SDMzeG56dmVjM3dLdFZndU5SaU5PN0VyR0Z4WVdCbzFHQTJkbloyelpzZ1Z0MjdhRmo0K1B1UC9PblR0UUtwV29WNjhlYnR5NGdZQ0FBS3hZc2FMSXFrV21nSU0wSzhqWDF4Zi8vZTkvNGVibWhveU1ERVJIUndPQTJLWGszTGx6bURwMUtyS3lzc1NsckJZdVhJanc4SENEeWNmSWVGSlNVc1NaV21OaVlnQ1UvaVYrN2RvMVRKMDZWZng5N05peDBPbDArUHp6ei9IQkJ4OFlkQTJjTW1VS0prK2VEQXNMQ3p4Ly9oenA2ZW5GVG9wQ05VTjBkRFJHakJpQlBYdjJRS0ZRd05mWEYyUEhqaFh6R0FBVUNnV1dMbDJLdDk5K0d6cWREanQyN01EYmI3K042OWV2UTZmVDRjaVJJd0NBamgwN0Z2czNNakl5c0hEaFFzeWRPeGM1T1Rsd2NuTEMyclZyeFY0dUpMMWh3NFlaL0h2dnZmY005c2ZGeGVIaXhZdXd0YlhGd0lFRHhlMUpTVW40MjkvK2hqMTc5bURDaEFrNGR1d1kvdk9mLzhESnlRbjE2dFhENWN1WDhkTlBQeG43NWRSYXpFY3FpSGxwSGxRcUZRWU5Hb1QvL2QvL3hmMzc5OUd1WFR0czNMalI0S0pacjE2OXhIUHR4NDhmWTlteVpmRDI5c2F5WmNza2pOdzhDWUtBOFBCd1JFWkdvbjM3OWxpM2JoMXNiVzN4MldlZjRjcVZLK0p4bzBlUFJteHNyRGdMdmtxbFFsQlFrRlJoVnl1enZQTmNHU05HakVCOGZEeUEvQUxNMjlzYnQyL2ZSbng4UERadjNpeGVDWFYyZGtaNGVEaENRa0x3KysrLzQ4aVJJNWc0Y1NLdm1rbmd5SkVqWXZjdXZkS3VoRjI2ZEFrWkdSbG8wS0FCSEIwZGNmUG1UWEg5YmdENC9QUFBpenhHZjFXN1diTm0yTDE3ZDlVRVRsV3VUcDA2ZVB6NE1WcTJiSW1GQ3hjaU1USFJvQ3VZcmEwdG5KeWNvRlFxTVd2V0xQVG8wUU1oSVNGSVNVbUJUQ2JEOGVQSGNlZk9IY2hrc21KN0lOeTRjUU96Wjg5R1JrWUdBS0JseTVZSUN3dURpNHVMMFY0amxlM3UzYnVsN3I5Mzd4N3ExYXNISHg4ZjhUMlJrcEtDano3NnFNaXg5ZXJWdzlDaFE2SFZhaUVJQW5yMDZGRmRZWnNjNWlNVnhMdzBEKzNidDRlVGt4Tnljbkx3NFljZndzSEJBY0hCd1dLZUtoUUtPRGc0d01YRkJkOTk5eDIrL2ZaYmJONjhHVStmUGtXN2R1MGtqdDc4UkVaR1l2UG16V2pZc0NFV0wxNE1aMmRudlAvKys5aTFheGR1M2JvbEh1Zmc0SUR1M2J1amYvLysrUGpqajdGNjlXck1uRGxUd3NpckQ0dm5DbXJUcGcwMEdnMWVmLzExREI4K0hDMWJ0b1FnQ0RoeTVBaGVmZlZWakI4L0hrMmFOTUhTcFV2UnNHRkRyRm16Qm5QbnpzWG8wYVBGcWR2SnVEcDE2aVQrTEpQSjRPTGlVbXBDRHhreUJOdTJiY1BhdFd2aDR1S0NmZnYyNGRpeFkrS3NzTVd0QWEwM2J0dzRLQlNLS28yZnFzNHJyN3lDc0xBd2VIbDVRYWxVd3NIQkFRQmdaV1dGeG8wYjQ3MzMzak80d05XdFd6ZnMzTGtUdDIvZlJwczJiZURxNmdwM2QzZTR1TGdVZXdMdTRlRUJUMDlQbkQxN0ZqNCtQbGl3WUFHWDE2aUJ5dW9lMnJ0M2IwUkdSaUluSndjQXNHalJJbnoxMVZkNDh1UUpkRG9kZ0w5bTRaODhlVEpzYlczTG5LU1FpbUkrVWtITVMvTmdZV0dCTDc3NEFzN096ckMydGtacWFpcVNrcElBNUU5TU5XWEtGREZQbFVvbHhvOGZqekZqeHVEaXhZdWNZVjBDUTRjT3hlWExsL0h1dSsvQzJka1pBREJxMUNnTUhEZ1FkZXZXeFo0OWV6QjA2RkNNSERsUy9Md2VOMjRjdkwyOXhlTk5UYTBlOE5PcFV5Y2RZTngxZFhOemMyRnBhVm5pL3VUa1pEZzdPeHQwQ3hZRTRZV1hNZXJhdFN0eWMzT2hWcXV0WW1OanpiTGZ0eFR0L09USmsySm56OWJwZEVXS1ozMWJ2MGdiKy92N0l6bzZHb0lndkJVVEU3UHZ4YUkxYjVWOWYraDB1Z3FOZmJ4Mzd4NEVRUkRYb3dVZ2p0UHEwNmNQTWpNem9WS3B4S1UzS3FwWHIxN0l6czZHV3EyMmk0Mk5MWGthWWpQekl1MGNGeGNIQUhCM2QwZHViaTRTRXhQRjN3c3FiVjkxOC9QelEyeHNMSFE2WGYvTGx5OGZOK29mcndhbWxvOTZQajQrU0UxTmhWYXJkYjE2OVdycHQwak5pS25scFg3Wk01bE1wbFNwVkxsRythTzFSSFdlaTZXbHBjSEt5Z28yTmpaR21ZdkFYTnJaR09mUEZmM01yb2lnb0NBY1Bud1lnaUNNalltSjJWNHRmK1FGOE01ekJaVldPQU5Ba3laTmltemorcisxVDBuTFRzbGtNdDVaTmpFVi9kQXY3ZzVYd1JOekJ3ZUhTcCtvVTlVb2VNSnRhV2xaNGdsNGFmdkl1SmlQcG85NVNZWHBlNTFRN1dPT0V5K3lxaU1pSWlJaUlpSXFBNHRuSWlJaUlpSWlvaktZWmZHczBXaVFsSlNFMU5SVXFVTWhJOUJxdFZYeVBQcGxVZlJMb3hEcDZTZXdvWnF0T3RwSkVBVEV4OGNqUGo2KzFNa0V5WGlZajdVTDg1S0lhaE96SFBOOC9mcDFUSm8wQ1FNR0RNRFNwVXNSSGg2T1I0OGVsZm00ME5CUUFQbkxLUlJlZjdBMGE5ZXVSZE9tVFY4NFhucHgxNjlmeDhjZmZ3eC9mMzhNR3phc3pMVzJMUzB0U3h5L0lRaUN1SDVkd1RVbXFmYkl5TWpBakJreml0MVhwMDRkWEw1OHVkaDlnWUdCOFBYMUJRQ01IejhlQUxCczJUSm9OQnI4KzkvL1JuWjJOdGF2WDIvdzN2SHg4WUZHbzhHWFgzNkp6cDA3Vi9Fcm9iSlVwcDNVYW5XSjY3VVhucTA1TFMwTkkwYU1BQUNjUEhrU2RuWjIxZkZ5VEJMejBmd3dMNm1nOGVQSFE2UFJZUDc4K1dqYnRxM1U0VkFwN3QyN0IzOS8vM0lmdjN2MzdqTG5pYXF0ekxKNEx1elVxVk5JU0Vnbzh6aDk4YXpWYW5ILy92MXlQMzlWM2Zta2lvbUppVUZBUUFDeXNyS3didDA2OU83ZHU4eUpZdzRjT0FDVlNtV3dybk54U2pyNU11YU00RlJ4dWJtNStPMjMzNHJkMTdsejV4SXZyaFJjRjF6L2VMVmFqWXlNREp3L2Z4NDZuUTc3OSsvSHNHSER4T09lUG4wS1FSQTR3WnhFS3ROT1U2ZE9MZkY5d2h5dk9zeEg4OE84SkwyQythL1JhSkNkblYzbVk2eXNySmpERXNuTnpTMXpMZmFDOU12SG1TSVd6d1ZzMmJJRmYvLzczNHRzNzlldkg5TFQwNHQ5VEdrZjJMeTZMWjNJeUVnc1hyd1lHbzBHN3U3dWlJaUlLUGRzamkxYXRNQ29VYVBFM3g4L2Zvd1RKMDRVT2E1RGh3N3c4UENvc3BpcCt0V3ZYeC9idDIvSG9VT0hzR1hMRm5UcDBnVWZmZlFSQUtCQmd3YjQ2YWVmNE9EZ0FHOXZid0RBUC8vNVQ5eTZkUXVPam83RlBsKzdkdTB3Wk1nUUhEeDRFS3RXclVMLy92MVJwMDRkNU9YbGlWMEZDNjVUUzlLb3luWmFzbVFKOXV6WlUreStQbjM2WU9yVXFaZzJiVnFWeFc3S21JL21qWGxwM2pJek04V2ZKMCtlWEs3SEJBY0hHNno5VGRJb3FmWkpUazdHbTIrK2FlUm9qTS9zaXVjUFB2Z0E1OCtmQndCRVJVVWhLaW9LYm01dUFQSzdWOXZiMnhkNXpQUG56NDBhSTFWT1hGd2NQdnZzTStUbDVhRjM3OTZZTldzV0dqVnFCS0I4VjZlYk5HbUNWMTU1QlZsWldkaXhZd2QrL1BGSEFNRGJiNytOYjcvOUZnRGc3ZTJOa3lkUG9rV0xGaGd6Wmd4YXRteFpmUytJcW94Q29VRHIxcTN4OWRkZkF3Qzh2THpRdW5WckFNRFBQLytNcFV1WG9rdVhMdUxKdW40NFIwbExsd0g1bnlsSGp4NUZhbW9xTm16WWdBOC8vTkRnanBtVmxWVjF2UnlxZ0lxMDB6ZmZmSU5EaHc3aDlkZGZoNTJkSGM2ZlA0OFBQdmdBRFJvMGtDSjBrOFY4Sk9hbCtTcFlQQlBWSm1aWFBKZm03Tm16Rlg0TTd5N1hQTzd1N2xpd1lBRWVQMzZNRVNOR3dNL1BEelkyTmxpNGNHR1pkNG8xR2czT25UdUhuMzc2Q2NlT0hVTk9UZzRjSFIyeFlzVUs5T25UUnl5ZVAvMzBVd1FFQk9ENzc3L0g5OTkvRDNkM2QzaDVlV0hpeEluOElxL2gxR28xb3FPakFRQWRPM1lVdCtzbkVOUzNYMjV1cnRqanBMU1Q5VWFOR21IVXFGSDQ4Y2NmeGZlWFdxMFc5L05PVjgxUWtYYjY4c3N2OGQxMzMySHc0TUVJRFEzRjdkdTNBUUN0VzdkR1lHQ2d3VGpkMU5SVURCOCtIRUIrajVmUzNpdFVGUFBSdkRFdnpaZStlRllvRlBqbGwxOGdsNXZsSE1hMWtyblhQbVpYUEs5YXRRb3hNVEVHRTRicFAyQUxkdHZ1MXEwYk5CcE5zWGNxTFN3czRPenNYTzYvYVdGaGR2L05raHM2ZENqeTh2SVFFQkNBeE1SRU5HM2FGRWxKU1hqNzdiZkxmS3l6czdNNHB0M0N3Z0pkdTNiRnhZc1hjZkhpUmJFNzk4cVZLK0htNW9iZmZ2c05hclVhY1hGeHVIUG5EcnVGMVFJblQ1N0U4K2ZQWVd0cmkzYnQyb25iMDlMU0FBQU5HellFa045ZFg2ZlRRYWxVb203ZHVxVSs1K1RKa3pGNThtUnhVcHFDWTdlc3JhMnIraVhRQ3lwdk80MGZQeDc3OSsvSG9VT0gwTGR2WC96eXl5OEFnRTZkT3VIOCtmT0lqSXpFaWhVcklKZkxEZTZTMWExYmw4VlpCVEVmaVhscG52VEZjMTVlSHJ5OHZNbzhQanc4SEQxNzlxenVzS2dFbHBhV0Zacjh1S1RKZDAyQldWZDFpWW1KV0w1OE9iS3lzZ0FZZHR2V1QvSTFmLzU4OGZoaHc0YkJ5OHNMVFpzMlJXUmtwUEVEcG5JVEJBRUxGaXdRdStpSGhZWGg0Y09INVhyc3BFbVRrSkNRZ0MxYnRrQ3IxWXJkdGt1emVQRmlQSGp3b05odS8xU3o2TWZGWldkbm8wdVhMZ0NBTm0zYWlIZTl0bTdkaW0rLy9WYWM3RUtqMGFCYnQyN1l1SEdqMktXMHNNSXp1UmJzanNiM1JNMVIzblpxMUtnUkprMmFoSWlJQ0N4ZXZGZzhtZS9Rb1FObXpweUo5UFIwYk5pd0FWT21UREZPNENhTStVak1TL09Va1pGUm9lTjU0VXNhR3pkdXhMWnQyeXI4dUNGRGhnQUFqaDQ5V3RVaFNjN3NpdWNGQ3hiZzNMbHpBSUEvL3ZnRGYvenhoemh6WjNIZHRnOGRPaVQrM0tGRGh3b3RVVlZRVkZRVXV3MFppWDdaZytQSGo0dmJXclJvQVRjM043R1kxaHMyYkJnZVBueUkrZlBuNDQwMzNnQ1EzMDBzTXpNVFc3WnNBWkEvQTNkSjlCTWo5T2pSZzB0aDFBTFhybDBUZTVNb0ZBclVyVnRYN0FxcVB4SEx5OHNyc2h5S1JxT3AwSklMaVltSkFBQUhCd2VPc2F6QlNtdW5zV1BIWXYvKy9lSktERzV1YnVqUW9RTSsrZVFUQkFVRjRldXZ2MGIzN3QzUnVIRmpvOGR0S3BpUFZCem1wWGtZTUdCQW1TdWdBRUQzN3QyaDFXcFpQRXNrT3p0YkhFWkQrY3l1ZUw1eDQ0YllIY3paMlJtK3ZyN1lzR0VEQU9EWXNXUGlqTXdsZGR2KzZxdXZpbjFlL1J1cmZ2MzZ4WTdiNEZnTzQ0bUtpaklvblBYa2NubUpYYmNzTEN4SzNHY09Nd2VhaTRKdDdPN3VqdURnWUx6enpqc0E4bWZ4REE0T0x2SVkvV2RCU1YvY2VYbDVpSXFLd3VEQmc4VnQrczhOenNaZWMxUzBuU3d0TFJFWUdJZ1BQL3dRd0Y5cnV3OGFOQWcvL3ZnanpwNDlpNUNRRUt4Y3VkSUkwWnNtNWlNeEw4MlhUQ1lyYzlrcG5VNG45Z1JsOFN3TmYzOS9jWDNuR1RObTROeTVjd2dNRE1TWU1XTWtqa3c2WmxjOHYvUE9PMGhMUzBOWVdCZzhQVDNoNit1TGlJZ0lLSlZLYk5xMENZOGZQd1pRdE50Mnc0WU5FUkFRVUdMM0EvM2crUTBiTnFCNTgrYlYvMEtvUkgzNzloWEhzbS9mdnIzU3o3ZDgrZklTOTgyWk02ZlN6MC9HMDdwMWEzaDVlZUhDaFF2bE9sNm4weUUzTnhkQThWL2M5Ky9mUjFCUUVHN2R1b1ZCZ3daQkpwTWhJeU1EaHc4ZkJnQzR1TGhVWGZEMHdsNjBuUjQ4ZUNEK2ZQandZVXljT0JGS3BSS3paczNDaFFzWDBMbHpaNU5leTdLNk1SL05HL1BTUEFVR0J1TGt5WlBsT3JaZ2IwSDJHcEdldmxmSWhnMGJ5ankvM3JsekoyeHRiWTBSbHRHWlhmRThkT2hReE1URWlML3JGL3h1M3J3NWZ2NzVaN0Vya0o2KzI3YWJteHNDQWdJQWxEN0wzSWdSSTRwczgvRHdFR2RwcHVwWHAwNGRiTnk0RVphV2xsVlNQSmRuZVN1cVBRSUNBakJ1M0xnaTI0dkw2OTI3ZDRzbllZVy91QThlUElnZE8zYmcyYk5ua012bGVQandJUm8yYklqUFB2dE1ITE8zYjk4K0RCZ3dvRnlUb1ZEMWVORjJldkRnQVNJaUlzVGZFeE1Uc1dIREJreWZQaDNObWpYRDd0Mjc0ZUxpZ2lkUG5oajlOWmtTNXFONVlsNVNlUlJjS3BaM25xV2wxV3FSbkp3TUFIajY5Q21lUG4xYTRyRktwZEprQzJmQURJdm53cTVkdXdZQWFOZXVuWGoxdTNDeFZQaExYTDh1ZEVINm90dkZ4YVhJN05wTm1qU3BzbmlwZkZxMWFvWDQrUGd5anl2UDFlbWRPM2RXUVVSVVUraUhVTnkrZlJ2VHAwOFh0eGZYYmIvd3JLOEZaM0Q5NXB0dkFBQk9UazRJRFEyRnZiMDk1czZkaTU5Kytna0E0T2pvaU5UVVZNeWJOdy9idG0yRGs1TlR0YndlS3FxeTdmVDgrWFBNbWpVTG1abVphTktrQ1hyMDZJRmR1M1poMDZaTkdEaHdJRnEyYkNuZUZlTWRyc3BoUHBvUDVpVUJ3TktsUzhYZW5XWFJyKzBPQURZMk50VVZFcFdEaFlWRm1iMkV6cDA3aHhrelpvaERZRTJWMlJYUE9UazVZdGRzNEs4dUliMTc5eTUzMTdHOWUvY1cyYVl2c0ZldVhNbHUyelZZUmtZR2REb2RySzJ0RVJjWEoxNmRMano1akoyZEhlODRtemhCRU1TWjlvRy9QZ3RTVWxJZ0NBS3NyS3h3NmRJbEFQbVRHU2tVaWlKZHpieTl2VEYvL256Y3ZIa1RZOGFNRWJzMCtmajRJREF3RUtOSGowWmFXaHJtekptRGRldldWV2lTSTNweHAwK2ZOdmk5b3UwMGMrWk0vUDc3NzFBb0ZGaTBhQkU4UER4dzRzUUpQSDM2RkZldlhvV1ZsUld5c3JKZ2FXa3BUa0FKb016eGUxUXk1cVBwWTE0U2tIOWhyS1E1WnVMaTRtQmhZUUVMQ3d1bzFXcHg0bFpiVzlzeWw2Z2o0MHBNVEJTWERsUXFsY2pKeVRHNCtHWEt6SzU0RGc0T3hva1RKd0RrWDduKzVaZGYwTEJoUTNUdDJsVThwclJ1MldVdERGNWN0MjA5Rm1QU2k0cUt3dEtsUzR0c0x6Z3hTYytlUFEyNkNsVUUyN2oyOFBEd01KaWdTRy9qeG8xRmVodm9lNXM0T3p1TFgvb3paODdFeUpFamNlTEVDY3llUFZzODF0ZlhGM1BteklGY0xzZmN1WE14Yjk0OFdGbFo4UVRPaUNyYlRzMmFOY092di82S1R6NzVCQjA2ZEFDUS85M1JvRUVEdEduVEJudjI3TUdTSlVzTS9tYjkrdlZOdXB0YWRXTSttajdtSlpVbE9EZ1lOMjdjS0xLOVQ1OCt4ZytHU3JWKy9Yb2NQSGl3MkgzNi9EUlZabGM4dDIvZkhqLy8vRE1hTldxRTRjT0h3OXZiRzQ4ZlB6YjRJaTNZTFZ1cjFlTGV2WHZpNy9YcTFUTnF2RlMxQ282ZGtzbGtjSFIwaEorZkgxcTJiQ2x1ZDNOemUrSGltV28raFVJQkd4c2JXRnRiRy95czE3UnBVL0ZubVV3R056YzNCQVVGQVFEKy92ZS80OU5QUDBXVEprM3d5aXV2QUFENjlldUhvVU9INHRxMWEvajQ0NC9ScTFjdjhmRURCZ3pBaFFzWE1IMzZkTTY0YjBTVmJhZHAwNmFoZWZQbThQWDFGWThwZUx6K09mWHM3ZTBOQ2dBcVArYWorV0JlVWxrNmR1eG9VRHpiMjl1amI5KyttRGx6cG9SUlVYRTZkZXBVcEhpMnRiVkY3OTY5WDNoWjM5cENKblVBbGRHcFV5Y2RVSFYzK3g0OGVJRGMzRnk0dXJxSzIvTHk4cENjbkF4TFMwdEoxZzNzMnJVcmNuTnpvVmFycldKall6VmxQOEwwVkhVN1oyZG53OExDQXBhV2xwREpwRTBCZjM5L1JFZEhReENFdDJKaVl2WkpHa3d0VmRYdmp4ZVJtNXNMdVZ4ZUpYZXpldlhxaGV6c2JLalZhcnZZMk5pc3NoOWhIcXFpbmF1cW5YUTZIYkt5c3FCUUtFcGQ1cTQ4L1B6OEVCc2JDNTFPMS8veTVjdEYxOWlyWlV3dEgvVjhmSHlRbXBvS3JWYnJldlhxMWJ0VjlzUzFuS25sNVd1dnZRYXRWZ3VaVEtaVXFWUzVsUXJJeE5TRTNLNHE1dExPMWRsbU9wME9naUFBeUwrd3FmOVhsWUtDZ25ENDhHRUlnakEySmlhbThqTUFWeEd6dS9OY211S0tZNFZDWVZCTVUrM0hMbHhVMVRoMnNuYW9xbmFTeVdTd3M3T3JrdWVpcXNkOHJGMllsMFMxVDNuVzZUWlY3TGRFUkVSRVJFUkVWQVlXejBSRVJFUkVSRVJsWVBGTVJHWWxMeThQMzMzM25iaE1XWFVTQkFISnljbElUazZ1OXI5RlZCc3hING1vc0JzM2JwUjcrVmlTM3RXclY1R2JtejkwUERzN0c5SFIwUkpIVkwwNDVybVFpeGN2SWlJaW9zajIzMzc3cmN6SC92cnJyMmJiLzcrMkdqbHlKRFFhRFpZdFc0WTJiZG9BQUdKaVlqQno1a3pZMjl0ajM3NTkyTGR2SDV5ZG5mSGFhNjlKSEMxVmhjREFRSncrZlJwbno1NUZSRVFFa3BLUzhPNjc3NWI1dUtOSGowS2owV0Q0OE9FbEh1UHA2V213RkZwYVdocmVmUE5OQUtZeHlZb3BPSHo0TUk0ZVBZb0hEeDVneTVZdEpjNjZyTkZvMEsxYnR3by92NXViRy9idTNWdlpNTTBHODVFQTVxVzV1WHo1TXI3Kyttc3NYcnk0eUpyQSsvYnR3NkpGaStEZzRJQWZmL3l4VWhNeVV0WFlzV01IZHV6WVVldytIeDhmckYrL0h2Lys5NzhoQ0FLKytPSUxQSHIwQ0dGaFllalJvNGVSSXpVT0ZzK0ZQSDM2dEZ5Rk1wbUd1M2Z2UXFQUlFLMVdpOXVVU2lYUzA5T1JrNU9ER3pkdUlEUTBGREtaREI5OTlCSEdqaDByWWJSVUZRWU5Hb1RUcDAvajNMbHoyTDE3TjE1OTlWV2twcWFXKy9IMzc5OHZjVitUSmswQS9MVWsydUhEaHlzWExGVzVKMCtlNE9USmt3Q0FNMmZPb0hmdjN0SUdaT2FZandRd0w4M05mLzd6SDZoVUtvd2ZQeDRSRVJGbzNyeTV1Ry93NE1GWXRXb1YwdExTY09MRUNRd2FORWk2UUFsQWZtMlVrSkJRN0w3dTNidGovZnIxQ0E0T0ZwZDU3ZCsvUDl6YzNKQ2JtMnVTRXppeWVDNmtVNmRPaUlpSXdOcTFheEViRzR0Smt5YWhRNGNPbURGakJnRGcwS0ZEcUZ1M3JuaDhUazRPZkh4OHBBcVhxb0crZmRWcU5WcTFhb1g1OCtkajhlTEZXTDkrUGJ5OXZTVlpzb3lxenNDQkE3RnAweWJjdkhrVEZ5NWN3S3V2dmlydUszdzNLajQrSGlOR2pDajJlYzZmUHk5ZUVWZXBWSmc2ZGFxNFQ3OThBMGtuSUNBQVo4NmNLZldZanovK3VNaTJObTNhWU92V3JRYmJObS9lakdiTm1nRUFFaE1UNGVmbkJ3RGl5VDZRZjhJL2YvNzhTa1p0ZnBpUDVvVjVTUUFRRmhhR1diTm1JVG82R2ovODhBTTJiOTVjN0hGQlFVSGl1dTRBc0gzN2RyUnUzZHBZWWRMLzY5NjlPd1JCd0xScDAvRHMyVFA0K2ZraE1URVJnd2NQUnZ2MjdkR3hZMGRjdm53WkFCQWNIQXdQRHcvNCsvdWpYYnQyQ0EwTmxUajZxc2ZpdVJCSFIwZDA3OTVkN0o3ZzRlR0I3dDI3aS90dGJHeVFtNXVMMmJObkE4ai9BS0RhSlRNekUzMzY5REhZTm1uU0pBRDVKMTBGTDQ1a1pXV2hkKy9lU0U1T1JwMDZkWERyMWkwV3o3V2NUQ2JEbENsVGNQYnNXZnpyWC85Q1VsS1MxQ0ZSTlpMTDVSVmF2cWE0WSt2VXFTTnVyMU9uVHJISDJ0allWQ0pLODhWOE5FL01TL05tYlcyTjhQQndiTjI2Rlg1K2ZpVVd6MVF6aElXRklTWW1Cci8vL2pzeU1qS1FtSmdJVDA5UDhjTEd6Smt6TVg3OGVBaUNnQjA3ZHVET25Udkl5OHZEd0lFRElRaENpY013YWlzV3p5OGdKeWNIS3BXSzR6Qk1VRkJRa01IRU5mMzY5WU5PcHhOL2QzUjB4TkdqUjZVSWphcUF2anQrMjdadDBiWnQyMHJOVWZEV1cyOUJKcE1CZ0VHM2Y2cFpXclJvZ1owN2R4cHNTMGhJUUZ4Y0hQcjE2eWR1aTQrUFI5T21UV0ZoVWZScnNhUzduWjA3ZDY3YVlNME04OUY4TVMvTmwxYXJ4YlJwMDlDM2IxOU1uRGdSQUhEOCtIR0RZN3k5dlFFQUd6ZHVoS3VycTdqZDN0N2VlSUdTS0NJaUFvR0JnVGg3OXF5NDdlSERod1pER1Mwc0xLRFJhSER6NWswQVFFaElDUDd4ajM4WVBWWmpZUEZjaUNBSWVQYnNHZkx5OGdEa0Y4cloyZGtHeCtUazVBQUFIQndjakI0ZlZaNmRuWjNZSGJCYnQyN1FhRFRZc0dFRFltSmlpa3dXWjI5dkQwZEhSemc2T3NMQndRRU5HalNRSW1TcUlwOTk5cGxCbDc3S1RCcjA0TUdES29pSXFwc2dDTmk1Y3llT0hEbUM4UEJ3YURRYStQcjZBZ0FpSXlQaDVPUUV0VnFOTVdQR1FDYVRZZFdxVmVqWXNhUEVVWnNINXFQNVlsNmFyMlBIamlFbUpnWXhNVEZJU0VqQXZIbnpVTDkrL1dLUHRiT3pLM0VmR1VkdWJpNE9IRGlBNjlldkF3RGF0bTJMTzNmdUlDVWxwY2l4bzBhTkVpK0tmZm5sbDhqS3lvS3ZyNi9KM1d4azhWeEliR3dzSmt5WUlQNGVFaEtDWGJ0MkdSeno5T2xUQUg5TlJrS21ZY0NBQWZEMDlJU3RyUzNHalJzSEFOaTBhUk5jWFYxeCtQQmhYTHAwQ1FFQkFSSkhTVkpTS3BWUXFWUjQ4dVFKUm80Y0NibGNqbVBIamtrZEZwVkNMcGNqTWpJU3NiR3gyTDE3TnlaTW1JQ09IVHRDcFZMaDBLRkRtREJoQWk1Y3VBQzFXZzFMUzh0aXg5UHQzTGxUbk5BbVBqNGVvMGFOQXBDL3dvTGVxVk9ueE9FOFpCek14OXFMZVdtK0JnMGFoSWNQSDJMbHlwWFl1M2N2M04zZDRldnJpNnlzckNMSFptWm1pdWZjQUZoSVMrRHc0Y05Zc1dJRkFLQjkrL1lJRHc4dmRjaEZodzRkc0h6NWNxU25wMlByMXEybDU4eXNkd0FBRVNsSlJFRlVyb2hRVzdGNGZnSDYyVDA1YVVIdGxKbVppVC8rK0FPcHFhbGlENFAxNjlkRHA5UGgzWGZmUlpzMmJXQmxaUVcxV28wblQ1NGdMaTRPSVNFaDBHcTFhTnk0Y2JtV1VhR2E2WXN2dmtCU1VoTCs1My8rcDlqOWhTZi9LenpSMEwxNzl6Qmp4Z3hvdFZxa3A2ZERKcE1WK1dMWXZYdDMxUVpOTDBTZjJ3cUZBcU5IajhhQ0JRdXdmZnQyakJrekJ2MzY5WU5LcGNLUkkwY3dZY0lFbkRwMUNrRCtyTXkydHJaRm5rdWhVSWhkaWd0MkxTNzRzNm1ONlRJRzVxUDVZVjRTQVBqNSthRlJvMGI0L3Z2dk1XTEVDUHo2NjYvaXhMd0ZGYnlaQlhDSk9TbTg4Y1liMkxKbEMyeHRiWEhseXBVaWN3YVZwR2ZQbnZEMjlvYTF0WFgxQmlnQkZzK0ZlSHA2UXFWU2lUTkNMbCsrSFAzNzl6Y1lRM1BqeGcwQWdJdUxpMVJoVWlYY3ZIa1Q3NzMzbnNHMjgrZlBBNEJZR0RkdTNCZ0pDUW5ZdUhFanpwNDlDMEVRMEtkUEg0d2ZQOTdvOFpMeGxMVkVUbTV1cnNGeURUcWRyc1RsRzBoYStpVXpyS3lzNE9Qamc3Q3dNRHg1OGdSUlVWSG8wNmNQUHYvOGM5eThlUk9KaVlrNGZmbzBBQmlNdGRTZjVBTWNXeWtWNXFQcFlWNlNucjI5UFlLRGcwMXlLU05USXBmTDhkVlhYeUVoSVFHVEprMkNyYTB0R2pac1dPeXhPcDBPaVltSkFJRHc4SENET1lOTUNZdm5jc2pNeklTN3V6dUEvRGVSL21yb0YxOThBVjlmWC9UczJSTUF4TWxLcUdaemNYRkJ5NVl0NGVMaUloYkc3Ny8vUHJwMDZRSVBEdzhBUVBQbXpaR1FrQ0IrZWZ2NCtHRFJva1dWbXRDR2FoNjFXbzM0K0hpb1ZDb2tKQ1RBd3NMQzRLSllkSFEwT25mdUxFNVcwN3g1YzZoVUtxeGJ0dzVyMTY1Rmp4NDlzSExsU2p4NjlFaGNpNUozT21vR2ZlSGw0T0FBcFZJcFhqM2Z1WE1uaGc0ZENnOFBEeng0OEFBSERoekFvMGVQb0ZBbzBMZHZYL0h4K3JrdHlIaVlqNmFQZVVsNm9hR2hTRWxKd1pJbFN6Qnc0RUNEdThyNkN5Qjc5dXd4V0FPYXBPSGc0Q0JlbU96WnN5ZVdMbDFhN0hHRlY3TXgxYnFJeFhNWnRtN2RpckN3TUVSR1JnSUE5dTdkaTRTRUJNaGtNdWgwT2lpVlNvU0hoMlBUcGsxNC92eTV3WElKVkRNMWJ0eFlITWV1bnpDc1U2ZE9lT1dWVnlBSUF2YnYzNC9mZnZzTlFIN2l2L3Z1dTVnK2ZUcVdMMStPQVFNR29GT25UbEtHVDFWbzRzU0pxRisvUHJwMTY0YlpzMmZqN3QyN21EbHpKb1lQSDQ1WnMyYmgxS2xUZVBQTk43Rnc0VUtEeC8zeXl5OEE4dGNlQmZKbkR3VjRvbDVUYUxWYUpDY25BL2lyaDlCYmI3MkZMVnUyNFByMTYvanp6eit4ZXZWcTFLOWZINnRYcndZQWRPblN4V0E4WGNHN25pZFBuaFM3alhKc1pmVmhQcG8yNWlYcHhjWEZpUk5PZVhwNlNod05WVVJVVkJTaW9xS2tEa05TL0dZcEpDY25CNUdSa2JoMTZ4WUE0TnExYTBoSlNZRWdDRGh4NGdSV3JGaUJ3WU1IRzNRenljakl3TXFWSy9IbW0yOUtGVFpWa2xhcnhiNTkrekJ5NUVoOCt1bW40bkpWY3JrY0kwYU1nQ0FJT0hEZ0FLWk1tVkxzRElOVWV4VHNSblRqeGcxa1pXVWhORFFVY1hGeHlNdkxRNnRXclNDWHk4WDEzUThjT0lELy92ZS80bU51M2JxRm1KZ1lBQkN2c0dvMEdnQVE3NGlwVkNxT3paTFE5ZXZYeFFMcTVaZGZCZ0M0dWJraE5EUVVCdzhlUklzV0xlRG82QWk1WEk0VEowNEFBQVlPSEdqd0hQSHg4UUQrV2t0V1A3Nnk4TmhLL1Q5VHZjSmUzWmlQNW9ONVNYcjZYbjF1Ym02Y2ZMZVdzTGEyaHB1YkcrcldyUXVGUWdFM056ZURmL3BseEJvMWFnUTNOemVKbzYxZXZQTmN5SUVEQjdCczJUTHhkdzhQRHd3Yk5neWZmLzQ1ZHUzYUJTY25Kd1FHQm9wcjBxV2twQ0EyTmhaQS9oMU5xdmtFUVlCV3EwVldWcGI0UlM2VHlmREREejhnUGo0ZUZoWVc4UFgxeFlVTEZ4QVhGNGZnNEdCNGUzc2pKeWNIalJvMWdwT1RrOFN2Z0NyanpwMDc0czg5ZXZSQTgrYk5zVzNiTmdEQTdObXowYjU5ZXdDQXI2OHZZbU5qc1gvL2ZxeFpzd2F0VzdlR2w1Y1hsaXhaQWlELzVNL2EyaHIzN3QzRHdZTUhBVURzZVpLUmtRR3RWaXN1N2NBVE9PUFN6N2dzbDhzUkVoS0NrSkNRTWgremNPRkNMRnk0RUUyYk5zVVBQL3dnRmx1bGRSbk15TWhBV2xvYUxDMHRjZWJNR1FEZzBJNEtZajZhRCtZbDZla3ZqdlRxMVF0ZmZmVVZ2djc2NjJLUEsyNWNPeStFU2VQbGwxOUdXRmdZUm84ZWpieThQUGo1K1ltVFBXWmtaT0NmLy93bk1qSXlZR2RuSjM2R215b1d6NFYwN2RvVlFQNTRpMG1USnNITHl3dSt2cjVJU0VqQVN5KzloSlVyVjhMQndRSDI5dlo0L1BneGhnd1pJajdXeTh0THFyQ3BBdFJxTmZyMTZ5ZmVuUUR5MXhJTUNRbkJ0bTNiTUdIQ0JIRTg5SWNmZm1odzE2TGcyQ3VxblY1KytXWFkyOXZqalRmZWdJZUhCejc5OUZNQStTZm4rblZHOWViT25ZdlkyRmpFeGNVaEtDZ0lzMmZQeHRXclZ5R1R5ZkRKSjU5ZzNyeDVZaThWQU9LSi91Yk5tdzN1anBVMHVRWlZELzJ3aTM3OSt1SENoUXRJVDArdjBPT3pzckp3Nk5BaEFDaDFiZGxIang2SlhVWDFtalZyVnNGb3pSdnowWHd3THduSW55VmZmOU9wWDc5KzRyQUxxcG5PblR0WDdFem9peFl0d3FKRmk0cHNqNHVMRTJzcHdEUXZkckI0THNUVjFSWGJ0bTBUdXhRQitWUHE3OTI3RjB1WExoWEg2Y3liTncvZmZQTU5zckt5SUpQSjRPN3V6cG1ZYXdrYkd4dDA3TmdSTVRFeHNMVzFSWThlUGRDcVZTdklaRElFQlFXSngvWG8wUU1oSVNFSUN3dERlbm82WEZ4Y2lpeWJRTFZQNDhhTnNXM2JOalJwMGdUUG5qM0Q4ZVBIb2RQcE1HZk9uQ0xIV2xsWllkbXlaZmpnZ3c4d2E5WXM4WXZldzhNRDdkdTNSNWN1WFhEcjFpMG9GQXA0ZW5vaU1EQVFBUERxcTYrS0orczJOamJ3OS9jMzZtczBkNnRYcjBab2FDajgvZjBoQ0lMQkRMMWxzYlMwaEsydExhWlBuNDVWcTFZWlhDQUY4dGNXMWs4czZPN3VqaFl0V2lBcEtRazJOalpvMmJJbDNuLy8vU3A5TGFhTytXZyttSmNFNUYrOFdybHlKVlFxRmRxMWE0ZFdyVm9WdVZCR05ZZXRyYTNKZDhPdXFGcmRkNmxUcDA0Nm9QcXZhZ2lDQUVFUXhQRlR4dFMxYTFmazV1WkNyVlpieGNiR2FzcCtoT2t4Vmp1WFJCQUVQSG55QkMrOTlGS1ZUMERqNysrUDZPaG9DSUx3Vmt4TXpMNHFmWEl6VWRuM2h5QUkwR2cwcGE1RnFOVnF4Znd2K0hOZVhoNEVRU2l5MUlZZ0NIaisvRG5rY2ptc3JhMHIxRTIwVjY5ZXlNN09obHF0dG91TmpjMTZnWmRra3FUNEhNak16SVNkblYyMS9nMC9Qei9FeHNaQ3A5UDF2M3o1OHZGcS9XTkdZR3I1cU9majQ0UFUxRlJvdFZyWHExZXYzcTN3RTVnb1U4dkwxMTU3RFZxdEZqS1pUS2xTcVhLcjVZL1VVbEtmaTFVbGMybm4ydDVtUVVGQk9IejRNQVJCR0JzVEU3TmQ2bmowZU9lNUhPUnlPV2Z0TkdOeXVaemQvRXlZL29TNk5BVXZuQlg4dWZCRU5RV2ZrelB2MTM3VlhUaFRVY3hIS2d2emtvaWt4SXFRaUlpSWlJaUlxQXdzbm9tSWlJaUlpSWpLd09LWmlJam8vd21DSU00S1RFUTFBL09TcU9aNjl1d1oxcXhaZ3pWcjFrZ2RpbEZ3ekRNUkVSR0FDeGN1NEYvLytoZFNVMU94ZHUxYUxqOUlWQU13TDAzVDRNR0RpMnpUTDBYbTQrTlRaSitWbFJVaUl5T3JQUzRxYXZqdzRVVzIyZHZiWStQR2pRRHlsNUhic0dFREFKakZhZ1lzbm9tSXlDd1ZYT3NkQUZxMWFpVnVXN2R1bmJoT2NFRktwZElvc1JHWksrYWxlWGo0OEdHSisxSlRVNHRzWXh0TEp5RWhvY2kyZXZYcVNSQkp6Y0RpbVlpSXpFNTJkalo2OWVwVjRuNlZTb1Z1M2JvVnU1MklxZ2Z6MHJ3b2xVcWNPWE1HUFh2MkxITFJSS2xVNHZ6NTh3Q0F6cDA3U3hFZUZlRG82SWlqUjQvQzE5Y1hmLzc1Sjd5OHZJcHRsNExiM04zZHNYUG5UbU9HYVJRc25vbUlpSWlJeU9pS1cxNk9hcVo3OSs3aHp6Ly9oRnd1eDN2dnZZZExseTRCQUhRNkhkTFMwZ0RrRjlsNjlldlhseVRPNnNiaW1ZaUl6TnFPSFR2UW9FR0RFdmNuSlNWaHdvUUp4Z3VJaUppWFJEWE02ZE9uQVFBREJ3NUVpeFl0Y1BUb1VRQkFTa29LaGd3WkFnRGlObFBHNHBtSWlNeWFuWjFkcVZmSW56NTlhc1JvaUFoZ1hoTFZORC8vL0RQa2Nqa21UNTRzZFNpU1l2Rk1SRVJFUkVUVmJzMmFOZUxNekJxTnhtQ01iTUdmQysvVC84N3g3ZEtKaTR0RDNicDFvVkFvU2h5SFhuajdxRkdqTUdmT0hHT0VaelFzbm9tSXlPd0lnaUQrck85dVJrVFNZbDRTMVZ5elpzM0MzTGx6TVgzNmRBQkEzYnAxQWVTUGVYNzI3Sm5CTmoxcmEydmpCbWtFTEo2SmlNanNaR1ZsU1IwQ0VSWEN2RFI5MDZaTnc3aHg0OUMzYjEvWTJ0cmkrUEhqZVAzMTE2SFJhSEQrL0hsb3RWcjA2dFZMM0FjQTNicDFnMUtweEtsVHB5U08zcnoxNzk4ZlRrNU91SC8vUGthT0hJbXhZOGZDMWRYVllNenpxVk9ua0p5Y2pMeThQTGk2dWtvY2NmVmc4VXhFUkdZbk9Ua1pRUDVWOHJLVzByaC8vejVtenB4cGpMQ0l6QnJ6MHZRcEZBbzhmLzRjQUdCcmEydXdmck5TcVVSbVppWUF3TWJHcHNqYXpsenJXVm95bVF4Tm1qUkJTa29LZHUzYWhWMjdkaFhialg3OCtQRklUVTAxMlM3MkxKNkppTWpzeE1iR0FnRGMzTnpnNU9SVTZyRk9UazQ0Y2VLRU1jSWlNbXZNUy9NUUh4OFB3SEJaSTcya3BDUUFnSU9EZ3pGRG9qTG9kRHBNblRvVlY2NWNrVG9VeWNtbERvQ0lpTWpZamh3NUFnQm8zNzY5eEpFUWtSN3owanhjdTNZTkFPRGk0bEprMytYTGwwdmNSOUtSeVdUSXlzcUNJQWhtdnpZMzd6d1RFWkZaT1hQbURINy8vWGNBUUs5ZXZTU09ob2dBNXFVNWlZcUtBZ0M0dXJvaU9qb2FHbzBHUVA2RWNaR1JrUUNBRmkxYUlEczdXN3dUVGRKNzU1MTNrSjJkamE1ZHUyTGF0R200Zi84K3pwMDdaN0JzM0xsejU2RFZhaVdNc3ZxeGVDWWlJck1qbDh2aDZ1b0tMeTh2cVVNaG92L0h2RFI5eDQ4ZlIxeGNIQURBMDlNVC92NytBSUJHalJwaDI3WnRZcGR1Snljbmc0c29MNzMwa3RGakpVT0RCdzh1c20zR2pCbWwvbTZLV0R3VEVaRlo2ZG16SndJQ0F0Q2lSUXZJWkRLcHd5RWlNQy9OaGFlbkp3WU9ISWc3ZCs2Z2I5KythTjI2TlpSS0pmejgvT0RrNUlTdVhidml3WU1IOFBYMVJVUkVCSEp5Y3ZEU1N5L2gvZmZmbHpwMEttRHc0TUZJVDA4dmRsOWtaQ1RVYXJXUkl6SWVGczlFUkdSMnhvMGJKM1VJUkZRSTg5TDBOV3JVQ0V1V0xFRkdSZ1prTWhtMmI5OXVzSC8xNnRWSVRVMkZYQzdIcVZPbklKZHplaWFwYmR5NEVaYVdsZ2JiU3J1WU1YMzZkSU0xMjAwTmkyY2lJaUlpSWpJYWUzdjdFdmZwWitGbTRWd3plSHA2VnVoNFU1OHBuZTlLSWlJaUlpSWlvakt3ZUNZaUlpSWlJaUlxQTR0bklpSWlJaUlpb2pLd2VDWWlJaUlpSWlJcUE0dG5JaUlpSWlJaW9qS3dlQ1lpSWlJaUlpSXFBNHRuSWlJaUlpSWlvakt3ZUNZaUlpSWlJaUlxQTR0bklpSWlJaUlpb2pLd2VDWWlJaUlpSWlJcUE0dG5JaUlpSWlJaW9qS3dlQ1lpSWlJaUlpSXFnNFhVQVZTRjBOQlFxVU9vTnJtNXVWS0hVR09ZWWp2ZnVuVkw2aEJNaHFtOFA3S3pzNlVPb1VZemxYYld1M3YzcnRRaFZBdFRhNmUwdERTcFE2alJUS1c5dFZxdDFDSFVlS2JRMXViV3pyVzF6VlFxbGRRaEZLdFdGODg2blM1TEpwUFYvZjc3NzZVT3Bicmx4TWJHQ2xJSElhRjBBUFZNdVozbGN2bHpxV09veFhJQVdKdlkreU5YclZienlsa0JPcDB1VlNhVE9acFlPNHNFUVZCTEhVTlZNUFYyQXFDUk9vQWF4dVErZjNVNm5lYlNwVXQ1VXNkUkE1bFVXNXRETzV0S25TU1R5YktranFHZ1dsMDg1K1hsdlM2WHl6dExIVWQxMCtsMHZ3TXdyOHRraHJvSmd0QlQ2aUNxMGRPWW1KaWpVZ2RSVytsMHVrRTZuYzVENmppcWtrNm5TN3g5KzdaSkZGTlZSYWZUZGRicGRENVN4MUVkNUhKNXhwVXJWODVMSFVkVk1PVjJBbkQ5NnRXckQ2VU9vaVl4eGM5ZkFQRUF6UG1HUmJGTXNLM2pZZUx0YkFwMWtrNm55N2h5NWNvQnFlTWd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txTWY0UGd2aWcyN0JJWFJBQUFBQUFTVVZPUks1Q1lJST0iLAoJIlRoZW1lIiA6ICIiLAoJIlR5cGUiIDogImZsb3ciLAoJIlZlcnNpb24iIDogIjM5Igp9Cg=="/>
    </extobj>
  </extobjs>
</s:customData>
</file>

<file path=customXml/itemProps1.xml><?xml version="1.0" encoding="utf-8"?>
<ds:datastoreItem xmlns:ds="http://schemas.openxmlformats.org/officeDocument/2006/customXml" ds:itemID="{D2E6E371-DCA3-4F31-9AB3-3D31ABA746CE}">
  <ds:schemaRefs>
    <ds:schemaRef ds:uri="http://www.wps.cn/officeDocument/2013/wpsCustomData"/>
  </ds:schemaRefs>
</ds:datastoreItem>
</file>

<file path=customXml/itemProps2.xml><?xml version="1.0" encoding="utf-8"?>
<ds:datastoreItem xmlns:ds="http://schemas.openxmlformats.org/officeDocument/2006/customXml" ds:itemID="{4E68FA2A-A5CB-4EA4-83A2-B1408423C232}">
  <ds:schemaRefs/>
</ds:datastoreItem>
</file>

<file path=docProps/app.xml><?xml version="1.0" encoding="utf-8"?>
<Properties xmlns="http://schemas.openxmlformats.org/officeDocument/2006/extended-properties" xmlns:vt="http://schemas.openxmlformats.org/officeDocument/2006/docPropsVTypes">
  <TotalTime>63</TotalTime>
  <Words>1420</Words>
  <Application>Microsoft Office PowerPoint</Application>
  <PresentationFormat>宽屏</PresentationFormat>
  <Paragraphs>210</Paragraphs>
  <Slides>35</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等线</vt:lpstr>
      <vt:lpstr>等线 Light</vt:lpstr>
      <vt:lpstr>华文楷体</vt:lpstr>
      <vt:lpstr>宋体</vt:lpstr>
      <vt:lpstr>微软雅黑</vt:lpstr>
      <vt:lpstr>造字工房力黑（非商用）常规体</vt:lpstr>
      <vt:lpstr>Agency FB</vt:lpstr>
      <vt:lpstr>Arial</vt:lpstr>
      <vt:lpstr>Arial Rounded MT Bold</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个人用户</dc:creator>
  <cp:lastModifiedBy>Ju komu</cp:lastModifiedBy>
  <cp:revision>153</cp:revision>
  <dcterms:created xsi:type="dcterms:W3CDTF">2020-03-04T08:27:00Z</dcterms:created>
  <dcterms:modified xsi:type="dcterms:W3CDTF">2024-10-17T13:23:56Z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3BBD09245EEA4467BB3E672490ADD637_13</vt:lpwstr>
  </property>
  <property fmtid="{D5CDD505-2E9C-101B-9397-08002B2CF9AE}" pid="3" name="KSOProductBuildVer">
    <vt:lpwstr>2052-12.1.0.16729</vt:lpwstr>
  </property>
  <property fmtid="{D5CDD505-2E9C-101B-9397-08002B2CF9AE}" pid="4" name="KSOTemplateUUID">
    <vt:lpwstr>v1.0_mb_iVVBXZyceGof2ZpqjrKM7w==</vt:lpwstr>
  </property>
</Properties>
</file>